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2"/>
  </p:notesMasterIdLst>
  <p:sldIdLst>
    <p:sldId id="4346" r:id="rId2"/>
    <p:sldId id="4306" r:id="rId3"/>
    <p:sldId id="4322" r:id="rId4"/>
    <p:sldId id="4360" r:id="rId5"/>
    <p:sldId id="4361" r:id="rId6"/>
    <p:sldId id="4362" r:id="rId7"/>
    <p:sldId id="4363" r:id="rId8"/>
    <p:sldId id="4323" r:id="rId9"/>
    <p:sldId id="4300" r:id="rId10"/>
    <p:sldId id="4350" r:id="rId11"/>
    <p:sldId id="4364" r:id="rId12"/>
    <p:sldId id="4365" r:id="rId13"/>
    <p:sldId id="4366" r:id="rId14"/>
    <p:sldId id="4367" r:id="rId15"/>
    <p:sldId id="4358" r:id="rId16"/>
    <p:sldId id="4368" r:id="rId17"/>
    <p:sldId id="4373" r:id="rId18"/>
    <p:sldId id="4371" r:id="rId19"/>
    <p:sldId id="4447" r:id="rId20"/>
    <p:sldId id="4446" r:id="rId21"/>
    <p:sldId id="4369" r:id="rId22"/>
    <p:sldId id="4370" r:id="rId23"/>
    <p:sldId id="4372" r:id="rId24"/>
    <p:sldId id="4374" r:id="rId25"/>
    <p:sldId id="4376" r:id="rId26"/>
    <p:sldId id="4375" r:id="rId27"/>
    <p:sldId id="4377" r:id="rId28"/>
    <p:sldId id="4343" r:id="rId29"/>
    <p:sldId id="4378" r:id="rId30"/>
    <p:sldId id="4342" r:id="rId31"/>
    <p:sldId id="4379" r:id="rId32"/>
    <p:sldId id="4381" r:id="rId33"/>
    <p:sldId id="4395" r:id="rId34"/>
    <p:sldId id="4396" r:id="rId35"/>
    <p:sldId id="4397" r:id="rId36"/>
    <p:sldId id="4398" r:id="rId37"/>
    <p:sldId id="4399" r:id="rId38"/>
    <p:sldId id="4402" r:id="rId39"/>
    <p:sldId id="4382" r:id="rId40"/>
    <p:sldId id="4400" r:id="rId41"/>
    <p:sldId id="4401" r:id="rId42"/>
    <p:sldId id="4403" r:id="rId43"/>
    <p:sldId id="4404" r:id="rId44"/>
    <p:sldId id="4406" r:id="rId45"/>
    <p:sldId id="4405" r:id="rId46"/>
    <p:sldId id="4383" r:id="rId47"/>
    <p:sldId id="4412" r:id="rId48"/>
    <p:sldId id="4413" r:id="rId49"/>
    <p:sldId id="4414" r:id="rId50"/>
    <p:sldId id="4415" r:id="rId51"/>
    <p:sldId id="4407" r:id="rId52"/>
    <p:sldId id="4409" r:id="rId53"/>
    <p:sldId id="4408" r:id="rId54"/>
    <p:sldId id="4419" r:id="rId55"/>
    <p:sldId id="4416" r:id="rId56"/>
    <p:sldId id="4417" r:id="rId57"/>
    <p:sldId id="4418" r:id="rId58"/>
    <p:sldId id="4420" r:id="rId59"/>
    <p:sldId id="4421" r:id="rId60"/>
    <p:sldId id="4422" r:id="rId61"/>
    <p:sldId id="4410" r:id="rId62"/>
    <p:sldId id="4427" r:id="rId63"/>
    <p:sldId id="4428" r:id="rId64"/>
    <p:sldId id="4429" r:id="rId65"/>
    <p:sldId id="4356" r:id="rId66"/>
    <p:sldId id="4430" r:id="rId67"/>
    <p:sldId id="4411" r:id="rId68"/>
    <p:sldId id="4431" r:id="rId69"/>
    <p:sldId id="4432" r:id="rId70"/>
    <p:sldId id="4424" r:id="rId71"/>
    <p:sldId id="4433" r:id="rId72"/>
    <p:sldId id="4425" r:id="rId73"/>
    <p:sldId id="4434" r:id="rId74"/>
    <p:sldId id="4435" r:id="rId75"/>
    <p:sldId id="4437" r:id="rId76"/>
    <p:sldId id="4436" r:id="rId77"/>
    <p:sldId id="4426" r:id="rId78"/>
    <p:sldId id="4448" r:id="rId79"/>
    <p:sldId id="4438" r:id="rId80"/>
    <p:sldId id="4439" r:id="rId81"/>
    <p:sldId id="4355" r:id="rId82"/>
    <p:sldId id="4384" r:id="rId83"/>
    <p:sldId id="4445" r:id="rId84"/>
    <p:sldId id="4340" r:id="rId85"/>
    <p:sldId id="4440" r:id="rId86"/>
    <p:sldId id="4385" r:id="rId87"/>
    <p:sldId id="4441" r:id="rId88"/>
    <p:sldId id="4442" r:id="rId89"/>
    <p:sldId id="4443" r:id="rId90"/>
    <p:sldId id="4263"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D34787-44E8-4688-160F-BAEBDF5D76C9}" name="Iyad Kallas" initials="IK" userId="57e69762d59c601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86575"/>
    <a:srgbClr val="F2A72C"/>
    <a:srgbClr val="47B5C8"/>
    <a:srgbClr val="595959"/>
    <a:srgbClr val="D9552F"/>
    <a:srgbClr val="FDBD22"/>
    <a:srgbClr val="000000"/>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13" autoAdjust="0"/>
    <p:restoredTop sz="95082"/>
  </p:normalViewPr>
  <p:slideViewPr>
    <p:cSldViewPr snapToGrid="0" snapToObjects="1">
      <p:cViewPr varScale="1">
        <p:scale>
          <a:sx n="74" d="100"/>
          <a:sy n="74" d="100"/>
        </p:scale>
        <p:origin x="59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0.svg"/></Relationships>
</file>

<file path=ppt/diagrams/_rels/data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52FAD-DBEA-4E8E-99CA-639B3226D342}" type="doc">
      <dgm:prSet loTypeId="urn:microsoft.com/office/officeart/2005/8/layout/hProcess4" loCatId="process" qsTypeId="urn:microsoft.com/office/officeart/2005/8/quickstyle/simple1" qsCatId="simple" csTypeId="urn:microsoft.com/office/officeart/2005/8/colors/colorful1" csCatId="colorful" phldr="1"/>
      <dgm:spPr/>
    </dgm:pt>
    <dgm:pt modelId="{CD3042C0-668E-4D89-B5BB-F4143E4A5B59}">
      <dgm:prSet phldrT="[Text]" custT="1"/>
      <dgm:spPr/>
      <dgm:t>
        <a:bodyPr/>
        <a:lstStyle/>
        <a:p>
          <a:r>
            <a:rPr lang="en-US" sz="2200" b="1" i="0" u="none" dirty="0" err="1"/>
            <a:t>Regelmatige</a:t>
          </a:r>
          <a:r>
            <a:rPr lang="en-US" sz="2200" b="1" i="0" u="none" dirty="0"/>
            <a:t> follow-ups</a:t>
          </a:r>
          <a:endParaRPr lang="en-US" sz="2200" dirty="0"/>
        </a:p>
      </dgm:t>
    </dgm:pt>
    <dgm:pt modelId="{B186CE8F-F63A-49E5-A080-477AEC25CF65}" type="parTrans" cxnId="{078F59B1-6D45-4622-B602-72C95ECD0F68}">
      <dgm:prSet/>
      <dgm:spPr/>
      <dgm:t>
        <a:bodyPr/>
        <a:lstStyle/>
        <a:p>
          <a:endParaRPr lang="en-US"/>
        </a:p>
      </dgm:t>
    </dgm:pt>
    <dgm:pt modelId="{50AFC7CF-2A3D-460D-A1FB-3BF7A0A8443D}" type="sibTrans" cxnId="{078F59B1-6D45-4622-B602-72C95ECD0F68}">
      <dgm:prSet/>
      <dgm:spPr/>
      <dgm:t>
        <a:bodyPr/>
        <a:lstStyle/>
        <a:p>
          <a:endParaRPr lang="en-US"/>
        </a:p>
      </dgm:t>
    </dgm:pt>
    <dgm:pt modelId="{4EC1892E-D26A-406E-AF96-664D348A968C}">
      <dgm:prSet phldrT="[Text]" custT="1"/>
      <dgm:spPr/>
      <dgm:t>
        <a:bodyPr/>
        <a:lstStyle/>
        <a:p>
          <a:r>
            <a:rPr lang="en-US" sz="2200" b="1" i="0" u="none" dirty="0" err="1"/>
            <a:t>Waarde</a:t>
          </a:r>
          <a:r>
            <a:rPr lang="en-US" sz="2200" b="1" i="0" u="none" dirty="0"/>
            <a:t> </a:t>
          </a:r>
          <a:r>
            <a:rPr lang="en-US" sz="2200" b="1" i="0" u="none" dirty="0" err="1"/>
            <a:t>bieden</a:t>
          </a:r>
          <a:endParaRPr lang="en-US" sz="2200" dirty="0"/>
        </a:p>
      </dgm:t>
    </dgm:pt>
    <dgm:pt modelId="{381DE694-F2FC-4E71-B61B-81A822FE0398}" type="parTrans" cxnId="{D5483244-42AD-4A7F-891F-7209DA0AB973}">
      <dgm:prSet/>
      <dgm:spPr/>
      <dgm:t>
        <a:bodyPr/>
        <a:lstStyle/>
        <a:p>
          <a:endParaRPr lang="en-US"/>
        </a:p>
      </dgm:t>
    </dgm:pt>
    <dgm:pt modelId="{0B1AD3C9-BAE2-421A-AD46-19D087F82FD6}" type="sibTrans" cxnId="{D5483244-42AD-4A7F-891F-7209DA0AB973}">
      <dgm:prSet/>
      <dgm:spPr/>
      <dgm:t>
        <a:bodyPr/>
        <a:lstStyle/>
        <a:p>
          <a:endParaRPr lang="en-US"/>
        </a:p>
      </dgm:t>
    </dgm:pt>
    <dgm:pt modelId="{DE6BCDCD-C671-43E3-A92A-D6F740B0E451}">
      <dgm:prSet phldrT="[Text]" custT="1"/>
      <dgm:spPr/>
      <dgm:t>
        <a:bodyPr/>
        <a:lstStyle/>
        <a:p>
          <a:r>
            <a:rPr lang="en-US" sz="2200" b="1" i="0" u="none" dirty="0" err="1"/>
            <a:t>Blijf</a:t>
          </a:r>
          <a:r>
            <a:rPr lang="en-US" sz="2200" b="1" i="0" u="none" dirty="0"/>
            <a:t> </a:t>
          </a:r>
          <a:r>
            <a:rPr lang="en-US" sz="2200" b="1" i="0" u="none" dirty="0" err="1"/>
            <a:t>betrokken</a:t>
          </a:r>
          <a:endParaRPr lang="en-US" sz="2200" dirty="0"/>
        </a:p>
      </dgm:t>
    </dgm:pt>
    <dgm:pt modelId="{2B8506E3-4BD9-4D01-8357-6AA6CB525114}" type="parTrans" cxnId="{18E9B51F-D1D3-467F-8FC1-BA66D5BC39E3}">
      <dgm:prSet/>
      <dgm:spPr/>
      <dgm:t>
        <a:bodyPr/>
        <a:lstStyle/>
        <a:p>
          <a:endParaRPr lang="en-US"/>
        </a:p>
      </dgm:t>
    </dgm:pt>
    <dgm:pt modelId="{691F7D57-AAC1-40B9-99B8-CA6D4AB587C3}" type="sibTrans" cxnId="{18E9B51F-D1D3-467F-8FC1-BA66D5BC39E3}">
      <dgm:prSet/>
      <dgm:spPr/>
      <dgm:t>
        <a:bodyPr/>
        <a:lstStyle/>
        <a:p>
          <a:endParaRPr lang="en-US"/>
        </a:p>
      </dgm:t>
    </dgm:pt>
    <dgm:pt modelId="{2DD9D3F0-7993-4F68-B39D-4F3EEBA5EF7D}" type="pres">
      <dgm:prSet presAssocID="{C3452FAD-DBEA-4E8E-99CA-639B3226D342}" presName="Name0" presStyleCnt="0">
        <dgm:presLayoutVars>
          <dgm:dir/>
          <dgm:animLvl val="lvl"/>
          <dgm:resizeHandles val="exact"/>
        </dgm:presLayoutVars>
      </dgm:prSet>
      <dgm:spPr/>
    </dgm:pt>
    <dgm:pt modelId="{5E625823-630C-478C-8D43-18ADB268F35B}" type="pres">
      <dgm:prSet presAssocID="{C3452FAD-DBEA-4E8E-99CA-639B3226D342}" presName="tSp" presStyleCnt="0"/>
      <dgm:spPr/>
    </dgm:pt>
    <dgm:pt modelId="{520EBF37-8B0E-4F3B-8C6E-D7FC1B056DAF}" type="pres">
      <dgm:prSet presAssocID="{C3452FAD-DBEA-4E8E-99CA-639B3226D342}" presName="bSp" presStyleCnt="0"/>
      <dgm:spPr/>
    </dgm:pt>
    <dgm:pt modelId="{5463E2C9-572E-4EC0-8380-51D19F5390E1}" type="pres">
      <dgm:prSet presAssocID="{C3452FAD-DBEA-4E8E-99CA-639B3226D342}" presName="process" presStyleCnt="0"/>
      <dgm:spPr/>
    </dgm:pt>
    <dgm:pt modelId="{FDC5BF48-B8D8-47E0-A38E-C19165F569C2}" type="pres">
      <dgm:prSet presAssocID="{CD3042C0-668E-4D89-B5BB-F4143E4A5B59}" presName="composite1" presStyleCnt="0"/>
      <dgm:spPr/>
    </dgm:pt>
    <dgm:pt modelId="{AAF994BF-DDC0-4B91-A82C-28303340EB24}" type="pres">
      <dgm:prSet presAssocID="{CD3042C0-668E-4D89-B5BB-F4143E4A5B59}" presName="dummyNode1" presStyleLbl="node1" presStyleIdx="0" presStyleCnt="3"/>
      <dgm:spPr/>
    </dgm:pt>
    <dgm:pt modelId="{01B62AFF-8149-4D37-A311-EB385C341F7D}" type="pres">
      <dgm:prSet presAssocID="{CD3042C0-668E-4D89-B5BB-F4143E4A5B59}" presName="childNode1" presStyleLbl="bgAcc1" presStyleIdx="0" presStyleCnt="3" custScaleX="166643" custScaleY="132312">
        <dgm:presLayoutVars>
          <dgm:bulletEnabled val="1"/>
        </dgm:presLayoutVars>
      </dgm:prSet>
      <dgm:spPr/>
    </dgm:pt>
    <dgm:pt modelId="{89D1FD90-F4D3-471B-BA13-59F5BA7C8E7E}" type="pres">
      <dgm:prSet presAssocID="{CD3042C0-668E-4D89-B5BB-F4143E4A5B59}" presName="childNode1tx" presStyleLbl="bgAcc1" presStyleIdx="0" presStyleCnt="3">
        <dgm:presLayoutVars>
          <dgm:bulletEnabled val="1"/>
        </dgm:presLayoutVars>
      </dgm:prSet>
      <dgm:spPr/>
    </dgm:pt>
    <dgm:pt modelId="{FC2936DE-F045-4BD4-8B9A-CE800F972CF5}" type="pres">
      <dgm:prSet presAssocID="{CD3042C0-668E-4D89-B5BB-F4143E4A5B59}" presName="parentNode1" presStyleLbl="node1" presStyleIdx="0" presStyleCnt="3" custScaleX="129351" custScaleY="150183">
        <dgm:presLayoutVars>
          <dgm:chMax val="1"/>
          <dgm:bulletEnabled val="1"/>
        </dgm:presLayoutVars>
      </dgm:prSet>
      <dgm:spPr/>
    </dgm:pt>
    <dgm:pt modelId="{B4120DF5-18D5-4467-9C81-C6827AA99270}" type="pres">
      <dgm:prSet presAssocID="{CD3042C0-668E-4D89-B5BB-F4143E4A5B59}" presName="connSite1" presStyleCnt="0"/>
      <dgm:spPr/>
    </dgm:pt>
    <dgm:pt modelId="{7AB9598B-03F7-4A77-B499-421345B9BDA7}" type="pres">
      <dgm:prSet presAssocID="{50AFC7CF-2A3D-460D-A1FB-3BF7A0A8443D}" presName="Name9" presStyleLbl="sibTrans2D1" presStyleIdx="0" presStyleCnt="2"/>
      <dgm:spPr/>
    </dgm:pt>
    <dgm:pt modelId="{EC6795FB-8442-4E9A-9573-3734C1B79276}" type="pres">
      <dgm:prSet presAssocID="{4EC1892E-D26A-406E-AF96-664D348A968C}" presName="composite2" presStyleCnt="0"/>
      <dgm:spPr/>
    </dgm:pt>
    <dgm:pt modelId="{9D6775DE-6EA0-4F46-AEA0-54B13D8AD8D5}" type="pres">
      <dgm:prSet presAssocID="{4EC1892E-D26A-406E-AF96-664D348A968C}" presName="dummyNode2" presStyleLbl="node1" presStyleIdx="0" presStyleCnt="3"/>
      <dgm:spPr/>
    </dgm:pt>
    <dgm:pt modelId="{5A3D2246-A780-4FFC-81BC-5DA8EB5671A3}" type="pres">
      <dgm:prSet presAssocID="{4EC1892E-D26A-406E-AF96-664D348A968C}" presName="childNode2" presStyleLbl="bgAcc1" presStyleIdx="1" presStyleCnt="3" custScaleX="134023" custScaleY="134023">
        <dgm:presLayoutVars>
          <dgm:bulletEnabled val="1"/>
        </dgm:presLayoutVars>
      </dgm:prSet>
      <dgm:spPr/>
    </dgm:pt>
    <dgm:pt modelId="{F571C928-11D8-4837-BB60-D46F6AC7F065}" type="pres">
      <dgm:prSet presAssocID="{4EC1892E-D26A-406E-AF96-664D348A968C}" presName="childNode2tx" presStyleLbl="bgAcc1" presStyleIdx="1" presStyleCnt="3">
        <dgm:presLayoutVars>
          <dgm:bulletEnabled val="1"/>
        </dgm:presLayoutVars>
      </dgm:prSet>
      <dgm:spPr/>
    </dgm:pt>
    <dgm:pt modelId="{2C71E6B0-6AFD-4290-95CB-015B216B13DD}" type="pres">
      <dgm:prSet presAssocID="{4EC1892E-D26A-406E-AF96-664D348A968C}" presName="parentNode2" presStyleLbl="node1" presStyleIdx="1" presStyleCnt="3" custScaleX="132070" custScaleY="143956" custLinFactNeighborX="680" custLinFactNeighborY="-5760">
        <dgm:presLayoutVars>
          <dgm:chMax val="0"/>
          <dgm:bulletEnabled val="1"/>
        </dgm:presLayoutVars>
      </dgm:prSet>
      <dgm:spPr/>
    </dgm:pt>
    <dgm:pt modelId="{A52C44B6-C96E-4D2A-993B-707F972631AD}" type="pres">
      <dgm:prSet presAssocID="{4EC1892E-D26A-406E-AF96-664D348A968C}" presName="connSite2" presStyleCnt="0"/>
      <dgm:spPr/>
    </dgm:pt>
    <dgm:pt modelId="{2616B926-FF1D-4F6D-B076-48149F279DBE}" type="pres">
      <dgm:prSet presAssocID="{0B1AD3C9-BAE2-421A-AD46-19D087F82FD6}" presName="Name18" presStyleLbl="sibTrans2D1" presStyleIdx="1" presStyleCnt="2"/>
      <dgm:spPr/>
    </dgm:pt>
    <dgm:pt modelId="{8B1B2992-F638-47CD-937E-A35A99CCEB5A}" type="pres">
      <dgm:prSet presAssocID="{DE6BCDCD-C671-43E3-A92A-D6F740B0E451}" presName="composite1" presStyleCnt="0"/>
      <dgm:spPr/>
    </dgm:pt>
    <dgm:pt modelId="{20642E68-C445-49EC-AD6B-0D5655EAE244}" type="pres">
      <dgm:prSet presAssocID="{DE6BCDCD-C671-43E3-A92A-D6F740B0E451}" presName="dummyNode1" presStyleLbl="node1" presStyleIdx="1" presStyleCnt="3"/>
      <dgm:spPr/>
    </dgm:pt>
    <dgm:pt modelId="{E162DCAF-2A7B-42A1-B324-D02FAC62170C}" type="pres">
      <dgm:prSet presAssocID="{DE6BCDCD-C671-43E3-A92A-D6F740B0E451}" presName="childNode1" presStyleLbl="bgAcc1" presStyleIdx="2" presStyleCnt="3" custScaleX="131335" custScaleY="131335">
        <dgm:presLayoutVars>
          <dgm:bulletEnabled val="1"/>
        </dgm:presLayoutVars>
      </dgm:prSet>
      <dgm:spPr/>
    </dgm:pt>
    <dgm:pt modelId="{612E4306-E0FA-4A8A-8D68-6CC394AAC36F}" type="pres">
      <dgm:prSet presAssocID="{DE6BCDCD-C671-43E3-A92A-D6F740B0E451}" presName="childNode1tx" presStyleLbl="bgAcc1" presStyleIdx="2" presStyleCnt="3">
        <dgm:presLayoutVars>
          <dgm:bulletEnabled val="1"/>
        </dgm:presLayoutVars>
      </dgm:prSet>
      <dgm:spPr/>
    </dgm:pt>
    <dgm:pt modelId="{1B0CCEB6-D6AB-4C5A-86C8-DEB587C754A6}" type="pres">
      <dgm:prSet presAssocID="{DE6BCDCD-C671-43E3-A92A-D6F740B0E451}" presName="parentNode1" presStyleLbl="node1" presStyleIdx="2" presStyleCnt="3" custScaleX="127139" custScaleY="156960">
        <dgm:presLayoutVars>
          <dgm:chMax val="1"/>
          <dgm:bulletEnabled val="1"/>
        </dgm:presLayoutVars>
      </dgm:prSet>
      <dgm:spPr/>
    </dgm:pt>
    <dgm:pt modelId="{5038D041-1E91-4A4B-9ABE-027F5B402EB6}" type="pres">
      <dgm:prSet presAssocID="{DE6BCDCD-C671-43E3-A92A-D6F740B0E451}" presName="connSite1" presStyleCnt="0"/>
      <dgm:spPr/>
    </dgm:pt>
  </dgm:ptLst>
  <dgm:cxnLst>
    <dgm:cxn modelId="{DD5CE807-6E26-4232-85EF-CDC98EEEDC80}" type="presOf" srcId="{4EC1892E-D26A-406E-AF96-664D348A968C}" destId="{2C71E6B0-6AFD-4290-95CB-015B216B13DD}" srcOrd="0" destOrd="0" presId="urn:microsoft.com/office/officeart/2005/8/layout/hProcess4"/>
    <dgm:cxn modelId="{18E9B51F-D1D3-467F-8FC1-BA66D5BC39E3}" srcId="{C3452FAD-DBEA-4E8E-99CA-639B3226D342}" destId="{DE6BCDCD-C671-43E3-A92A-D6F740B0E451}" srcOrd="2" destOrd="0" parTransId="{2B8506E3-4BD9-4D01-8357-6AA6CB525114}" sibTransId="{691F7D57-AAC1-40B9-99B8-CA6D4AB587C3}"/>
    <dgm:cxn modelId="{AD28D95F-CCB7-4211-ADAB-57AE2A5F8FD4}" type="presOf" srcId="{50AFC7CF-2A3D-460D-A1FB-3BF7A0A8443D}" destId="{7AB9598B-03F7-4A77-B499-421345B9BDA7}" srcOrd="0" destOrd="0" presId="urn:microsoft.com/office/officeart/2005/8/layout/hProcess4"/>
    <dgm:cxn modelId="{778F4B43-1CDD-4863-9127-050AEC1387E9}" type="presOf" srcId="{0B1AD3C9-BAE2-421A-AD46-19D087F82FD6}" destId="{2616B926-FF1D-4F6D-B076-48149F279DBE}" srcOrd="0" destOrd="0" presId="urn:microsoft.com/office/officeart/2005/8/layout/hProcess4"/>
    <dgm:cxn modelId="{D5483244-42AD-4A7F-891F-7209DA0AB973}" srcId="{C3452FAD-DBEA-4E8E-99CA-639B3226D342}" destId="{4EC1892E-D26A-406E-AF96-664D348A968C}" srcOrd="1" destOrd="0" parTransId="{381DE694-F2FC-4E71-B61B-81A822FE0398}" sibTransId="{0B1AD3C9-BAE2-421A-AD46-19D087F82FD6}"/>
    <dgm:cxn modelId="{A6A7AB76-BC5E-4892-837E-25C618051961}" type="presOf" srcId="{C3452FAD-DBEA-4E8E-99CA-639B3226D342}" destId="{2DD9D3F0-7993-4F68-B39D-4F3EEBA5EF7D}" srcOrd="0" destOrd="0" presId="urn:microsoft.com/office/officeart/2005/8/layout/hProcess4"/>
    <dgm:cxn modelId="{078F59B1-6D45-4622-B602-72C95ECD0F68}" srcId="{C3452FAD-DBEA-4E8E-99CA-639B3226D342}" destId="{CD3042C0-668E-4D89-B5BB-F4143E4A5B59}" srcOrd="0" destOrd="0" parTransId="{B186CE8F-F63A-49E5-A080-477AEC25CF65}" sibTransId="{50AFC7CF-2A3D-460D-A1FB-3BF7A0A8443D}"/>
    <dgm:cxn modelId="{5ECFECC5-34D1-4599-B774-3E8D5DFD7D68}" type="presOf" srcId="{DE6BCDCD-C671-43E3-A92A-D6F740B0E451}" destId="{1B0CCEB6-D6AB-4C5A-86C8-DEB587C754A6}" srcOrd="0" destOrd="0" presId="urn:microsoft.com/office/officeart/2005/8/layout/hProcess4"/>
    <dgm:cxn modelId="{9F5CC1F4-F1DE-471F-9DB2-01799388A9C8}" type="presOf" srcId="{CD3042C0-668E-4D89-B5BB-F4143E4A5B59}" destId="{FC2936DE-F045-4BD4-8B9A-CE800F972CF5}" srcOrd="0" destOrd="0" presId="urn:microsoft.com/office/officeart/2005/8/layout/hProcess4"/>
    <dgm:cxn modelId="{092BCC76-A783-4336-AB6F-C53ACBECBEDB}" type="presParOf" srcId="{2DD9D3F0-7993-4F68-B39D-4F3EEBA5EF7D}" destId="{5E625823-630C-478C-8D43-18ADB268F35B}" srcOrd="0" destOrd="0" presId="urn:microsoft.com/office/officeart/2005/8/layout/hProcess4"/>
    <dgm:cxn modelId="{67CD437A-CB18-44AB-A62A-63E800EBC8DF}" type="presParOf" srcId="{2DD9D3F0-7993-4F68-B39D-4F3EEBA5EF7D}" destId="{520EBF37-8B0E-4F3B-8C6E-D7FC1B056DAF}" srcOrd="1" destOrd="0" presId="urn:microsoft.com/office/officeart/2005/8/layout/hProcess4"/>
    <dgm:cxn modelId="{344BF604-D20A-43EE-81EC-051374788A7E}" type="presParOf" srcId="{2DD9D3F0-7993-4F68-B39D-4F3EEBA5EF7D}" destId="{5463E2C9-572E-4EC0-8380-51D19F5390E1}" srcOrd="2" destOrd="0" presId="urn:microsoft.com/office/officeart/2005/8/layout/hProcess4"/>
    <dgm:cxn modelId="{10758EAB-DDF7-4C2F-8079-0094D604C196}" type="presParOf" srcId="{5463E2C9-572E-4EC0-8380-51D19F5390E1}" destId="{FDC5BF48-B8D8-47E0-A38E-C19165F569C2}" srcOrd="0" destOrd="0" presId="urn:microsoft.com/office/officeart/2005/8/layout/hProcess4"/>
    <dgm:cxn modelId="{0A7B2DBA-56FB-4476-A3AD-A9E60512FF17}" type="presParOf" srcId="{FDC5BF48-B8D8-47E0-A38E-C19165F569C2}" destId="{AAF994BF-DDC0-4B91-A82C-28303340EB24}" srcOrd="0" destOrd="0" presId="urn:microsoft.com/office/officeart/2005/8/layout/hProcess4"/>
    <dgm:cxn modelId="{E50BA46B-A043-4F05-A888-701CA8E98E96}" type="presParOf" srcId="{FDC5BF48-B8D8-47E0-A38E-C19165F569C2}" destId="{01B62AFF-8149-4D37-A311-EB385C341F7D}" srcOrd="1" destOrd="0" presId="urn:microsoft.com/office/officeart/2005/8/layout/hProcess4"/>
    <dgm:cxn modelId="{7A9EDD40-6FBB-42AB-99A0-E854905B9D84}" type="presParOf" srcId="{FDC5BF48-B8D8-47E0-A38E-C19165F569C2}" destId="{89D1FD90-F4D3-471B-BA13-59F5BA7C8E7E}" srcOrd="2" destOrd="0" presId="urn:microsoft.com/office/officeart/2005/8/layout/hProcess4"/>
    <dgm:cxn modelId="{6B961E3E-C42F-48DC-9C2A-56DDFB26CB4F}" type="presParOf" srcId="{FDC5BF48-B8D8-47E0-A38E-C19165F569C2}" destId="{FC2936DE-F045-4BD4-8B9A-CE800F972CF5}" srcOrd="3" destOrd="0" presId="urn:microsoft.com/office/officeart/2005/8/layout/hProcess4"/>
    <dgm:cxn modelId="{B3FC0DB7-6561-48F0-9858-9551779F9A56}" type="presParOf" srcId="{FDC5BF48-B8D8-47E0-A38E-C19165F569C2}" destId="{B4120DF5-18D5-4467-9C81-C6827AA99270}" srcOrd="4" destOrd="0" presId="urn:microsoft.com/office/officeart/2005/8/layout/hProcess4"/>
    <dgm:cxn modelId="{4D7BC7B6-8E99-4277-8BAD-78E36C16101C}" type="presParOf" srcId="{5463E2C9-572E-4EC0-8380-51D19F5390E1}" destId="{7AB9598B-03F7-4A77-B499-421345B9BDA7}" srcOrd="1" destOrd="0" presId="urn:microsoft.com/office/officeart/2005/8/layout/hProcess4"/>
    <dgm:cxn modelId="{8DE9BF95-D6AE-4B9C-8C7B-50AA57DBE093}" type="presParOf" srcId="{5463E2C9-572E-4EC0-8380-51D19F5390E1}" destId="{EC6795FB-8442-4E9A-9573-3734C1B79276}" srcOrd="2" destOrd="0" presId="urn:microsoft.com/office/officeart/2005/8/layout/hProcess4"/>
    <dgm:cxn modelId="{0C4A9B98-C67B-4254-884B-6EB1A2A26971}" type="presParOf" srcId="{EC6795FB-8442-4E9A-9573-3734C1B79276}" destId="{9D6775DE-6EA0-4F46-AEA0-54B13D8AD8D5}" srcOrd="0" destOrd="0" presId="urn:microsoft.com/office/officeart/2005/8/layout/hProcess4"/>
    <dgm:cxn modelId="{B796F1D7-1168-479B-93AB-A8070B13512E}" type="presParOf" srcId="{EC6795FB-8442-4E9A-9573-3734C1B79276}" destId="{5A3D2246-A780-4FFC-81BC-5DA8EB5671A3}" srcOrd="1" destOrd="0" presId="urn:microsoft.com/office/officeart/2005/8/layout/hProcess4"/>
    <dgm:cxn modelId="{1B4C9022-0B9A-497B-B7F0-90B3D3029F23}" type="presParOf" srcId="{EC6795FB-8442-4E9A-9573-3734C1B79276}" destId="{F571C928-11D8-4837-BB60-D46F6AC7F065}" srcOrd="2" destOrd="0" presId="urn:microsoft.com/office/officeart/2005/8/layout/hProcess4"/>
    <dgm:cxn modelId="{6AA888AC-7276-493D-B58C-0B50E77F3DF5}" type="presParOf" srcId="{EC6795FB-8442-4E9A-9573-3734C1B79276}" destId="{2C71E6B0-6AFD-4290-95CB-015B216B13DD}" srcOrd="3" destOrd="0" presId="urn:microsoft.com/office/officeart/2005/8/layout/hProcess4"/>
    <dgm:cxn modelId="{1D8A16DF-45A2-4F5D-8DD0-DBD9D9C574CA}" type="presParOf" srcId="{EC6795FB-8442-4E9A-9573-3734C1B79276}" destId="{A52C44B6-C96E-4D2A-993B-707F972631AD}" srcOrd="4" destOrd="0" presId="urn:microsoft.com/office/officeart/2005/8/layout/hProcess4"/>
    <dgm:cxn modelId="{5C1392EE-0B9E-4C9A-8A10-51B654AD15CF}" type="presParOf" srcId="{5463E2C9-572E-4EC0-8380-51D19F5390E1}" destId="{2616B926-FF1D-4F6D-B076-48149F279DBE}" srcOrd="3" destOrd="0" presId="urn:microsoft.com/office/officeart/2005/8/layout/hProcess4"/>
    <dgm:cxn modelId="{9DED9CA3-2953-41E9-A8A9-F718298C8388}" type="presParOf" srcId="{5463E2C9-572E-4EC0-8380-51D19F5390E1}" destId="{8B1B2992-F638-47CD-937E-A35A99CCEB5A}" srcOrd="4" destOrd="0" presId="urn:microsoft.com/office/officeart/2005/8/layout/hProcess4"/>
    <dgm:cxn modelId="{189D465B-E8BA-40F1-8A2B-B51F4D2765F3}" type="presParOf" srcId="{8B1B2992-F638-47CD-937E-A35A99CCEB5A}" destId="{20642E68-C445-49EC-AD6B-0D5655EAE244}" srcOrd="0" destOrd="0" presId="urn:microsoft.com/office/officeart/2005/8/layout/hProcess4"/>
    <dgm:cxn modelId="{6288460A-5FD8-436C-B30A-6840882ADD22}" type="presParOf" srcId="{8B1B2992-F638-47CD-937E-A35A99CCEB5A}" destId="{E162DCAF-2A7B-42A1-B324-D02FAC62170C}" srcOrd="1" destOrd="0" presId="urn:microsoft.com/office/officeart/2005/8/layout/hProcess4"/>
    <dgm:cxn modelId="{E797416C-EA63-4718-8AC3-B245168CAC7B}" type="presParOf" srcId="{8B1B2992-F638-47CD-937E-A35A99CCEB5A}" destId="{612E4306-E0FA-4A8A-8D68-6CC394AAC36F}" srcOrd="2" destOrd="0" presId="urn:microsoft.com/office/officeart/2005/8/layout/hProcess4"/>
    <dgm:cxn modelId="{EFA5FCF1-C5DB-45B4-9A59-44E523D57EE1}" type="presParOf" srcId="{8B1B2992-F638-47CD-937E-A35A99CCEB5A}" destId="{1B0CCEB6-D6AB-4C5A-86C8-DEB587C754A6}" srcOrd="3" destOrd="0" presId="urn:microsoft.com/office/officeart/2005/8/layout/hProcess4"/>
    <dgm:cxn modelId="{05F7EC0C-D3A2-4459-AE78-6E3EB40D04C0}" type="presParOf" srcId="{8B1B2992-F638-47CD-937E-A35A99CCEB5A}" destId="{5038D041-1E91-4A4B-9ABE-027F5B402EB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942A27-022C-496D-868C-11E5FA7F00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0AE6909-1B7D-488F-A9E9-C4B3AA48C5B9}">
      <dgm:prSet custT="1"/>
      <dgm:spPr/>
      <dgm:t>
        <a:bodyPr/>
        <a:lstStyle/>
        <a:p>
          <a:r>
            <a:rPr lang="nl-NL" sz="1800" dirty="0">
              <a:solidFill>
                <a:srgbClr val="333333"/>
              </a:solidFill>
            </a:rPr>
            <a:t>Mentorschap: Experts uit de industrie begeleiden ondernemers bij vroege zakelijke uitdagingen en helpen bij het verfijnen van bedrijfsstrategieën.</a:t>
          </a:r>
          <a:endParaRPr lang="en-US" sz="1800" dirty="0">
            <a:solidFill>
              <a:srgbClr val="333333"/>
            </a:solidFill>
          </a:endParaRPr>
        </a:p>
      </dgm:t>
    </dgm:pt>
    <dgm:pt modelId="{970B43E7-C786-4EFC-BECB-1FF80760A276}" type="parTrans" cxnId="{57E507F6-2BD6-4A99-AD7D-D50DAC4A770B}">
      <dgm:prSet/>
      <dgm:spPr/>
      <dgm:t>
        <a:bodyPr/>
        <a:lstStyle/>
        <a:p>
          <a:endParaRPr lang="en-US"/>
        </a:p>
      </dgm:t>
    </dgm:pt>
    <dgm:pt modelId="{A3A8A11A-BE81-49EB-A490-210C93AD4BF2}" type="sibTrans" cxnId="{57E507F6-2BD6-4A99-AD7D-D50DAC4A770B}">
      <dgm:prSet/>
      <dgm:spPr/>
      <dgm:t>
        <a:bodyPr/>
        <a:lstStyle/>
        <a:p>
          <a:endParaRPr lang="en-US"/>
        </a:p>
      </dgm:t>
    </dgm:pt>
    <dgm:pt modelId="{6AA97D52-1F8D-40AE-BA49-D4CE058EA94C}">
      <dgm:prSet custT="1"/>
      <dgm:spPr/>
      <dgm:t>
        <a:bodyPr/>
        <a:lstStyle/>
        <a:p>
          <a:r>
            <a:rPr lang="nl-NL" sz="1800" dirty="0">
              <a:solidFill>
                <a:srgbClr val="333333"/>
              </a:solidFill>
            </a:rPr>
            <a:t>Financieringsmogelijkheden: Incubators brengen ondernemers vaak in contact met investeerders of bieden startkapitaal om startups te helpen groeien.</a:t>
          </a:r>
          <a:endParaRPr lang="en-US" sz="1800" dirty="0">
            <a:solidFill>
              <a:srgbClr val="333333"/>
            </a:solidFill>
          </a:endParaRPr>
        </a:p>
      </dgm:t>
    </dgm:pt>
    <dgm:pt modelId="{C5954210-6E81-4F69-949C-6318959DD41D}" type="parTrans" cxnId="{53BAD583-6D18-4872-A439-A2E068322275}">
      <dgm:prSet/>
      <dgm:spPr/>
      <dgm:t>
        <a:bodyPr/>
        <a:lstStyle/>
        <a:p>
          <a:endParaRPr lang="en-US"/>
        </a:p>
      </dgm:t>
    </dgm:pt>
    <dgm:pt modelId="{D9440B32-F4D2-4160-A5A2-6B0D8CDB73E3}" type="sibTrans" cxnId="{53BAD583-6D18-4872-A439-A2E068322275}">
      <dgm:prSet/>
      <dgm:spPr/>
      <dgm:t>
        <a:bodyPr/>
        <a:lstStyle/>
        <a:p>
          <a:endParaRPr lang="en-US"/>
        </a:p>
      </dgm:t>
    </dgm:pt>
    <dgm:pt modelId="{0E27416F-A3DF-47DE-9843-96404556AF34}">
      <dgm:prSet custT="1"/>
      <dgm:spPr/>
      <dgm:t>
        <a:bodyPr/>
        <a:lstStyle/>
        <a:p>
          <a:r>
            <a:rPr lang="nl-NL" sz="1800" dirty="0">
              <a:solidFill>
                <a:srgbClr val="333333"/>
              </a:solidFill>
            </a:rPr>
            <a:t>Werkruimte: Veel incubators bieden fysieke kantoorruimte en middelen zoals vergaderruimtes, apparatuur en infrastructuur.</a:t>
          </a:r>
          <a:endParaRPr lang="en-US" sz="1800" dirty="0">
            <a:solidFill>
              <a:srgbClr val="333333"/>
            </a:solidFill>
          </a:endParaRPr>
        </a:p>
      </dgm:t>
    </dgm:pt>
    <dgm:pt modelId="{8DCC536A-ED77-4AD4-9009-35FFFC292EF1}" type="parTrans" cxnId="{074ECC3B-1736-45F2-8698-284AECE89F9B}">
      <dgm:prSet/>
      <dgm:spPr/>
      <dgm:t>
        <a:bodyPr/>
        <a:lstStyle/>
        <a:p>
          <a:endParaRPr lang="en-US"/>
        </a:p>
      </dgm:t>
    </dgm:pt>
    <dgm:pt modelId="{315AC73A-958A-435C-9BB1-89F0BCC53A4E}" type="sibTrans" cxnId="{074ECC3B-1736-45F2-8698-284AECE89F9B}">
      <dgm:prSet/>
      <dgm:spPr/>
      <dgm:t>
        <a:bodyPr/>
        <a:lstStyle/>
        <a:p>
          <a:endParaRPr lang="en-US"/>
        </a:p>
      </dgm:t>
    </dgm:pt>
    <dgm:pt modelId="{4BB899D8-80A0-457A-B5D1-73E1D3165382}">
      <dgm:prSet custT="1"/>
      <dgm:spPr/>
      <dgm:t>
        <a:bodyPr/>
        <a:lstStyle/>
        <a:p>
          <a:r>
            <a:rPr lang="nl-NL" sz="1800" dirty="0">
              <a:solidFill>
                <a:srgbClr val="333333"/>
              </a:solidFill>
            </a:rPr>
            <a:t>Netwerken: Incubators creëren omgevingen die samenwerking, partnerschappen en mogelijkheden om belanghebbenden te ontmoeten aanmoedigen.</a:t>
          </a:r>
          <a:endParaRPr lang="en-US" sz="1800" dirty="0">
            <a:solidFill>
              <a:srgbClr val="333333"/>
            </a:solidFill>
          </a:endParaRPr>
        </a:p>
      </dgm:t>
    </dgm:pt>
    <dgm:pt modelId="{C9FB72AB-3E58-4B27-BAED-14E3408CF35B}" type="parTrans" cxnId="{0BDE357D-D171-46AC-842D-3919EE6B4D45}">
      <dgm:prSet/>
      <dgm:spPr/>
      <dgm:t>
        <a:bodyPr/>
        <a:lstStyle/>
        <a:p>
          <a:endParaRPr lang="en-US"/>
        </a:p>
      </dgm:t>
    </dgm:pt>
    <dgm:pt modelId="{62C1E571-7306-4EBA-BD6E-C1A2913DF221}" type="sibTrans" cxnId="{0BDE357D-D171-46AC-842D-3919EE6B4D45}">
      <dgm:prSet/>
      <dgm:spPr/>
      <dgm:t>
        <a:bodyPr/>
        <a:lstStyle/>
        <a:p>
          <a:endParaRPr lang="en-US"/>
        </a:p>
      </dgm:t>
    </dgm:pt>
    <dgm:pt modelId="{103B9EBD-61A9-46AC-9995-D4AC84E355CA}" type="pres">
      <dgm:prSet presAssocID="{AB942A27-022C-496D-868C-11E5FA7F0084}" presName="root" presStyleCnt="0">
        <dgm:presLayoutVars>
          <dgm:dir/>
          <dgm:resizeHandles val="exact"/>
        </dgm:presLayoutVars>
      </dgm:prSet>
      <dgm:spPr/>
    </dgm:pt>
    <dgm:pt modelId="{8AD6BFBD-D9BD-491A-A5E5-268D41E4CAF4}" type="pres">
      <dgm:prSet presAssocID="{20AE6909-1B7D-488F-A9E9-C4B3AA48C5B9}" presName="compNode" presStyleCnt="0"/>
      <dgm:spPr/>
    </dgm:pt>
    <dgm:pt modelId="{986BA037-657B-4B88-A319-53215DD015E3}" type="pres">
      <dgm:prSet presAssocID="{20AE6909-1B7D-488F-A9E9-C4B3AA48C5B9}" presName="bgRect" presStyleLbl="bgShp" presStyleIdx="0" presStyleCnt="4" custScaleY="134135"/>
      <dgm:spPr/>
    </dgm:pt>
    <dgm:pt modelId="{6C7BC685-0810-446B-BFB8-4606ACBACA36}" type="pres">
      <dgm:prSet presAssocID="{20AE6909-1B7D-488F-A9E9-C4B3AA48C5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37127402-AF86-4FDD-8DE7-9F2A401653E9}" type="pres">
      <dgm:prSet presAssocID="{20AE6909-1B7D-488F-A9E9-C4B3AA48C5B9}" presName="spaceRect" presStyleCnt="0"/>
      <dgm:spPr/>
    </dgm:pt>
    <dgm:pt modelId="{B28206AD-ABC2-4868-B6BB-5ACCAA30651A}" type="pres">
      <dgm:prSet presAssocID="{20AE6909-1B7D-488F-A9E9-C4B3AA48C5B9}" presName="parTx" presStyleLbl="revTx" presStyleIdx="0" presStyleCnt="4">
        <dgm:presLayoutVars>
          <dgm:chMax val="0"/>
          <dgm:chPref val="0"/>
        </dgm:presLayoutVars>
      </dgm:prSet>
      <dgm:spPr/>
    </dgm:pt>
    <dgm:pt modelId="{86919852-4D5F-4DF6-BBFC-3E10862B054B}" type="pres">
      <dgm:prSet presAssocID="{A3A8A11A-BE81-49EB-A490-210C93AD4BF2}" presName="sibTrans" presStyleCnt="0"/>
      <dgm:spPr/>
    </dgm:pt>
    <dgm:pt modelId="{651AAC4D-9060-4067-9DFC-20A14B92D734}" type="pres">
      <dgm:prSet presAssocID="{6AA97D52-1F8D-40AE-BA49-D4CE058EA94C}" presName="compNode" presStyleCnt="0"/>
      <dgm:spPr/>
    </dgm:pt>
    <dgm:pt modelId="{6E6293AD-2773-495E-A45E-591825B7861F}" type="pres">
      <dgm:prSet presAssocID="{6AA97D52-1F8D-40AE-BA49-D4CE058EA94C}" presName="bgRect" presStyleLbl="bgShp" presStyleIdx="1" presStyleCnt="4" custScaleY="124792"/>
      <dgm:spPr/>
    </dgm:pt>
    <dgm:pt modelId="{45D78C7E-C8DA-49B4-BC33-41A1EDB74684}" type="pres">
      <dgm:prSet presAssocID="{6AA97D52-1F8D-40AE-BA49-D4CE058EA94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eds"/>
        </a:ext>
      </dgm:extLst>
    </dgm:pt>
    <dgm:pt modelId="{C1E6AD7D-2804-4EC3-A3B2-3496088C47F4}" type="pres">
      <dgm:prSet presAssocID="{6AA97D52-1F8D-40AE-BA49-D4CE058EA94C}" presName="spaceRect" presStyleCnt="0"/>
      <dgm:spPr/>
    </dgm:pt>
    <dgm:pt modelId="{8CAD5A58-F249-41CF-B592-01B1C55524F3}" type="pres">
      <dgm:prSet presAssocID="{6AA97D52-1F8D-40AE-BA49-D4CE058EA94C}" presName="parTx" presStyleLbl="revTx" presStyleIdx="1" presStyleCnt="4">
        <dgm:presLayoutVars>
          <dgm:chMax val="0"/>
          <dgm:chPref val="0"/>
        </dgm:presLayoutVars>
      </dgm:prSet>
      <dgm:spPr/>
    </dgm:pt>
    <dgm:pt modelId="{01B0A7DF-27B2-41F2-94D8-C089327FDC09}" type="pres">
      <dgm:prSet presAssocID="{D9440B32-F4D2-4160-A5A2-6B0D8CDB73E3}" presName="sibTrans" presStyleCnt="0"/>
      <dgm:spPr/>
    </dgm:pt>
    <dgm:pt modelId="{194D441E-430D-4E8E-B3BE-DFB0AF755A9E}" type="pres">
      <dgm:prSet presAssocID="{0E27416F-A3DF-47DE-9843-96404556AF34}" presName="compNode" presStyleCnt="0"/>
      <dgm:spPr/>
    </dgm:pt>
    <dgm:pt modelId="{BD51DF93-B2D4-478A-8908-9B243EB7B7EE}" type="pres">
      <dgm:prSet presAssocID="{0E27416F-A3DF-47DE-9843-96404556AF34}" presName="bgRect" presStyleLbl="bgShp" presStyleIdx="2" presStyleCnt="4" custScaleY="131917"/>
      <dgm:spPr/>
    </dgm:pt>
    <dgm:pt modelId="{DF617592-D052-47C5-BCF6-B2A3576D6D4F}" type="pres">
      <dgm:prSet presAssocID="{0E27416F-A3DF-47DE-9843-96404556AF3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9816DC31-5E32-4BA5-A81F-B7E201BC1125}" type="pres">
      <dgm:prSet presAssocID="{0E27416F-A3DF-47DE-9843-96404556AF34}" presName="spaceRect" presStyleCnt="0"/>
      <dgm:spPr/>
    </dgm:pt>
    <dgm:pt modelId="{6A0D7F48-7541-4B3B-A06D-EB71925FCD85}" type="pres">
      <dgm:prSet presAssocID="{0E27416F-A3DF-47DE-9843-96404556AF34}" presName="parTx" presStyleLbl="revTx" presStyleIdx="2" presStyleCnt="4">
        <dgm:presLayoutVars>
          <dgm:chMax val="0"/>
          <dgm:chPref val="0"/>
        </dgm:presLayoutVars>
      </dgm:prSet>
      <dgm:spPr/>
    </dgm:pt>
    <dgm:pt modelId="{202A943B-3805-442D-AE42-B1D98FE719B3}" type="pres">
      <dgm:prSet presAssocID="{315AC73A-958A-435C-9BB1-89F0BCC53A4E}" presName="sibTrans" presStyleCnt="0"/>
      <dgm:spPr/>
    </dgm:pt>
    <dgm:pt modelId="{BEDA625D-D7CA-41D3-9EFD-4C9EEC76E916}" type="pres">
      <dgm:prSet presAssocID="{4BB899D8-80A0-457A-B5D1-73E1D3165382}" presName="compNode" presStyleCnt="0"/>
      <dgm:spPr/>
    </dgm:pt>
    <dgm:pt modelId="{57E8C378-58F9-496A-83C1-BF9AECE1AA0A}" type="pres">
      <dgm:prSet presAssocID="{4BB899D8-80A0-457A-B5D1-73E1D3165382}" presName="bgRect" presStyleLbl="bgShp" presStyleIdx="3" presStyleCnt="4" custScaleY="156868"/>
      <dgm:spPr/>
    </dgm:pt>
    <dgm:pt modelId="{ABF9CCC2-FACD-4C85-B51B-7BFB6109ACFF}" type="pres">
      <dgm:prSet presAssocID="{4BB899D8-80A0-457A-B5D1-73E1D31653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D0652CBC-206E-40BE-9EE7-51B36B1CF454}" type="pres">
      <dgm:prSet presAssocID="{4BB899D8-80A0-457A-B5D1-73E1D3165382}" presName="spaceRect" presStyleCnt="0"/>
      <dgm:spPr/>
    </dgm:pt>
    <dgm:pt modelId="{EA7BB25F-006D-42B7-B222-9E19A4606A06}" type="pres">
      <dgm:prSet presAssocID="{4BB899D8-80A0-457A-B5D1-73E1D3165382}" presName="parTx" presStyleLbl="revTx" presStyleIdx="3" presStyleCnt="4">
        <dgm:presLayoutVars>
          <dgm:chMax val="0"/>
          <dgm:chPref val="0"/>
        </dgm:presLayoutVars>
      </dgm:prSet>
      <dgm:spPr/>
    </dgm:pt>
  </dgm:ptLst>
  <dgm:cxnLst>
    <dgm:cxn modelId="{C5E1D916-D9FC-418D-A643-51F320D9E013}" type="presOf" srcId="{0E27416F-A3DF-47DE-9843-96404556AF34}" destId="{6A0D7F48-7541-4B3B-A06D-EB71925FCD85}" srcOrd="0" destOrd="0" presId="urn:microsoft.com/office/officeart/2018/2/layout/IconVerticalSolidList"/>
    <dgm:cxn modelId="{074ECC3B-1736-45F2-8698-284AECE89F9B}" srcId="{AB942A27-022C-496D-868C-11E5FA7F0084}" destId="{0E27416F-A3DF-47DE-9843-96404556AF34}" srcOrd="2" destOrd="0" parTransId="{8DCC536A-ED77-4AD4-9009-35FFFC292EF1}" sibTransId="{315AC73A-958A-435C-9BB1-89F0BCC53A4E}"/>
    <dgm:cxn modelId="{A6966863-FEFF-45FA-989A-B3C877B61CAB}" type="presOf" srcId="{20AE6909-1B7D-488F-A9E9-C4B3AA48C5B9}" destId="{B28206AD-ABC2-4868-B6BB-5ACCAA30651A}" srcOrd="0" destOrd="0" presId="urn:microsoft.com/office/officeart/2018/2/layout/IconVerticalSolidList"/>
    <dgm:cxn modelId="{0BDE357D-D171-46AC-842D-3919EE6B4D45}" srcId="{AB942A27-022C-496D-868C-11E5FA7F0084}" destId="{4BB899D8-80A0-457A-B5D1-73E1D3165382}" srcOrd="3" destOrd="0" parTransId="{C9FB72AB-3E58-4B27-BAED-14E3408CF35B}" sibTransId="{62C1E571-7306-4EBA-BD6E-C1A2913DF221}"/>
    <dgm:cxn modelId="{53BAD583-6D18-4872-A439-A2E068322275}" srcId="{AB942A27-022C-496D-868C-11E5FA7F0084}" destId="{6AA97D52-1F8D-40AE-BA49-D4CE058EA94C}" srcOrd="1" destOrd="0" parTransId="{C5954210-6E81-4F69-949C-6318959DD41D}" sibTransId="{D9440B32-F4D2-4160-A5A2-6B0D8CDB73E3}"/>
    <dgm:cxn modelId="{22EC9AAF-D61D-49C8-850F-A288DA7F3EF5}" type="presOf" srcId="{AB942A27-022C-496D-868C-11E5FA7F0084}" destId="{103B9EBD-61A9-46AC-9995-D4AC84E355CA}" srcOrd="0" destOrd="0" presId="urn:microsoft.com/office/officeart/2018/2/layout/IconVerticalSolidList"/>
    <dgm:cxn modelId="{A6ABCCD5-3CAE-4D4C-A510-9448A8C9C501}" type="presOf" srcId="{6AA97D52-1F8D-40AE-BA49-D4CE058EA94C}" destId="{8CAD5A58-F249-41CF-B592-01B1C55524F3}" srcOrd="0" destOrd="0" presId="urn:microsoft.com/office/officeart/2018/2/layout/IconVerticalSolidList"/>
    <dgm:cxn modelId="{EC5048DE-3EA7-4FFD-A157-239A8E21038E}" type="presOf" srcId="{4BB899D8-80A0-457A-B5D1-73E1D3165382}" destId="{EA7BB25F-006D-42B7-B222-9E19A4606A06}" srcOrd="0" destOrd="0" presId="urn:microsoft.com/office/officeart/2018/2/layout/IconVerticalSolidList"/>
    <dgm:cxn modelId="{57E507F6-2BD6-4A99-AD7D-D50DAC4A770B}" srcId="{AB942A27-022C-496D-868C-11E5FA7F0084}" destId="{20AE6909-1B7D-488F-A9E9-C4B3AA48C5B9}" srcOrd="0" destOrd="0" parTransId="{970B43E7-C786-4EFC-BECB-1FF80760A276}" sibTransId="{A3A8A11A-BE81-49EB-A490-210C93AD4BF2}"/>
    <dgm:cxn modelId="{3E4EEA4A-2DE5-45A9-B937-31FC1763F0F3}" type="presParOf" srcId="{103B9EBD-61A9-46AC-9995-D4AC84E355CA}" destId="{8AD6BFBD-D9BD-491A-A5E5-268D41E4CAF4}" srcOrd="0" destOrd="0" presId="urn:microsoft.com/office/officeart/2018/2/layout/IconVerticalSolidList"/>
    <dgm:cxn modelId="{A5EBD130-BF58-46F9-8FDE-8F90CD90F439}" type="presParOf" srcId="{8AD6BFBD-D9BD-491A-A5E5-268D41E4CAF4}" destId="{986BA037-657B-4B88-A319-53215DD015E3}" srcOrd="0" destOrd="0" presId="urn:microsoft.com/office/officeart/2018/2/layout/IconVerticalSolidList"/>
    <dgm:cxn modelId="{C7246A9E-96AF-4F9F-874E-7BBF5F962F51}" type="presParOf" srcId="{8AD6BFBD-D9BD-491A-A5E5-268D41E4CAF4}" destId="{6C7BC685-0810-446B-BFB8-4606ACBACA36}" srcOrd="1" destOrd="0" presId="urn:microsoft.com/office/officeart/2018/2/layout/IconVerticalSolidList"/>
    <dgm:cxn modelId="{2B4471CD-F372-42B9-B11E-E9404AB1E602}" type="presParOf" srcId="{8AD6BFBD-D9BD-491A-A5E5-268D41E4CAF4}" destId="{37127402-AF86-4FDD-8DE7-9F2A401653E9}" srcOrd="2" destOrd="0" presId="urn:microsoft.com/office/officeart/2018/2/layout/IconVerticalSolidList"/>
    <dgm:cxn modelId="{F0DD43B9-99BA-4262-A01B-7C4148BD0AE0}" type="presParOf" srcId="{8AD6BFBD-D9BD-491A-A5E5-268D41E4CAF4}" destId="{B28206AD-ABC2-4868-B6BB-5ACCAA30651A}" srcOrd="3" destOrd="0" presId="urn:microsoft.com/office/officeart/2018/2/layout/IconVerticalSolidList"/>
    <dgm:cxn modelId="{322E7575-3BFC-4E32-BCA5-56624C0B1774}" type="presParOf" srcId="{103B9EBD-61A9-46AC-9995-D4AC84E355CA}" destId="{86919852-4D5F-4DF6-BBFC-3E10862B054B}" srcOrd="1" destOrd="0" presId="urn:microsoft.com/office/officeart/2018/2/layout/IconVerticalSolidList"/>
    <dgm:cxn modelId="{015BE2E3-D54B-42AB-9B5C-F45C6B3809DC}" type="presParOf" srcId="{103B9EBD-61A9-46AC-9995-D4AC84E355CA}" destId="{651AAC4D-9060-4067-9DFC-20A14B92D734}" srcOrd="2" destOrd="0" presId="urn:microsoft.com/office/officeart/2018/2/layout/IconVerticalSolidList"/>
    <dgm:cxn modelId="{BF5F03EC-EF6A-4A64-A283-A02EF041B5D7}" type="presParOf" srcId="{651AAC4D-9060-4067-9DFC-20A14B92D734}" destId="{6E6293AD-2773-495E-A45E-591825B7861F}" srcOrd="0" destOrd="0" presId="urn:microsoft.com/office/officeart/2018/2/layout/IconVerticalSolidList"/>
    <dgm:cxn modelId="{F79CAF56-A785-491F-8351-0D327ECA536C}" type="presParOf" srcId="{651AAC4D-9060-4067-9DFC-20A14B92D734}" destId="{45D78C7E-C8DA-49B4-BC33-41A1EDB74684}" srcOrd="1" destOrd="0" presId="urn:microsoft.com/office/officeart/2018/2/layout/IconVerticalSolidList"/>
    <dgm:cxn modelId="{E36597D8-9B32-49D8-9522-9CFC623C3ECE}" type="presParOf" srcId="{651AAC4D-9060-4067-9DFC-20A14B92D734}" destId="{C1E6AD7D-2804-4EC3-A3B2-3496088C47F4}" srcOrd="2" destOrd="0" presId="urn:microsoft.com/office/officeart/2018/2/layout/IconVerticalSolidList"/>
    <dgm:cxn modelId="{261BB5CB-A7DE-4071-855D-63A86AD10321}" type="presParOf" srcId="{651AAC4D-9060-4067-9DFC-20A14B92D734}" destId="{8CAD5A58-F249-41CF-B592-01B1C55524F3}" srcOrd="3" destOrd="0" presId="urn:microsoft.com/office/officeart/2018/2/layout/IconVerticalSolidList"/>
    <dgm:cxn modelId="{70CA0F08-094D-4064-B7C5-6366BFCCC528}" type="presParOf" srcId="{103B9EBD-61A9-46AC-9995-D4AC84E355CA}" destId="{01B0A7DF-27B2-41F2-94D8-C089327FDC09}" srcOrd="3" destOrd="0" presId="urn:microsoft.com/office/officeart/2018/2/layout/IconVerticalSolidList"/>
    <dgm:cxn modelId="{A7EF3260-636C-429D-9F1D-4999F67319E6}" type="presParOf" srcId="{103B9EBD-61A9-46AC-9995-D4AC84E355CA}" destId="{194D441E-430D-4E8E-B3BE-DFB0AF755A9E}" srcOrd="4" destOrd="0" presId="urn:microsoft.com/office/officeart/2018/2/layout/IconVerticalSolidList"/>
    <dgm:cxn modelId="{AC126A24-F330-4B2D-8565-6DE427C24DE3}" type="presParOf" srcId="{194D441E-430D-4E8E-B3BE-DFB0AF755A9E}" destId="{BD51DF93-B2D4-478A-8908-9B243EB7B7EE}" srcOrd="0" destOrd="0" presId="urn:microsoft.com/office/officeart/2018/2/layout/IconVerticalSolidList"/>
    <dgm:cxn modelId="{9E946219-7503-431F-90EB-FF6307B99D19}" type="presParOf" srcId="{194D441E-430D-4E8E-B3BE-DFB0AF755A9E}" destId="{DF617592-D052-47C5-BCF6-B2A3576D6D4F}" srcOrd="1" destOrd="0" presId="urn:microsoft.com/office/officeart/2018/2/layout/IconVerticalSolidList"/>
    <dgm:cxn modelId="{692FEADB-7A23-43C1-8E63-0C9933A91141}" type="presParOf" srcId="{194D441E-430D-4E8E-B3BE-DFB0AF755A9E}" destId="{9816DC31-5E32-4BA5-A81F-B7E201BC1125}" srcOrd="2" destOrd="0" presId="urn:microsoft.com/office/officeart/2018/2/layout/IconVerticalSolidList"/>
    <dgm:cxn modelId="{0E681E3E-7772-433C-B54B-BF145DDF7B4D}" type="presParOf" srcId="{194D441E-430D-4E8E-B3BE-DFB0AF755A9E}" destId="{6A0D7F48-7541-4B3B-A06D-EB71925FCD85}" srcOrd="3" destOrd="0" presId="urn:microsoft.com/office/officeart/2018/2/layout/IconVerticalSolidList"/>
    <dgm:cxn modelId="{D436F4BE-1158-4305-864E-0A620C4BC34A}" type="presParOf" srcId="{103B9EBD-61A9-46AC-9995-D4AC84E355CA}" destId="{202A943B-3805-442D-AE42-B1D98FE719B3}" srcOrd="5" destOrd="0" presId="urn:microsoft.com/office/officeart/2018/2/layout/IconVerticalSolidList"/>
    <dgm:cxn modelId="{C8BA320D-7940-43BC-A75C-093129C5F87C}" type="presParOf" srcId="{103B9EBD-61A9-46AC-9995-D4AC84E355CA}" destId="{BEDA625D-D7CA-41D3-9EFD-4C9EEC76E916}" srcOrd="6" destOrd="0" presId="urn:microsoft.com/office/officeart/2018/2/layout/IconVerticalSolidList"/>
    <dgm:cxn modelId="{BD36C3B4-C645-4119-8629-0519F2FB416B}" type="presParOf" srcId="{BEDA625D-D7CA-41D3-9EFD-4C9EEC76E916}" destId="{57E8C378-58F9-496A-83C1-BF9AECE1AA0A}" srcOrd="0" destOrd="0" presId="urn:microsoft.com/office/officeart/2018/2/layout/IconVerticalSolidList"/>
    <dgm:cxn modelId="{8E92286E-5ADA-487A-BE34-6F1635CD45E5}" type="presParOf" srcId="{BEDA625D-D7CA-41D3-9EFD-4C9EEC76E916}" destId="{ABF9CCC2-FACD-4C85-B51B-7BFB6109ACFF}" srcOrd="1" destOrd="0" presId="urn:microsoft.com/office/officeart/2018/2/layout/IconVerticalSolidList"/>
    <dgm:cxn modelId="{5254D981-A47A-46CC-AD42-D5E4BDA61791}" type="presParOf" srcId="{BEDA625D-D7CA-41D3-9EFD-4C9EEC76E916}" destId="{D0652CBC-206E-40BE-9EE7-51B36B1CF454}" srcOrd="2" destOrd="0" presId="urn:microsoft.com/office/officeart/2018/2/layout/IconVerticalSolidList"/>
    <dgm:cxn modelId="{8735890D-0BF2-40B2-B014-1765840883A1}" type="presParOf" srcId="{BEDA625D-D7CA-41D3-9EFD-4C9EEC76E916}" destId="{EA7BB25F-006D-42B7-B222-9E19A4606A0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E18629-714C-4175-9BB2-8351E6387DB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240D12C-9FE8-414F-B4EA-73964228F0E8}">
      <dgm:prSet custT="1"/>
      <dgm:spPr/>
      <dgm:t>
        <a:bodyPr/>
        <a:lstStyle/>
        <a:p>
          <a:pPr>
            <a:lnSpc>
              <a:spcPct val="100000"/>
            </a:lnSpc>
          </a:pPr>
          <a:r>
            <a:rPr lang="nl-NL" sz="1600" b="1" dirty="0">
              <a:solidFill>
                <a:schemeClr val="tx2">
                  <a:lumMod val="50000"/>
                </a:schemeClr>
              </a:solidFill>
            </a:rPr>
            <a:t>Leer wat incubators zijn: Begrijp de kernfuncties van incubators en accelerators en hoe ze startende bedrijven ondersteunen.</a:t>
          </a:r>
          <a:endParaRPr lang="en-US" sz="1600" b="1" dirty="0">
            <a:solidFill>
              <a:schemeClr val="tx2">
                <a:lumMod val="50000"/>
              </a:schemeClr>
            </a:solidFill>
          </a:endParaRPr>
        </a:p>
      </dgm:t>
    </dgm:pt>
    <dgm:pt modelId="{2923EA9E-EEB8-442E-9C08-CA43D0DF5211}" type="parTrans" cxnId="{0EC7A3BF-3A1B-43AC-AEAA-532B8B83FA27}">
      <dgm:prSet/>
      <dgm:spPr/>
      <dgm:t>
        <a:bodyPr/>
        <a:lstStyle/>
        <a:p>
          <a:endParaRPr lang="en-US"/>
        </a:p>
      </dgm:t>
    </dgm:pt>
    <dgm:pt modelId="{6B0CBB82-E75D-4A8B-A2CF-AD6B439ECDD7}" type="sibTrans" cxnId="{0EC7A3BF-3A1B-43AC-AEAA-532B8B83FA27}">
      <dgm:prSet/>
      <dgm:spPr/>
      <dgm:t>
        <a:bodyPr/>
        <a:lstStyle/>
        <a:p>
          <a:pPr>
            <a:lnSpc>
              <a:spcPct val="100000"/>
            </a:lnSpc>
          </a:pPr>
          <a:endParaRPr lang="en-US"/>
        </a:p>
      </dgm:t>
    </dgm:pt>
    <dgm:pt modelId="{2BE503AF-8004-4AA6-BBE7-44BFCDC970B6}">
      <dgm:prSet custT="1"/>
      <dgm:spPr/>
      <dgm:t>
        <a:bodyPr/>
        <a:lstStyle/>
        <a:p>
          <a:pPr>
            <a:lnSpc>
              <a:spcPct val="100000"/>
            </a:lnSpc>
          </a:pPr>
          <a:r>
            <a:rPr lang="nl-NL" sz="1600" b="1" dirty="0">
              <a:solidFill>
                <a:schemeClr val="bg2">
                  <a:lumMod val="50000"/>
                </a:schemeClr>
              </a:solidFill>
            </a:rPr>
            <a:t>Erken de voordelen: Begrijp de gestructureerde ondersteuning, toegang tot financiering en netwerkmogelijkheden die incubators bieden.</a:t>
          </a:r>
          <a:endParaRPr lang="en-US" sz="1600" b="1" dirty="0">
            <a:solidFill>
              <a:schemeClr val="bg2">
                <a:lumMod val="50000"/>
              </a:schemeClr>
            </a:solidFill>
          </a:endParaRPr>
        </a:p>
      </dgm:t>
    </dgm:pt>
    <dgm:pt modelId="{CF9C86FA-5A89-4F0F-9C61-15E0A99CB0AC}" type="parTrans" cxnId="{1D121847-31AC-408A-8EFB-F9EE069294B4}">
      <dgm:prSet/>
      <dgm:spPr/>
      <dgm:t>
        <a:bodyPr/>
        <a:lstStyle/>
        <a:p>
          <a:endParaRPr lang="en-US"/>
        </a:p>
      </dgm:t>
    </dgm:pt>
    <dgm:pt modelId="{8CDED65D-6EA2-49B0-A239-05E4EF09254C}" type="sibTrans" cxnId="{1D121847-31AC-408A-8EFB-F9EE069294B4}">
      <dgm:prSet/>
      <dgm:spPr/>
      <dgm:t>
        <a:bodyPr/>
        <a:lstStyle/>
        <a:p>
          <a:pPr>
            <a:lnSpc>
              <a:spcPct val="100000"/>
            </a:lnSpc>
          </a:pPr>
          <a:endParaRPr lang="en-US"/>
        </a:p>
      </dgm:t>
    </dgm:pt>
    <dgm:pt modelId="{2335EF79-2893-4D15-AF1C-D6FAF946B837}">
      <dgm:prSet custT="1"/>
      <dgm:spPr/>
      <dgm:t>
        <a:bodyPr/>
        <a:lstStyle/>
        <a:p>
          <a:pPr>
            <a:lnSpc>
              <a:spcPct val="100000"/>
            </a:lnSpc>
          </a:pPr>
          <a:r>
            <a:rPr lang="nl-NL" sz="1600" b="1" dirty="0">
              <a:solidFill>
                <a:schemeClr val="bg2">
                  <a:lumMod val="50000"/>
                </a:schemeClr>
              </a:solidFill>
            </a:rPr>
            <a:t>Identificeer relevante incubators: Leer hoe u incubators kunt vinden die het beste bij uw bedrijf passen op basis van branchefocus, programma-aanbod en locatie.</a:t>
          </a:r>
          <a:endParaRPr lang="en-US" sz="1600" b="1" dirty="0">
            <a:solidFill>
              <a:schemeClr val="bg2">
                <a:lumMod val="50000"/>
              </a:schemeClr>
            </a:solidFill>
          </a:endParaRPr>
        </a:p>
      </dgm:t>
    </dgm:pt>
    <dgm:pt modelId="{1D80745C-61E0-4CB7-8FF9-502B07B73592}" type="parTrans" cxnId="{AB113679-A533-4C4B-A962-3B894ED467E9}">
      <dgm:prSet/>
      <dgm:spPr/>
      <dgm:t>
        <a:bodyPr/>
        <a:lstStyle/>
        <a:p>
          <a:endParaRPr lang="en-US"/>
        </a:p>
      </dgm:t>
    </dgm:pt>
    <dgm:pt modelId="{C87725A2-4C32-4EC0-B673-C13667322305}" type="sibTrans" cxnId="{AB113679-A533-4C4B-A962-3B894ED467E9}">
      <dgm:prSet/>
      <dgm:spPr/>
      <dgm:t>
        <a:bodyPr/>
        <a:lstStyle/>
        <a:p>
          <a:pPr>
            <a:lnSpc>
              <a:spcPct val="100000"/>
            </a:lnSpc>
          </a:pPr>
          <a:endParaRPr lang="en-US"/>
        </a:p>
      </dgm:t>
    </dgm:pt>
    <dgm:pt modelId="{BC736584-8BF8-4476-BA72-6F09819F148F}">
      <dgm:prSet custT="1"/>
      <dgm:spPr/>
      <dgm:t>
        <a:bodyPr/>
        <a:lstStyle/>
        <a:p>
          <a:pPr>
            <a:lnSpc>
              <a:spcPct val="100000"/>
            </a:lnSpc>
          </a:pPr>
          <a:r>
            <a:rPr lang="nl-NL" sz="1600" b="1" dirty="0">
              <a:solidFill>
                <a:schemeClr val="bg2">
                  <a:lumMod val="50000"/>
                </a:schemeClr>
              </a:solidFill>
            </a:rPr>
            <a:t>Maximaliseer de kansen voor zakelijke evenementen: Leer strategieën voor netwerken, pitchen en follow-up tijdens zakelijke evenementen om financiering of partnerschappen veilig te stellen.</a:t>
          </a:r>
          <a:endParaRPr lang="en-US" sz="1600" b="1" dirty="0">
            <a:solidFill>
              <a:schemeClr val="bg2">
                <a:lumMod val="50000"/>
              </a:schemeClr>
            </a:solidFill>
          </a:endParaRPr>
        </a:p>
      </dgm:t>
    </dgm:pt>
    <dgm:pt modelId="{6068E963-4078-4176-977D-7B6BAFB741DE}" type="parTrans" cxnId="{9201396F-6849-4116-BE39-8B453D71D42F}">
      <dgm:prSet/>
      <dgm:spPr/>
      <dgm:t>
        <a:bodyPr/>
        <a:lstStyle/>
        <a:p>
          <a:endParaRPr lang="en-US"/>
        </a:p>
      </dgm:t>
    </dgm:pt>
    <dgm:pt modelId="{B4A7933E-F09A-4DCE-8ECA-2FCDAA5F9ADB}" type="sibTrans" cxnId="{9201396F-6849-4116-BE39-8B453D71D42F}">
      <dgm:prSet/>
      <dgm:spPr/>
      <dgm:t>
        <a:bodyPr/>
        <a:lstStyle/>
        <a:p>
          <a:endParaRPr lang="en-US"/>
        </a:p>
      </dgm:t>
    </dgm:pt>
    <dgm:pt modelId="{1DF5FCED-FCFB-4EF6-895D-CAA8CD2C98CE}" type="pres">
      <dgm:prSet presAssocID="{4DE18629-714C-4175-9BB2-8351E6387DBB}" presName="root" presStyleCnt="0">
        <dgm:presLayoutVars>
          <dgm:dir/>
          <dgm:resizeHandles val="exact"/>
        </dgm:presLayoutVars>
      </dgm:prSet>
      <dgm:spPr/>
    </dgm:pt>
    <dgm:pt modelId="{7764E39F-8D27-4F91-89C2-0F0AC693AF81}" type="pres">
      <dgm:prSet presAssocID="{4DE18629-714C-4175-9BB2-8351E6387DBB}" presName="container" presStyleCnt="0">
        <dgm:presLayoutVars>
          <dgm:dir/>
          <dgm:resizeHandles val="exact"/>
        </dgm:presLayoutVars>
      </dgm:prSet>
      <dgm:spPr/>
    </dgm:pt>
    <dgm:pt modelId="{52A1C4BF-BB16-4CF5-8310-401689D8B972}" type="pres">
      <dgm:prSet presAssocID="{A240D12C-9FE8-414F-B4EA-73964228F0E8}" presName="compNode" presStyleCnt="0"/>
      <dgm:spPr/>
    </dgm:pt>
    <dgm:pt modelId="{3BDF6228-17F2-4DFA-8823-2194B1029292}" type="pres">
      <dgm:prSet presAssocID="{A240D12C-9FE8-414F-B4EA-73964228F0E8}" presName="iconBgRect" presStyleLbl="bgShp" presStyleIdx="0" presStyleCnt="4"/>
      <dgm:spPr/>
    </dgm:pt>
    <dgm:pt modelId="{47759484-7D94-4EEF-AE7C-349CC36D5721}" type="pres">
      <dgm:prSet presAssocID="{A240D12C-9FE8-414F-B4EA-73964228F0E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88C12EFF-A8E2-4EBF-BEA4-6208445BA429}" type="pres">
      <dgm:prSet presAssocID="{A240D12C-9FE8-414F-B4EA-73964228F0E8}" presName="spaceRect" presStyleCnt="0"/>
      <dgm:spPr/>
    </dgm:pt>
    <dgm:pt modelId="{16773148-DDDA-4A4C-9BC8-05F4F706CD63}" type="pres">
      <dgm:prSet presAssocID="{A240D12C-9FE8-414F-B4EA-73964228F0E8}" presName="textRect" presStyleLbl="revTx" presStyleIdx="0" presStyleCnt="4">
        <dgm:presLayoutVars>
          <dgm:chMax val="1"/>
          <dgm:chPref val="1"/>
        </dgm:presLayoutVars>
      </dgm:prSet>
      <dgm:spPr/>
    </dgm:pt>
    <dgm:pt modelId="{CD08E656-9BCC-4AA9-8576-8E32D69B62E6}" type="pres">
      <dgm:prSet presAssocID="{6B0CBB82-E75D-4A8B-A2CF-AD6B439ECDD7}" presName="sibTrans" presStyleLbl="sibTrans2D1" presStyleIdx="0" presStyleCnt="0"/>
      <dgm:spPr/>
    </dgm:pt>
    <dgm:pt modelId="{08171CD7-E119-4484-B219-7D86F73527E6}" type="pres">
      <dgm:prSet presAssocID="{2BE503AF-8004-4AA6-BBE7-44BFCDC970B6}" presName="compNode" presStyleCnt="0"/>
      <dgm:spPr/>
    </dgm:pt>
    <dgm:pt modelId="{8362E4EA-18C8-4E08-AF2B-45B5BE997648}" type="pres">
      <dgm:prSet presAssocID="{2BE503AF-8004-4AA6-BBE7-44BFCDC970B6}" presName="iconBgRect" presStyleLbl="bgShp" presStyleIdx="1" presStyleCnt="4"/>
      <dgm:spPr/>
    </dgm:pt>
    <dgm:pt modelId="{4E368E08-C306-4EB1-9419-E4E468B72719}" type="pres">
      <dgm:prSet presAssocID="{2BE503AF-8004-4AA6-BBE7-44BFCDC970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7881F9DB-C1DC-4BED-857B-C294F6583FD0}" type="pres">
      <dgm:prSet presAssocID="{2BE503AF-8004-4AA6-BBE7-44BFCDC970B6}" presName="spaceRect" presStyleCnt="0"/>
      <dgm:spPr/>
    </dgm:pt>
    <dgm:pt modelId="{46332CA9-8D43-41AC-BEFA-1C1BFA87C76C}" type="pres">
      <dgm:prSet presAssocID="{2BE503AF-8004-4AA6-BBE7-44BFCDC970B6}" presName="textRect" presStyleLbl="revTx" presStyleIdx="1" presStyleCnt="4">
        <dgm:presLayoutVars>
          <dgm:chMax val="1"/>
          <dgm:chPref val="1"/>
        </dgm:presLayoutVars>
      </dgm:prSet>
      <dgm:spPr/>
    </dgm:pt>
    <dgm:pt modelId="{BEA4C105-F3B5-46E9-9B87-C1647665BA4E}" type="pres">
      <dgm:prSet presAssocID="{8CDED65D-6EA2-49B0-A239-05E4EF09254C}" presName="sibTrans" presStyleLbl="sibTrans2D1" presStyleIdx="0" presStyleCnt="0"/>
      <dgm:spPr/>
    </dgm:pt>
    <dgm:pt modelId="{15FE9655-6850-4E49-910B-842F75999AE3}" type="pres">
      <dgm:prSet presAssocID="{2335EF79-2893-4D15-AF1C-D6FAF946B837}" presName="compNode" presStyleCnt="0"/>
      <dgm:spPr/>
    </dgm:pt>
    <dgm:pt modelId="{F987C22B-8C67-42FD-8D17-9CECA483D45B}" type="pres">
      <dgm:prSet presAssocID="{2335EF79-2893-4D15-AF1C-D6FAF946B837}" presName="iconBgRect" presStyleLbl="bgShp" presStyleIdx="2" presStyleCnt="4"/>
      <dgm:spPr/>
    </dgm:pt>
    <dgm:pt modelId="{B90E124F-D384-43C4-98DE-B9428ABC4FE9}" type="pres">
      <dgm:prSet presAssocID="{2335EF79-2893-4D15-AF1C-D6FAF946B8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5A818A9C-798A-482D-845D-883131A08535}" type="pres">
      <dgm:prSet presAssocID="{2335EF79-2893-4D15-AF1C-D6FAF946B837}" presName="spaceRect" presStyleCnt="0"/>
      <dgm:spPr/>
    </dgm:pt>
    <dgm:pt modelId="{CCDD0BCC-6358-496B-811B-BB7D00EA9693}" type="pres">
      <dgm:prSet presAssocID="{2335EF79-2893-4D15-AF1C-D6FAF946B837}" presName="textRect" presStyleLbl="revTx" presStyleIdx="2" presStyleCnt="4">
        <dgm:presLayoutVars>
          <dgm:chMax val="1"/>
          <dgm:chPref val="1"/>
        </dgm:presLayoutVars>
      </dgm:prSet>
      <dgm:spPr/>
    </dgm:pt>
    <dgm:pt modelId="{6ABC2BCD-098F-42F8-A235-635A01AA985F}" type="pres">
      <dgm:prSet presAssocID="{C87725A2-4C32-4EC0-B673-C13667322305}" presName="sibTrans" presStyleLbl="sibTrans2D1" presStyleIdx="0" presStyleCnt="0"/>
      <dgm:spPr/>
    </dgm:pt>
    <dgm:pt modelId="{FF8E1E4A-D7E9-46ED-84E1-834248445D26}" type="pres">
      <dgm:prSet presAssocID="{BC736584-8BF8-4476-BA72-6F09819F148F}" presName="compNode" presStyleCnt="0"/>
      <dgm:spPr/>
    </dgm:pt>
    <dgm:pt modelId="{405A35E1-9F45-4C10-8FAE-027DA071ACC2}" type="pres">
      <dgm:prSet presAssocID="{BC736584-8BF8-4476-BA72-6F09819F148F}" presName="iconBgRect" presStyleLbl="bgShp" presStyleIdx="3" presStyleCnt="4"/>
      <dgm:spPr/>
    </dgm:pt>
    <dgm:pt modelId="{5C1D1762-10C9-400B-91A2-CE723C62CA34}" type="pres">
      <dgm:prSet presAssocID="{BC736584-8BF8-4476-BA72-6F09819F148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seball bat and ball"/>
        </a:ext>
      </dgm:extLst>
    </dgm:pt>
    <dgm:pt modelId="{C2CA456F-9D5F-4678-8471-41EC4798B8D3}" type="pres">
      <dgm:prSet presAssocID="{BC736584-8BF8-4476-BA72-6F09819F148F}" presName="spaceRect" presStyleCnt="0"/>
      <dgm:spPr/>
    </dgm:pt>
    <dgm:pt modelId="{D6DCA485-13A5-497F-86E6-5CEEE4B7A6B9}" type="pres">
      <dgm:prSet presAssocID="{BC736584-8BF8-4476-BA72-6F09819F148F}" presName="textRect" presStyleLbl="revTx" presStyleIdx="3" presStyleCnt="4">
        <dgm:presLayoutVars>
          <dgm:chMax val="1"/>
          <dgm:chPref val="1"/>
        </dgm:presLayoutVars>
      </dgm:prSet>
      <dgm:spPr/>
    </dgm:pt>
  </dgm:ptLst>
  <dgm:cxnLst>
    <dgm:cxn modelId="{CA112617-5923-46EC-9DD4-40E4A4C410F8}" type="presOf" srcId="{2BE503AF-8004-4AA6-BBE7-44BFCDC970B6}" destId="{46332CA9-8D43-41AC-BEFA-1C1BFA87C76C}" srcOrd="0" destOrd="0" presId="urn:microsoft.com/office/officeart/2018/2/layout/IconCircleList"/>
    <dgm:cxn modelId="{0291F12D-4F73-44A2-9A30-889D1B7D618D}" type="presOf" srcId="{A240D12C-9FE8-414F-B4EA-73964228F0E8}" destId="{16773148-DDDA-4A4C-9BC8-05F4F706CD63}" srcOrd="0" destOrd="0" presId="urn:microsoft.com/office/officeart/2018/2/layout/IconCircleList"/>
    <dgm:cxn modelId="{8045AA31-E220-427E-962B-A77802C45898}" type="presOf" srcId="{2335EF79-2893-4D15-AF1C-D6FAF946B837}" destId="{CCDD0BCC-6358-496B-811B-BB7D00EA9693}" srcOrd="0" destOrd="0" presId="urn:microsoft.com/office/officeart/2018/2/layout/IconCircleList"/>
    <dgm:cxn modelId="{EA50DA31-693D-483F-AA60-9154730FD5B3}" type="presOf" srcId="{C87725A2-4C32-4EC0-B673-C13667322305}" destId="{6ABC2BCD-098F-42F8-A235-635A01AA985F}" srcOrd="0" destOrd="0" presId="urn:microsoft.com/office/officeart/2018/2/layout/IconCircleList"/>
    <dgm:cxn modelId="{1D121847-31AC-408A-8EFB-F9EE069294B4}" srcId="{4DE18629-714C-4175-9BB2-8351E6387DBB}" destId="{2BE503AF-8004-4AA6-BBE7-44BFCDC970B6}" srcOrd="1" destOrd="0" parTransId="{CF9C86FA-5A89-4F0F-9C61-15E0A99CB0AC}" sibTransId="{8CDED65D-6EA2-49B0-A239-05E4EF09254C}"/>
    <dgm:cxn modelId="{9201396F-6849-4116-BE39-8B453D71D42F}" srcId="{4DE18629-714C-4175-9BB2-8351E6387DBB}" destId="{BC736584-8BF8-4476-BA72-6F09819F148F}" srcOrd="3" destOrd="0" parTransId="{6068E963-4078-4176-977D-7B6BAFB741DE}" sibTransId="{B4A7933E-F09A-4DCE-8ECA-2FCDAA5F9ADB}"/>
    <dgm:cxn modelId="{FC6D394F-EAC3-404C-B872-35CEB83668CC}" type="presOf" srcId="{6B0CBB82-E75D-4A8B-A2CF-AD6B439ECDD7}" destId="{CD08E656-9BCC-4AA9-8576-8E32D69B62E6}" srcOrd="0" destOrd="0" presId="urn:microsoft.com/office/officeart/2018/2/layout/IconCircleList"/>
    <dgm:cxn modelId="{AB113679-A533-4C4B-A962-3B894ED467E9}" srcId="{4DE18629-714C-4175-9BB2-8351E6387DBB}" destId="{2335EF79-2893-4D15-AF1C-D6FAF946B837}" srcOrd="2" destOrd="0" parTransId="{1D80745C-61E0-4CB7-8FF9-502B07B73592}" sibTransId="{C87725A2-4C32-4EC0-B673-C13667322305}"/>
    <dgm:cxn modelId="{30B3FCAD-96BC-4492-8C22-B31076E033CA}" type="presOf" srcId="{4DE18629-714C-4175-9BB2-8351E6387DBB}" destId="{1DF5FCED-FCFB-4EF6-895D-CAA8CD2C98CE}" srcOrd="0" destOrd="0" presId="urn:microsoft.com/office/officeart/2018/2/layout/IconCircleList"/>
    <dgm:cxn modelId="{0EC7A3BF-3A1B-43AC-AEAA-532B8B83FA27}" srcId="{4DE18629-714C-4175-9BB2-8351E6387DBB}" destId="{A240D12C-9FE8-414F-B4EA-73964228F0E8}" srcOrd="0" destOrd="0" parTransId="{2923EA9E-EEB8-442E-9C08-CA43D0DF5211}" sibTransId="{6B0CBB82-E75D-4A8B-A2CF-AD6B439ECDD7}"/>
    <dgm:cxn modelId="{CB9417C9-146E-4737-AAF7-8496D86131D3}" type="presOf" srcId="{8CDED65D-6EA2-49B0-A239-05E4EF09254C}" destId="{BEA4C105-F3B5-46E9-9B87-C1647665BA4E}" srcOrd="0" destOrd="0" presId="urn:microsoft.com/office/officeart/2018/2/layout/IconCircleList"/>
    <dgm:cxn modelId="{57DF6FEE-D20E-49C9-A996-01724F997D79}" type="presOf" srcId="{BC736584-8BF8-4476-BA72-6F09819F148F}" destId="{D6DCA485-13A5-497F-86E6-5CEEE4B7A6B9}" srcOrd="0" destOrd="0" presId="urn:microsoft.com/office/officeart/2018/2/layout/IconCircleList"/>
    <dgm:cxn modelId="{C286044C-DDB2-47ED-A59C-0DD57D2AF33A}" type="presParOf" srcId="{1DF5FCED-FCFB-4EF6-895D-CAA8CD2C98CE}" destId="{7764E39F-8D27-4F91-89C2-0F0AC693AF81}" srcOrd="0" destOrd="0" presId="urn:microsoft.com/office/officeart/2018/2/layout/IconCircleList"/>
    <dgm:cxn modelId="{6AFA8B55-FD74-41E8-95CF-4607D5D10FAF}" type="presParOf" srcId="{7764E39F-8D27-4F91-89C2-0F0AC693AF81}" destId="{52A1C4BF-BB16-4CF5-8310-401689D8B972}" srcOrd="0" destOrd="0" presId="urn:microsoft.com/office/officeart/2018/2/layout/IconCircleList"/>
    <dgm:cxn modelId="{CF8B3F66-0305-4E16-BDB8-CE6A225D744A}" type="presParOf" srcId="{52A1C4BF-BB16-4CF5-8310-401689D8B972}" destId="{3BDF6228-17F2-4DFA-8823-2194B1029292}" srcOrd="0" destOrd="0" presId="urn:microsoft.com/office/officeart/2018/2/layout/IconCircleList"/>
    <dgm:cxn modelId="{97680E5E-94A2-4319-9975-CD4A41D10D48}" type="presParOf" srcId="{52A1C4BF-BB16-4CF5-8310-401689D8B972}" destId="{47759484-7D94-4EEF-AE7C-349CC36D5721}" srcOrd="1" destOrd="0" presId="urn:microsoft.com/office/officeart/2018/2/layout/IconCircleList"/>
    <dgm:cxn modelId="{595F2305-8753-4D31-977F-FFA51B5CEBE5}" type="presParOf" srcId="{52A1C4BF-BB16-4CF5-8310-401689D8B972}" destId="{88C12EFF-A8E2-4EBF-BEA4-6208445BA429}" srcOrd="2" destOrd="0" presId="urn:microsoft.com/office/officeart/2018/2/layout/IconCircleList"/>
    <dgm:cxn modelId="{7322569D-148C-4DF3-A095-0B26B6687187}" type="presParOf" srcId="{52A1C4BF-BB16-4CF5-8310-401689D8B972}" destId="{16773148-DDDA-4A4C-9BC8-05F4F706CD63}" srcOrd="3" destOrd="0" presId="urn:microsoft.com/office/officeart/2018/2/layout/IconCircleList"/>
    <dgm:cxn modelId="{C2CCA572-5017-49D2-8F3C-2E8B791DFD1C}" type="presParOf" srcId="{7764E39F-8D27-4F91-89C2-0F0AC693AF81}" destId="{CD08E656-9BCC-4AA9-8576-8E32D69B62E6}" srcOrd="1" destOrd="0" presId="urn:microsoft.com/office/officeart/2018/2/layout/IconCircleList"/>
    <dgm:cxn modelId="{5A70CAC0-C6AD-4C19-99FE-06DD339D0C01}" type="presParOf" srcId="{7764E39F-8D27-4F91-89C2-0F0AC693AF81}" destId="{08171CD7-E119-4484-B219-7D86F73527E6}" srcOrd="2" destOrd="0" presId="urn:microsoft.com/office/officeart/2018/2/layout/IconCircleList"/>
    <dgm:cxn modelId="{7402694D-A4C8-4494-84A4-83553A496DE7}" type="presParOf" srcId="{08171CD7-E119-4484-B219-7D86F73527E6}" destId="{8362E4EA-18C8-4E08-AF2B-45B5BE997648}" srcOrd="0" destOrd="0" presId="urn:microsoft.com/office/officeart/2018/2/layout/IconCircleList"/>
    <dgm:cxn modelId="{CFE398B5-0D35-4A03-8BF7-DB2AD560B69D}" type="presParOf" srcId="{08171CD7-E119-4484-B219-7D86F73527E6}" destId="{4E368E08-C306-4EB1-9419-E4E468B72719}" srcOrd="1" destOrd="0" presId="urn:microsoft.com/office/officeart/2018/2/layout/IconCircleList"/>
    <dgm:cxn modelId="{AF574D43-564A-44C1-A512-7203C01BC674}" type="presParOf" srcId="{08171CD7-E119-4484-B219-7D86F73527E6}" destId="{7881F9DB-C1DC-4BED-857B-C294F6583FD0}" srcOrd="2" destOrd="0" presId="urn:microsoft.com/office/officeart/2018/2/layout/IconCircleList"/>
    <dgm:cxn modelId="{E1AEE023-E82C-4D2F-8A57-C80579A35016}" type="presParOf" srcId="{08171CD7-E119-4484-B219-7D86F73527E6}" destId="{46332CA9-8D43-41AC-BEFA-1C1BFA87C76C}" srcOrd="3" destOrd="0" presId="urn:microsoft.com/office/officeart/2018/2/layout/IconCircleList"/>
    <dgm:cxn modelId="{BC438786-8C0A-4BD8-B863-33AED8986F26}" type="presParOf" srcId="{7764E39F-8D27-4F91-89C2-0F0AC693AF81}" destId="{BEA4C105-F3B5-46E9-9B87-C1647665BA4E}" srcOrd="3" destOrd="0" presId="urn:microsoft.com/office/officeart/2018/2/layout/IconCircleList"/>
    <dgm:cxn modelId="{9659A5C1-C96A-4A6D-8434-BB422DDCDD55}" type="presParOf" srcId="{7764E39F-8D27-4F91-89C2-0F0AC693AF81}" destId="{15FE9655-6850-4E49-910B-842F75999AE3}" srcOrd="4" destOrd="0" presId="urn:microsoft.com/office/officeart/2018/2/layout/IconCircleList"/>
    <dgm:cxn modelId="{34FE1AEB-5902-471F-A619-1BD9FED07785}" type="presParOf" srcId="{15FE9655-6850-4E49-910B-842F75999AE3}" destId="{F987C22B-8C67-42FD-8D17-9CECA483D45B}" srcOrd="0" destOrd="0" presId="urn:microsoft.com/office/officeart/2018/2/layout/IconCircleList"/>
    <dgm:cxn modelId="{9EBCD732-907A-40BD-98D3-18479079E84E}" type="presParOf" srcId="{15FE9655-6850-4E49-910B-842F75999AE3}" destId="{B90E124F-D384-43C4-98DE-B9428ABC4FE9}" srcOrd="1" destOrd="0" presId="urn:microsoft.com/office/officeart/2018/2/layout/IconCircleList"/>
    <dgm:cxn modelId="{94D0E4D6-7D46-427B-805E-41CECA57CDF8}" type="presParOf" srcId="{15FE9655-6850-4E49-910B-842F75999AE3}" destId="{5A818A9C-798A-482D-845D-883131A08535}" srcOrd="2" destOrd="0" presId="urn:microsoft.com/office/officeart/2018/2/layout/IconCircleList"/>
    <dgm:cxn modelId="{9341874D-528D-4FE8-BF3A-4B6A02C96497}" type="presParOf" srcId="{15FE9655-6850-4E49-910B-842F75999AE3}" destId="{CCDD0BCC-6358-496B-811B-BB7D00EA9693}" srcOrd="3" destOrd="0" presId="urn:microsoft.com/office/officeart/2018/2/layout/IconCircleList"/>
    <dgm:cxn modelId="{69E4A467-853D-488A-BDE5-2E547DD02A97}" type="presParOf" srcId="{7764E39F-8D27-4F91-89C2-0F0AC693AF81}" destId="{6ABC2BCD-098F-42F8-A235-635A01AA985F}" srcOrd="5" destOrd="0" presId="urn:microsoft.com/office/officeart/2018/2/layout/IconCircleList"/>
    <dgm:cxn modelId="{3BF1C47C-074B-4A0E-A752-D762F74E1E1F}" type="presParOf" srcId="{7764E39F-8D27-4F91-89C2-0F0AC693AF81}" destId="{FF8E1E4A-D7E9-46ED-84E1-834248445D26}" srcOrd="6" destOrd="0" presId="urn:microsoft.com/office/officeart/2018/2/layout/IconCircleList"/>
    <dgm:cxn modelId="{822FAAD7-05B6-431F-8C0B-14C942BE669D}" type="presParOf" srcId="{FF8E1E4A-D7E9-46ED-84E1-834248445D26}" destId="{405A35E1-9F45-4C10-8FAE-027DA071ACC2}" srcOrd="0" destOrd="0" presId="urn:microsoft.com/office/officeart/2018/2/layout/IconCircleList"/>
    <dgm:cxn modelId="{C3B86680-9898-4166-A1E4-036183A29556}" type="presParOf" srcId="{FF8E1E4A-D7E9-46ED-84E1-834248445D26}" destId="{5C1D1762-10C9-400B-91A2-CE723C62CA34}" srcOrd="1" destOrd="0" presId="urn:microsoft.com/office/officeart/2018/2/layout/IconCircleList"/>
    <dgm:cxn modelId="{BCFE0223-4951-477B-BA76-63B47515076E}" type="presParOf" srcId="{FF8E1E4A-D7E9-46ED-84E1-834248445D26}" destId="{C2CA456F-9D5F-4678-8471-41EC4798B8D3}" srcOrd="2" destOrd="0" presId="urn:microsoft.com/office/officeart/2018/2/layout/IconCircleList"/>
    <dgm:cxn modelId="{987D2ADF-54A8-400B-B9C3-A8DCFD489136}" type="presParOf" srcId="{FF8E1E4A-D7E9-46ED-84E1-834248445D26}" destId="{D6DCA485-13A5-497F-86E6-5CEEE4B7A6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9179F0-4760-44BB-A2FD-5479E5CB11A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34A81F5-973D-41F3-9211-180CFC351C21}">
      <dgm:prSet custT="1"/>
      <dgm:spPr/>
      <dgm:t>
        <a:bodyPr/>
        <a:lstStyle/>
        <a:p>
          <a:pPr>
            <a:lnSpc>
              <a:spcPct val="100000"/>
            </a:lnSpc>
            <a:defRPr cap="all"/>
          </a:pPr>
          <a:r>
            <a:rPr lang="nl-NL" sz="2000" b="1" cap="none" dirty="0">
              <a:solidFill>
                <a:srgbClr val="086575"/>
              </a:solidFill>
            </a:rPr>
            <a:t>Gestructureerde ondersteuning: </a:t>
          </a:r>
          <a:r>
            <a:rPr lang="nl-NL" sz="2000" b="0" cap="none" dirty="0">
              <a:solidFill>
                <a:srgbClr val="086575"/>
              </a:solidFill>
            </a:rPr>
            <a:t>startups krijgen toegang tot middelen zoals mentoren, experts en juridische bijstand, wat een solide basis biedt.</a:t>
          </a:r>
          <a:endParaRPr lang="en-US" sz="2000" b="0" cap="none" dirty="0">
            <a:solidFill>
              <a:srgbClr val="086575"/>
            </a:solidFill>
          </a:endParaRPr>
        </a:p>
      </dgm:t>
    </dgm:pt>
    <dgm:pt modelId="{B745F45E-8CAA-4493-84F6-716A561C7E4A}" type="parTrans" cxnId="{8DFA8C14-0793-4255-A24F-9552EB9D55F5}">
      <dgm:prSet/>
      <dgm:spPr/>
      <dgm:t>
        <a:bodyPr/>
        <a:lstStyle/>
        <a:p>
          <a:endParaRPr lang="en-US"/>
        </a:p>
      </dgm:t>
    </dgm:pt>
    <dgm:pt modelId="{BBF998E7-3AE1-47ED-B26D-9351E2D9B8A8}" type="sibTrans" cxnId="{8DFA8C14-0793-4255-A24F-9552EB9D55F5}">
      <dgm:prSet/>
      <dgm:spPr/>
      <dgm:t>
        <a:bodyPr/>
        <a:lstStyle/>
        <a:p>
          <a:endParaRPr lang="en-US"/>
        </a:p>
      </dgm:t>
    </dgm:pt>
    <dgm:pt modelId="{B38F5B59-B426-4C57-A2A0-485E9945A168}">
      <dgm:prSet custT="1"/>
      <dgm:spPr/>
      <dgm:t>
        <a:bodyPr/>
        <a:lstStyle/>
        <a:p>
          <a:pPr>
            <a:lnSpc>
              <a:spcPct val="100000"/>
            </a:lnSpc>
            <a:defRPr cap="all"/>
          </a:pPr>
          <a:r>
            <a:rPr lang="nl-NL" sz="2000" b="1" cap="none" dirty="0">
              <a:solidFill>
                <a:srgbClr val="F2A72C"/>
              </a:solidFill>
            </a:rPr>
            <a:t>Toegang tot investeerders: </a:t>
          </a:r>
          <a:r>
            <a:rPr lang="nl-NL" sz="2000" b="0" cap="none" dirty="0">
              <a:solidFill>
                <a:srgbClr val="F2A72C"/>
              </a:solidFill>
            </a:rPr>
            <a:t>veel incubators hebben netwerken van angel-investeerders en durfkapitalisten opgezet waar startups rechtstreeks aan kunnen pitchen.</a:t>
          </a:r>
          <a:endParaRPr lang="en-US" sz="2000" b="0" cap="none" dirty="0">
            <a:solidFill>
              <a:srgbClr val="F2A72C"/>
            </a:solidFill>
          </a:endParaRPr>
        </a:p>
      </dgm:t>
    </dgm:pt>
    <dgm:pt modelId="{8B9133B5-F7FF-4EB3-8057-3A657F094E09}" type="parTrans" cxnId="{9D48C390-766C-4609-9115-B49BB92632D3}">
      <dgm:prSet/>
      <dgm:spPr/>
      <dgm:t>
        <a:bodyPr/>
        <a:lstStyle/>
        <a:p>
          <a:endParaRPr lang="en-US"/>
        </a:p>
      </dgm:t>
    </dgm:pt>
    <dgm:pt modelId="{57A23487-B559-4140-96DF-BBB7CF6830AE}" type="sibTrans" cxnId="{9D48C390-766C-4609-9115-B49BB92632D3}">
      <dgm:prSet/>
      <dgm:spPr/>
      <dgm:t>
        <a:bodyPr/>
        <a:lstStyle/>
        <a:p>
          <a:endParaRPr lang="en-US"/>
        </a:p>
      </dgm:t>
    </dgm:pt>
    <dgm:pt modelId="{32010ED7-B959-4824-9FCA-6B82A95BE796}">
      <dgm:prSet custT="1"/>
      <dgm:spPr/>
      <dgm:t>
        <a:bodyPr/>
        <a:lstStyle/>
        <a:p>
          <a:pPr>
            <a:lnSpc>
              <a:spcPct val="100000"/>
            </a:lnSpc>
            <a:defRPr cap="all"/>
          </a:pPr>
          <a:r>
            <a:rPr lang="nl-NL" sz="2000" b="1" cap="none" dirty="0">
              <a:solidFill>
                <a:srgbClr val="D9552F"/>
              </a:solidFill>
            </a:rPr>
            <a:t>Blootstelling aan industrienetwerken: </a:t>
          </a:r>
          <a:r>
            <a:rPr lang="nl-NL" sz="2000" b="0" cap="none" dirty="0">
              <a:solidFill>
                <a:srgbClr val="D9552F"/>
              </a:solidFill>
            </a:rPr>
            <a:t>incubators bieden verbindingen met andere ondernemers, potentiële partners en klanten, waardoor uw markttoegang wordt vergroot.</a:t>
          </a:r>
          <a:endParaRPr lang="en-US" sz="2000" b="0" cap="none" dirty="0">
            <a:solidFill>
              <a:srgbClr val="D9552F"/>
            </a:solidFill>
          </a:endParaRPr>
        </a:p>
      </dgm:t>
    </dgm:pt>
    <dgm:pt modelId="{176C24CA-CAD2-40C2-922F-8B4311681ABC}" type="parTrans" cxnId="{0E4C2901-5304-4D1E-965D-3FF14A7B902F}">
      <dgm:prSet/>
      <dgm:spPr/>
      <dgm:t>
        <a:bodyPr/>
        <a:lstStyle/>
        <a:p>
          <a:endParaRPr lang="en-US"/>
        </a:p>
      </dgm:t>
    </dgm:pt>
    <dgm:pt modelId="{93A26502-E000-4422-947E-A33AE9DCC553}" type="sibTrans" cxnId="{0E4C2901-5304-4D1E-965D-3FF14A7B902F}">
      <dgm:prSet/>
      <dgm:spPr/>
      <dgm:t>
        <a:bodyPr/>
        <a:lstStyle/>
        <a:p>
          <a:endParaRPr lang="en-US"/>
        </a:p>
      </dgm:t>
    </dgm:pt>
    <dgm:pt modelId="{93CCC33F-79C1-46FC-A6CB-1FDD170F869C}">
      <dgm:prSet custT="1"/>
      <dgm:spPr/>
      <dgm:t>
        <a:bodyPr/>
        <a:lstStyle/>
        <a:p>
          <a:pPr>
            <a:lnSpc>
              <a:spcPct val="100000"/>
            </a:lnSpc>
            <a:defRPr cap="all"/>
          </a:pPr>
          <a:r>
            <a:rPr lang="nl-NL" sz="2000" b="1" cap="none" dirty="0">
              <a:solidFill>
                <a:srgbClr val="47B5C8"/>
              </a:solidFill>
            </a:rPr>
            <a:t>Verantwoording en doelen stellen: </a:t>
          </a:r>
          <a:r>
            <a:rPr lang="nl-NL" sz="2000" b="0" cap="none" dirty="0">
              <a:solidFill>
                <a:srgbClr val="47B5C8"/>
              </a:solidFill>
            </a:rPr>
            <a:t>Regelmatige check-ins en mijlpalen helpen startups gefocust te blijven en op koers te blijven voor groei.</a:t>
          </a:r>
          <a:endParaRPr lang="en-US" sz="2000" b="0" cap="none" dirty="0">
            <a:solidFill>
              <a:srgbClr val="47B5C8"/>
            </a:solidFill>
          </a:endParaRPr>
        </a:p>
      </dgm:t>
    </dgm:pt>
    <dgm:pt modelId="{B91BDBC2-999C-42D7-A1A0-0A759DCADB3D}" type="parTrans" cxnId="{319D697B-831D-4425-8243-156D837FCC63}">
      <dgm:prSet/>
      <dgm:spPr/>
      <dgm:t>
        <a:bodyPr/>
        <a:lstStyle/>
        <a:p>
          <a:endParaRPr lang="en-US"/>
        </a:p>
      </dgm:t>
    </dgm:pt>
    <dgm:pt modelId="{97C45F37-0C61-431E-B029-C0F86CF7EFD9}" type="sibTrans" cxnId="{319D697B-831D-4425-8243-156D837FCC63}">
      <dgm:prSet/>
      <dgm:spPr/>
      <dgm:t>
        <a:bodyPr/>
        <a:lstStyle/>
        <a:p>
          <a:endParaRPr lang="en-US"/>
        </a:p>
      </dgm:t>
    </dgm:pt>
    <dgm:pt modelId="{06AAEA0C-764B-4D58-8818-6AF1421AF51B}" type="pres">
      <dgm:prSet presAssocID="{3D9179F0-4760-44BB-A2FD-5479E5CB11A9}" presName="root" presStyleCnt="0">
        <dgm:presLayoutVars>
          <dgm:dir/>
          <dgm:resizeHandles val="exact"/>
        </dgm:presLayoutVars>
      </dgm:prSet>
      <dgm:spPr/>
    </dgm:pt>
    <dgm:pt modelId="{8B141E62-A6C4-4701-BC4F-7E9D14E04366}" type="pres">
      <dgm:prSet presAssocID="{834A81F5-973D-41F3-9211-180CFC351C21}" presName="compNode" presStyleCnt="0"/>
      <dgm:spPr/>
    </dgm:pt>
    <dgm:pt modelId="{B2D806CA-E3AB-4B3A-A2F9-6D9D20DF7966}" type="pres">
      <dgm:prSet presAssocID="{834A81F5-973D-41F3-9211-180CFC351C21}" presName="iconBgRect" presStyleLbl="bgShp" presStyleIdx="0" presStyleCnt="4"/>
      <dgm:spPr/>
    </dgm:pt>
    <dgm:pt modelId="{F63564EA-D2A4-4EFC-8874-EDC7853A1D28}" type="pres">
      <dgm:prSet presAssocID="{834A81F5-973D-41F3-9211-180CFC351C21}" presName="iconRect" presStyleLbl="node1" presStyleIdx="0" presStyleCnt="4" custScaleX="218846" custScaleY="2188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AE280AF9-D6BE-4C22-B636-FFFCF9F60E7C}" type="pres">
      <dgm:prSet presAssocID="{834A81F5-973D-41F3-9211-180CFC351C21}" presName="spaceRect" presStyleCnt="0"/>
      <dgm:spPr/>
    </dgm:pt>
    <dgm:pt modelId="{B9634FFA-0A91-4484-B35E-CCE7F973CE4A}" type="pres">
      <dgm:prSet presAssocID="{834A81F5-973D-41F3-9211-180CFC351C21}" presName="textRect" presStyleLbl="revTx" presStyleIdx="0" presStyleCnt="4" custScaleX="171893" custScaleY="91304" custLinFactNeighborY="-8660">
        <dgm:presLayoutVars>
          <dgm:chMax val="1"/>
          <dgm:chPref val="1"/>
        </dgm:presLayoutVars>
      </dgm:prSet>
      <dgm:spPr/>
    </dgm:pt>
    <dgm:pt modelId="{DF23C20D-5304-4B8B-9194-E1278F5BBE9D}" type="pres">
      <dgm:prSet presAssocID="{BBF998E7-3AE1-47ED-B26D-9351E2D9B8A8}" presName="sibTrans" presStyleCnt="0"/>
      <dgm:spPr/>
    </dgm:pt>
    <dgm:pt modelId="{8C4EECB4-52E6-4D1F-8FE4-3E76D8672E27}" type="pres">
      <dgm:prSet presAssocID="{B38F5B59-B426-4C57-A2A0-485E9945A168}" presName="compNode" presStyleCnt="0"/>
      <dgm:spPr/>
    </dgm:pt>
    <dgm:pt modelId="{D2BBA109-293D-44B0-830D-FDBA20B86865}" type="pres">
      <dgm:prSet presAssocID="{B38F5B59-B426-4C57-A2A0-485E9945A168}" presName="iconBgRect" presStyleLbl="bgShp" presStyleIdx="1" presStyleCnt="4"/>
      <dgm:spPr/>
    </dgm:pt>
    <dgm:pt modelId="{07A4B83A-2EA0-4AF6-8106-B80C4CBFC5AF}" type="pres">
      <dgm:prSet presAssocID="{B38F5B59-B426-4C57-A2A0-485E9945A168}" presName="iconRect" presStyleLbl="node1" presStyleIdx="1" presStyleCnt="4" custScaleX="218878" custScaleY="21887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EEAEE6E3-6E78-4B03-8CC1-645FA5F8A210}" type="pres">
      <dgm:prSet presAssocID="{B38F5B59-B426-4C57-A2A0-485E9945A168}" presName="spaceRect" presStyleCnt="0"/>
      <dgm:spPr/>
    </dgm:pt>
    <dgm:pt modelId="{482270AE-6317-4770-A4CB-39B29BAA3C86}" type="pres">
      <dgm:prSet presAssocID="{B38F5B59-B426-4C57-A2A0-485E9945A168}" presName="textRect" presStyleLbl="revTx" presStyleIdx="1" presStyleCnt="4" custScaleX="187729" custScaleY="100116">
        <dgm:presLayoutVars>
          <dgm:chMax val="1"/>
          <dgm:chPref val="1"/>
        </dgm:presLayoutVars>
      </dgm:prSet>
      <dgm:spPr/>
    </dgm:pt>
    <dgm:pt modelId="{D1BDF7D1-6E97-476C-BEEA-AD28AFAD4028}" type="pres">
      <dgm:prSet presAssocID="{57A23487-B559-4140-96DF-BBB7CF6830AE}" presName="sibTrans" presStyleCnt="0"/>
      <dgm:spPr/>
    </dgm:pt>
    <dgm:pt modelId="{C0C10379-2589-42F9-8DCD-965A7F39CBEE}" type="pres">
      <dgm:prSet presAssocID="{32010ED7-B959-4824-9FCA-6B82A95BE796}" presName="compNode" presStyleCnt="0"/>
      <dgm:spPr/>
    </dgm:pt>
    <dgm:pt modelId="{0BF1E0E4-512D-4DB5-B8D2-6B172844481C}" type="pres">
      <dgm:prSet presAssocID="{32010ED7-B959-4824-9FCA-6B82A95BE796}" presName="iconBgRect" presStyleLbl="bgShp" presStyleIdx="2" presStyleCnt="4"/>
      <dgm:spPr/>
    </dgm:pt>
    <dgm:pt modelId="{9C105F80-CB80-4602-86D9-8E3AF497DA4C}" type="pres">
      <dgm:prSet presAssocID="{32010ED7-B959-4824-9FCA-6B82A95BE796}" presName="iconRect" presStyleLbl="node1" presStyleIdx="2" presStyleCnt="4" custScaleX="205074" custScaleY="20507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A6A108BF-7C3A-4934-AB16-ECD0FAA56324}" type="pres">
      <dgm:prSet presAssocID="{32010ED7-B959-4824-9FCA-6B82A95BE796}" presName="spaceRect" presStyleCnt="0"/>
      <dgm:spPr/>
    </dgm:pt>
    <dgm:pt modelId="{12BD0E8F-48D1-4376-8AE8-CF28B08D409D}" type="pres">
      <dgm:prSet presAssocID="{32010ED7-B959-4824-9FCA-6B82A95BE796}" presName="textRect" presStyleLbl="revTx" presStyleIdx="2" presStyleCnt="4" custScaleX="185189">
        <dgm:presLayoutVars>
          <dgm:chMax val="1"/>
          <dgm:chPref val="1"/>
        </dgm:presLayoutVars>
      </dgm:prSet>
      <dgm:spPr/>
    </dgm:pt>
    <dgm:pt modelId="{9B4AF963-2004-4BB4-A14A-37E35CA20C56}" type="pres">
      <dgm:prSet presAssocID="{93A26502-E000-4422-947E-A33AE9DCC553}" presName="sibTrans" presStyleCnt="0"/>
      <dgm:spPr/>
    </dgm:pt>
    <dgm:pt modelId="{78C0671A-881E-4465-A492-F2E454CF3B57}" type="pres">
      <dgm:prSet presAssocID="{93CCC33F-79C1-46FC-A6CB-1FDD170F869C}" presName="compNode" presStyleCnt="0"/>
      <dgm:spPr/>
    </dgm:pt>
    <dgm:pt modelId="{F0204BF4-7E01-487E-8510-64C8F0EAA4AA}" type="pres">
      <dgm:prSet presAssocID="{93CCC33F-79C1-46FC-A6CB-1FDD170F869C}" presName="iconBgRect" presStyleLbl="bgShp" presStyleIdx="3" presStyleCnt="4"/>
      <dgm:spPr/>
    </dgm:pt>
    <dgm:pt modelId="{8487362F-09A1-4D47-94AB-FA0C89BB1D09}" type="pres">
      <dgm:prSet presAssocID="{93CCC33F-79C1-46FC-A6CB-1FDD170F869C}" presName="iconRect" presStyleLbl="node1" presStyleIdx="3" presStyleCnt="4" custScaleX="213964" custScaleY="21396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llseye"/>
        </a:ext>
      </dgm:extLst>
    </dgm:pt>
    <dgm:pt modelId="{4C44B152-84D8-4088-AA93-081ABC19CC80}" type="pres">
      <dgm:prSet presAssocID="{93CCC33F-79C1-46FC-A6CB-1FDD170F869C}" presName="spaceRect" presStyleCnt="0"/>
      <dgm:spPr/>
    </dgm:pt>
    <dgm:pt modelId="{46505BBA-E43F-412C-A7A2-EAC5CF704582}" type="pres">
      <dgm:prSet presAssocID="{93CCC33F-79C1-46FC-A6CB-1FDD170F869C}" presName="textRect" presStyleLbl="revTx" presStyleIdx="3" presStyleCnt="4" custScaleX="162817">
        <dgm:presLayoutVars>
          <dgm:chMax val="1"/>
          <dgm:chPref val="1"/>
        </dgm:presLayoutVars>
      </dgm:prSet>
      <dgm:spPr/>
    </dgm:pt>
  </dgm:ptLst>
  <dgm:cxnLst>
    <dgm:cxn modelId="{0E4C2901-5304-4D1E-965D-3FF14A7B902F}" srcId="{3D9179F0-4760-44BB-A2FD-5479E5CB11A9}" destId="{32010ED7-B959-4824-9FCA-6B82A95BE796}" srcOrd="2" destOrd="0" parTransId="{176C24CA-CAD2-40C2-922F-8B4311681ABC}" sibTransId="{93A26502-E000-4422-947E-A33AE9DCC553}"/>
    <dgm:cxn modelId="{8DFA8C14-0793-4255-A24F-9552EB9D55F5}" srcId="{3D9179F0-4760-44BB-A2FD-5479E5CB11A9}" destId="{834A81F5-973D-41F3-9211-180CFC351C21}" srcOrd="0" destOrd="0" parTransId="{B745F45E-8CAA-4493-84F6-716A561C7E4A}" sibTransId="{BBF998E7-3AE1-47ED-B26D-9351E2D9B8A8}"/>
    <dgm:cxn modelId="{8BA88B26-D638-46A8-A797-2DF12C89C6F0}" type="presOf" srcId="{834A81F5-973D-41F3-9211-180CFC351C21}" destId="{B9634FFA-0A91-4484-B35E-CCE7F973CE4A}" srcOrd="0" destOrd="0" presId="urn:microsoft.com/office/officeart/2018/5/layout/IconCircleLabelList"/>
    <dgm:cxn modelId="{D56F7D63-6531-459A-89E5-FDA55E14D202}" type="presOf" srcId="{3D9179F0-4760-44BB-A2FD-5479E5CB11A9}" destId="{06AAEA0C-764B-4D58-8818-6AF1421AF51B}" srcOrd="0" destOrd="0" presId="urn:microsoft.com/office/officeart/2018/5/layout/IconCircleLabelList"/>
    <dgm:cxn modelId="{77B19D64-2881-4148-92F4-3A98CC0BDF4E}" type="presOf" srcId="{32010ED7-B959-4824-9FCA-6B82A95BE796}" destId="{12BD0E8F-48D1-4376-8AE8-CF28B08D409D}" srcOrd="0" destOrd="0" presId="urn:microsoft.com/office/officeart/2018/5/layout/IconCircleLabelList"/>
    <dgm:cxn modelId="{319D697B-831D-4425-8243-156D837FCC63}" srcId="{3D9179F0-4760-44BB-A2FD-5479E5CB11A9}" destId="{93CCC33F-79C1-46FC-A6CB-1FDD170F869C}" srcOrd="3" destOrd="0" parTransId="{B91BDBC2-999C-42D7-A1A0-0A759DCADB3D}" sibTransId="{97C45F37-0C61-431E-B029-C0F86CF7EFD9}"/>
    <dgm:cxn modelId="{B5A17F85-427C-4C77-8258-FEA873DBA67F}" type="presOf" srcId="{93CCC33F-79C1-46FC-A6CB-1FDD170F869C}" destId="{46505BBA-E43F-412C-A7A2-EAC5CF704582}" srcOrd="0" destOrd="0" presId="urn:microsoft.com/office/officeart/2018/5/layout/IconCircleLabelList"/>
    <dgm:cxn modelId="{9D48C390-766C-4609-9115-B49BB92632D3}" srcId="{3D9179F0-4760-44BB-A2FD-5479E5CB11A9}" destId="{B38F5B59-B426-4C57-A2A0-485E9945A168}" srcOrd="1" destOrd="0" parTransId="{8B9133B5-F7FF-4EB3-8057-3A657F094E09}" sibTransId="{57A23487-B559-4140-96DF-BBB7CF6830AE}"/>
    <dgm:cxn modelId="{677CBEA9-E6E3-4530-AFF4-B457C4118ADE}" type="presOf" srcId="{B38F5B59-B426-4C57-A2A0-485E9945A168}" destId="{482270AE-6317-4770-A4CB-39B29BAA3C86}" srcOrd="0" destOrd="0" presId="urn:microsoft.com/office/officeart/2018/5/layout/IconCircleLabelList"/>
    <dgm:cxn modelId="{C02660CB-3012-4440-A924-63CD445B64AF}" type="presParOf" srcId="{06AAEA0C-764B-4D58-8818-6AF1421AF51B}" destId="{8B141E62-A6C4-4701-BC4F-7E9D14E04366}" srcOrd="0" destOrd="0" presId="urn:microsoft.com/office/officeart/2018/5/layout/IconCircleLabelList"/>
    <dgm:cxn modelId="{46A02E90-DEF3-48BB-A704-644BB5B332AE}" type="presParOf" srcId="{8B141E62-A6C4-4701-BC4F-7E9D14E04366}" destId="{B2D806CA-E3AB-4B3A-A2F9-6D9D20DF7966}" srcOrd="0" destOrd="0" presId="urn:microsoft.com/office/officeart/2018/5/layout/IconCircleLabelList"/>
    <dgm:cxn modelId="{E3DB32A2-4B9C-4D4B-81D6-64FB349BDB21}" type="presParOf" srcId="{8B141E62-A6C4-4701-BC4F-7E9D14E04366}" destId="{F63564EA-D2A4-4EFC-8874-EDC7853A1D28}" srcOrd="1" destOrd="0" presId="urn:microsoft.com/office/officeart/2018/5/layout/IconCircleLabelList"/>
    <dgm:cxn modelId="{2BBCAB12-0F83-4719-BB55-DF63ED18E10D}" type="presParOf" srcId="{8B141E62-A6C4-4701-BC4F-7E9D14E04366}" destId="{AE280AF9-D6BE-4C22-B636-FFFCF9F60E7C}" srcOrd="2" destOrd="0" presId="urn:microsoft.com/office/officeart/2018/5/layout/IconCircleLabelList"/>
    <dgm:cxn modelId="{C4214779-01A7-4367-8181-6620931357B0}" type="presParOf" srcId="{8B141E62-A6C4-4701-BC4F-7E9D14E04366}" destId="{B9634FFA-0A91-4484-B35E-CCE7F973CE4A}" srcOrd="3" destOrd="0" presId="urn:microsoft.com/office/officeart/2018/5/layout/IconCircleLabelList"/>
    <dgm:cxn modelId="{7824F1EE-213D-4837-BF15-A6F244CF588B}" type="presParOf" srcId="{06AAEA0C-764B-4D58-8818-6AF1421AF51B}" destId="{DF23C20D-5304-4B8B-9194-E1278F5BBE9D}" srcOrd="1" destOrd="0" presId="urn:microsoft.com/office/officeart/2018/5/layout/IconCircleLabelList"/>
    <dgm:cxn modelId="{CC6B12F8-4792-445F-901D-B7044F842E14}" type="presParOf" srcId="{06AAEA0C-764B-4D58-8818-6AF1421AF51B}" destId="{8C4EECB4-52E6-4D1F-8FE4-3E76D8672E27}" srcOrd="2" destOrd="0" presId="urn:microsoft.com/office/officeart/2018/5/layout/IconCircleLabelList"/>
    <dgm:cxn modelId="{E0309ECA-327A-4814-92EC-B56EF941C0BA}" type="presParOf" srcId="{8C4EECB4-52E6-4D1F-8FE4-3E76D8672E27}" destId="{D2BBA109-293D-44B0-830D-FDBA20B86865}" srcOrd="0" destOrd="0" presId="urn:microsoft.com/office/officeart/2018/5/layout/IconCircleLabelList"/>
    <dgm:cxn modelId="{DCDE1014-F90E-4E6A-9756-AFF045D5492D}" type="presParOf" srcId="{8C4EECB4-52E6-4D1F-8FE4-3E76D8672E27}" destId="{07A4B83A-2EA0-4AF6-8106-B80C4CBFC5AF}" srcOrd="1" destOrd="0" presId="urn:microsoft.com/office/officeart/2018/5/layout/IconCircleLabelList"/>
    <dgm:cxn modelId="{1BE534DB-ACAF-4B55-BE48-0016178EE8D5}" type="presParOf" srcId="{8C4EECB4-52E6-4D1F-8FE4-3E76D8672E27}" destId="{EEAEE6E3-6E78-4B03-8CC1-645FA5F8A210}" srcOrd="2" destOrd="0" presId="urn:microsoft.com/office/officeart/2018/5/layout/IconCircleLabelList"/>
    <dgm:cxn modelId="{D1040430-244A-4FD8-8D07-FA936883F103}" type="presParOf" srcId="{8C4EECB4-52E6-4D1F-8FE4-3E76D8672E27}" destId="{482270AE-6317-4770-A4CB-39B29BAA3C86}" srcOrd="3" destOrd="0" presId="urn:microsoft.com/office/officeart/2018/5/layout/IconCircleLabelList"/>
    <dgm:cxn modelId="{100C37F6-4902-498F-9230-339D835267F6}" type="presParOf" srcId="{06AAEA0C-764B-4D58-8818-6AF1421AF51B}" destId="{D1BDF7D1-6E97-476C-BEEA-AD28AFAD4028}" srcOrd="3" destOrd="0" presId="urn:microsoft.com/office/officeart/2018/5/layout/IconCircleLabelList"/>
    <dgm:cxn modelId="{5EE00E33-9ECC-4ABD-86B8-564EE3D0B00D}" type="presParOf" srcId="{06AAEA0C-764B-4D58-8818-6AF1421AF51B}" destId="{C0C10379-2589-42F9-8DCD-965A7F39CBEE}" srcOrd="4" destOrd="0" presId="urn:microsoft.com/office/officeart/2018/5/layout/IconCircleLabelList"/>
    <dgm:cxn modelId="{7BE72966-CFE6-4968-9A6D-51791F533D14}" type="presParOf" srcId="{C0C10379-2589-42F9-8DCD-965A7F39CBEE}" destId="{0BF1E0E4-512D-4DB5-B8D2-6B172844481C}" srcOrd="0" destOrd="0" presId="urn:microsoft.com/office/officeart/2018/5/layout/IconCircleLabelList"/>
    <dgm:cxn modelId="{1A6C6700-18EB-4719-8ED3-2B599683876A}" type="presParOf" srcId="{C0C10379-2589-42F9-8DCD-965A7F39CBEE}" destId="{9C105F80-CB80-4602-86D9-8E3AF497DA4C}" srcOrd="1" destOrd="0" presId="urn:microsoft.com/office/officeart/2018/5/layout/IconCircleLabelList"/>
    <dgm:cxn modelId="{BC1DD616-70D9-4ABB-88E0-A60804FF6D79}" type="presParOf" srcId="{C0C10379-2589-42F9-8DCD-965A7F39CBEE}" destId="{A6A108BF-7C3A-4934-AB16-ECD0FAA56324}" srcOrd="2" destOrd="0" presId="urn:microsoft.com/office/officeart/2018/5/layout/IconCircleLabelList"/>
    <dgm:cxn modelId="{65841277-72A8-49A8-ADF8-32A477A27D4A}" type="presParOf" srcId="{C0C10379-2589-42F9-8DCD-965A7F39CBEE}" destId="{12BD0E8F-48D1-4376-8AE8-CF28B08D409D}" srcOrd="3" destOrd="0" presId="urn:microsoft.com/office/officeart/2018/5/layout/IconCircleLabelList"/>
    <dgm:cxn modelId="{FB4E28ED-A81C-4A57-8A76-C0C5A4215AF2}" type="presParOf" srcId="{06AAEA0C-764B-4D58-8818-6AF1421AF51B}" destId="{9B4AF963-2004-4BB4-A14A-37E35CA20C56}" srcOrd="5" destOrd="0" presId="urn:microsoft.com/office/officeart/2018/5/layout/IconCircleLabelList"/>
    <dgm:cxn modelId="{6D0C2ABE-0C94-49FF-8D7C-99B48E9A0C39}" type="presParOf" srcId="{06AAEA0C-764B-4D58-8818-6AF1421AF51B}" destId="{78C0671A-881E-4465-A492-F2E454CF3B57}" srcOrd="6" destOrd="0" presId="urn:microsoft.com/office/officeart/2018/5/layout/IconCircleLabelList"/>
    <dgm:cxn modelId="{D72FE3CE-2568-4D84-9306-1A7DD07B3409}" type="presParOf" srcId="{78C0671A-881E-4465-A492-F2E454CF3B57}" destId="{F0204BF4-7E01-487E-8510-64C8F0EAA4AA}" srcOrd="0" destOrd="0" presId="urn:microsoft.com/office/officeart/2018/5/layout/IconCircleLabelList"/>
    <dgm:cxn modelId="{E9D6F558-213F-4C03-98A9-73B102AA5DE6}" type="presParOf" srcId="{78C0671A-881E-4465-A492-F2E454CF3B57}" destId="{8487362F-09A1-4D47-94AB-FA0C89BB1D09}" srcOrd="1" destOrd="0" presId="urn:microsoft.com/office/officeart/2018/5/layout/IconCircleLabelList"/>
    <dgm:cxn modelId="{31EEAF02-B826-404E-AA4D-48819EBC14A9}" type="presParOf" srcId="{78C0671A-881E-4465-A492-F2E454CF3B57}" destId="{4C44B152-84D8-4088-AA93-081ABC19CC80}" srcOrd="2" destOrd="0" presId="urn:microsoft.com/office/officeart/2018/5/layout/IconCircleLabelList"/>
    <dgm:cxn modelId="{E7C73D59-F79B-47F7-8BBF-D187C4C23D42}" type="presParOf" srcId="{78C0671A-881E-4465-A492-F2E454CF3B57}" destId="{46505BBA-E43F-412C-A7A2-EAC5CF70458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E18629-714C-4175-9BB2-8351E6387DB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240D12C-9FE8-414F-B4EA-73964228F0E8}">
      <dgm:prSet custT="1"/>
      <dgm:spPr/>
      <dgm:t>
        <a:bodyPr/>
        <a:lstStyle/>
        <a:p>
          <a:pPr>
            <a:lnSpc>
              <a:spcPct val="100000"/>
            </a:lnSpc>
          </a:pPr>
          <a:r>
            <a:rPr lang="nl-NL" sz="1600" dirty="0">
              <a:solidFill>
                <a:srgbClr val="000000"/>
              </a:solidFill>
            </a:rPr>
            <a:t>Leer hoe u de juiste mentor kunt vinden en begrijp hoe u degenen kunt identificeren, onderzoeken en benaderen die de begeleiding kunnen bieden die u nodig heeft.</a:t>
          </a:r>
          <a:endParaRPr lang="en-US" sz="1600" dirty="0">
            <a:solidFill>
              <a:srgbClr val="000000"/>
            </a:solidFill>
          </a:endParaRPr>
        </a:p>
      </dgm:t>
    </dgm:pt>
    <dgm:pt modelId="{2923EA9E-EEB8-442E-9C08-CA43D0DF5211}" type="parTrans" cxnId="{0EC7A3BF-3A1B-43AC-AEAA-532B8B83FA27}">
      <dgm:prSet/>
      <dgm:spPr/>
      <dgm:t>
        <a:bodyPr/>
        <a:lstStyle/>
        <a:p>
          <a:endParaRPr lang="en-US"/>
        </a:p>
      </dgm:t>
    </dgm:pt>
    <dgm:pt modelId="{6B0CBB82-E75D-4A8B-A2CF-AD6B439ECDD7}" type="sibTrans" cxnId="{0EC7A3BF-3A1B-43AC-AEAA-532B8B83FA27}">
      <dgm:prSet/>
      <dgm:spPr/>
      <dgm:t>
        <a:bodyPr/>
        <a:lstStyle/>
        <a:p>
          <a:pPr>
            <a:lnSpc>
              <a:spcPct val="100000"/>
            </a:lnSpc>
          </a:pPr>
          <a:endParaRPr lang="en-US"/>
        </a:p>
      </dgm:t>
    </dgm:pt>
    <dgm:pt modelId="{2BE503AF-8004-4AA6-BBE7-44BFCDC970B6}">
      <dgm:prSet custT="1"/>
      <dgm:spPr/>
      <dgm:t>
        <a:bodyPr/>
        <a:lstStyle/>
        <a:p>
          <a:pPr>
            <a:lnSpc>
              <a:spcPct val="100000"/>
            </a:lnSpc>
          </a:pPr>
          <a:r>
            <a:rPr lang="nl-NL" sz="1600" b="0" i="0" u="none" dirty="0">
              <a:solidFill>
                <a:srgbClr val="000000"/>
              </a:solidFill>
            </a:rPr>
            <a:t>Leer hoe u mentorschap kunt gebruiken om nieuwe inzichten te verkrijgen, netwerken op te bouwen en persoonlijke en zakelijke ontwikkeling te versnellen.</a:t>
          </a:r>
          <a:endParaRPr lang="en-US" sz="1600" b="0" dirty="0">
            <a:solidFill>
              <a:srgbClr val="000000"/>
            </a:solidFill>
          </a:endParaRPr>
        </a:p>
      </dgm:t>
    </dgm:pt>
    <dgm:pt modelId="{CF9C86FA-5A89-4F0F-9C61-15E0A99CB0AC}" type="parTrans" cxnId="{1D121847-31AC-408A-8EFB-F9EE069294B4}">
      <dgm:prSet/>
      <dgm:spPr/>
      <dgm:t>
        <a:bodyPr/>
        <a:lstStyle/>
        <a:p>
          <a:endParaRPr lang="en-US"/>
        </a:p>
      </dgm:t>
    </dgm:pt>
    <dgm:pt modelId="{8CDED65D-6EA2-49B0-A239-05E4EF09254C}" type="sibTrans" cxnId="{1D121847-31AC-408A-8EFB-F9EE069294B4}">
      <dgm:prSet/>
      <dgm:spPr/>
      <dgm:t>
        <a:bodyPr/>
        <a:lstStyle/>
        <a:p>
          <a:pPr>
            <a:lnSpc>
              <a:spcPct val="100000"/>
            </a:lnSpc>
          </a:pPr>
          <a:endParaRPr lang="en-US"/>
        </a:p>
      </dgm:t>
    </dgm:pt>
    <dgm:pt modelId="{2335EF79-2893-4D15-AF1C-D6FAF946B837}">
      <dgm:prSet custT="1"/>
      <dgm:spPr/>
      <dgm:t>
        <a:bodyPr/>
        <a:lstStyle/>
        <a:p>
          <a:pPr>
            <a:lnSpc>
              <a:spcPct val="100000"/>
            </a:lnSpc>
          </a:pPr>
          <a:r>
            <a:rPr lang="nl-NL" sz="1600" b="0" i="0" u="none" dirty="0">
              <a:solidFill>
                <a:srgbClr val="000000"/>
              </a:solidFill>
            </a:rPr>
            <a:t>Leer hoe u duidelijke doelen kunt stellen, effectieve communicatie kunt onderhouden en kunt zorgen voor productieve ondersteuning op de lange termijn, en voordelen voor beide partijen.</a:t>
          </a:r>
          <a:endParaRPr lang="en-US" sz="1600" b="0" dirty="0">
            <a:solidFill>
              <a:srgbClr val="000000"/>
            </a:solidFill>
          </a:endParaRPr>
        </a:p>
      </dgm:t>
    </dgm:pt>
    <dgm:pt modelId="{1D80745C-61E0-4CB7-8FF9-502B07B73592}" type="parTrans" cxnId="{AB113679-A533-4C4B-A962-3B894ED467E9}">
      <dgm:prSet/>
      <dgm:spPr/>
      <dgm:t>
        <a:bodyPr/>
        <a:lstStyle/>
        <a:p>
          <a:endParaRPr lang="en-US"/>
        </a:p>
      </dgm:t>
    </dgm:pt>
    <dgm:pt modelId="{C87725A2-4C32-4EC0-B673-C13667322305}" type="sibTrans" cxnId="{AB113679-A533-4C4B-A962-3B894ED467E9}">
      <dgm:prSet/>
      <dgm:spPr/>
      <dgm:t>
        <a:bodyPr/>
        <a:lstStyle/>
        <a:p>
          <a:pPr>
            <a:lnSpc>
              <a:spcPct val="100000"/>
            </a:lnSpc>
          </a:pPr>
          <a:endParaRPr lang="en-US"/>
        </a:p>
      </dgm:t>
    </dgm:pt>
    <dgm:pt modelId="{BC736584-8BF8-4476-BA72-6F09819F148F}">
      <dgm:prSet custT="1"/>
      <dgm:spPr/>
      <dgm:t>
        <a:bodyPr/>
        <a:lstStyle/>
        <a:p>
          <a:pPr>
            <a:lnSpc>
              <a:spcPct val="100000"/>
            </a:lnSpc>
          </a:pPr>
          <a:r>
            <a:rPr lang="nl-NL" sz="1600" b="0" i="0" u="none" dirty="0">
              <a:solidFill>
                <a:srgbClr val="000000"/>
              </a:solidFill>
            </a:rPr>
            <a:t>Overwin uitdagingen door strategieën te leren om met veelvoorkomende mentorschapsproblemen om te gaan, zoals het managen van verwachtingen en het onderhouden van communicatie.</a:t>
          </a:r>
          <a:endParaRPr lang="en-US" sz="1600" b="0" dirty="0">
            <a:solidFill>
              <a:srgbClr val="000000"/>
            </a:solidFill>
          </a:endParaRPr>
        </a:p>
      </dgm:t>
    </dgm:pt>
    <dgm:pt modelId="{6068E963-4078-4176-977D-7B6BAFB741DE}" type="parTrans" cxnId="{9201396F-6849-4116-BE39-8B453D71D42F}">
      <dgm:prSet/>
      <dgm:spPr/>
      <dgm:t>
        <a:bodyPr/>
        <a:lstStyle/>
        <a:p>
          <a:endParaRPr lang="en-US"/>
        </a:p>
      </dgm:t>
    </dgm:pt>
    <dgm:pt modelId="{B4A7933E-F09A-4DCE-8ECA-2FCDAA5F9ADB}" type="sibTrans" cxnId="{9201396F-6849-4116-BE39-8B453D71D42F}">
      <dgm:prSet/>
      <dgm:spPr/>
      <dgm:t>
        <a:bodyPr/>
        <a:lstStyle/>
        <a:p>
          <a:endParaRPr lang="en-US"/>
        </a:p>
      </dgm:t>
    </dgm:pt>
    <dgm:pt modelId="{1DF5FCED-FCFB-4EF6-895D-CAA8CD2C98CE}" type="pres">
      <dgm:prSet presAssocID="{4DE18629-714C-4175-9BB2-8351E6387DBB}" presName="root" presStyleCnt="0">
        <dgm:presLayoutVars>
          <dgm:dir/>
          <dgm:resizeHandles val="exact"/>
        </dgm:presLayoutVars>
      </dgm:prSet>
      <dgm:spPr/>
    </dgm:pt>
    <dgm:pt modelId="{7764E39F-8D27-4F91-89C2-0F0AC693AF81}" type="pres">
      <dgm:prSet presAssocID="{4DE18629-714C-4175-9BB2-8351E6387DBB}" presName="container" presStyleCnt="0">
        <dgm:presLayoutVars>
          <dgm:dir/>
          <dgm:resizeHandles val="exact"/>
        </dgm:presLayoutVars>
      </dgm:prSet>
      <dgm:spPr/>
    </dgm:pt>
    <dgm:pt modelId="{52A1C4BF-BB16-4CF5-8310-401689D8B972}" type="pres">
      <dgm:prSet presAssocID="{A240D12C-9FE8-414F-B4EA-73964228F0E8}" presName="compNode" presStyleCnt="0"/>
      <dgm:spPr/>
    </dgm:pt>
    <dgm:pt modelId="{3BDF6228-17F2-4DFA-8823-2194B1029292}" type="pres">
      <dgm:prSet presAssocID="{A240D12C-9FE8-414F-B4EA-73964228F0E8}" presName="iconBgRect" presStyleLbl="bgShp" presStyleIdx="0" presStyleCnt="4"/>
      <dgm:spPr/>
    </dgm:pt>
    <dgm:pt modelId="{47759484-7D94-4EEF-AE7C-349CC36D5721}" type="pres">
      <dgm:prSet presAssocID="{A240D12C-9FE8-414F-B4EA-73964228F0E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ardroom with solid fill"/>
        </a:ext>
      </dgm:extLst>
    </dgm:pt>
    <dgm:pt modelId="{88C12EFF-A8E2-4EBF-BEA4-6208445BA429}" type="pres">
      <dgm:prSet presAssocID="{A240D12C-9FE8-414F-B4EA-73964228F0E8}" presName="spaceRect" presStyleCnt="0"/>
      <dgm:spPr/>
    </dgm:pt>
    <dgm:pt modelId="{16773148-DDDA-4A4C-9BC8-05F4F706CD63}" type="pres">
      <dgm:prSet presAssocID="{A240D12C-9FE8-414F-B4EA-73964228F0E8}" presName="textRect" presStyleLbl="revTx" presStyleIdx="0" presStyleCnt="4">
        <dgm:presLayoutVars>
          <dgm:chMax val="1"/>
          <dgm:chPref val="1"/>
        </dgm:presLayoutVars>
      </dgm:prSet>
      <dgm:spPr/>
    </dgm:pt>
    <dgm:pt modelId="{CD08E656-9BCC-4AA9-8576-8E32D69B62E6}" type="pres">
      <dgm:prSet presAssocID="{6B0CBB82-E75D-4A8B-A2CF-AD6B439ECDD7}" presName="sibTrans" presStyleLbl="sibTrans2D1" presStyleIdx="0" presStyleCnt="0"/>
      <dgm:spPr/>
    </dgm:pt>
    <dgm:pt modelId="{08171CD7-E119-4484-B219-7D86F73527E6}" type="pres">
      <dgm:prSet presAssocID="{2BE503AF-8004-4AA6-BBE7-44BFCDC970B6}" presName="compNode" presStyleCnt="0"/>
      <dgm:spPr/>
    </dgm:pt>
    <dgm:pt modelId="{8362E4EA-18C8-4E08-AF2B-45B5BE997648}" type="pres">
      <dgm:prSet presAssocID="{2BE503AF-8004-4AA6-BBE7-44BFCDC970B6}" presName="iconBgRect" presStyleLbl="bgShp" presStyleIdx="1" presStyleCnt="4"/>
      <dgm:spPr/>
    </dgm:pt>
    <dgm:pt modelId="{4E368E08-C306-4EB1-9419-E4E468B72719}" type="pres">
      <dgm:prSet presAssocID="{2BE503AF-8004-4AA6-BBE7-44BFCDC970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7881F9DB-C1DC-4BED-857B-C294F6583FD0}" type="pres">
      <dgm:prSet presAssocID="{2BE503AF-8004-4AA6-BBE7-44BFCDC970B6}" presName="spaceRect" presStyleCnt="0"/>
      <dgm:spPr/>
    </dgm:pt>
    <dgm:pt modelId="{46332CA9-8D43-41AC-BEFA-1C1BFA87C76C}" type="pres">
      <dgm:prSet presAssocID="{2BE503AF-8004-4AA6-BBE7-44BFCDC970B6}" presName="textRect" presStyleLbl="revTx" presStyleIdx="1" presStyleCnt="4">
        <dgm:presLayoutVars>
          <dgm:chMax val="1"/>
          <dgm:chPref val="1"/>
        </dgm:presLayoutVars>
      </dgm:prSet>
      <dgm:spPr/>
    </dgm:pt>
    <dgm:pt modelId="{BEA4C105-F3B5-46E9-9B87-C1647665BA4E}" type="pres">
      <dgm:prSet presAssocID="{8CDED65D-6EA2-49B0-A239-05E4EF09254C}" presName="sibTrans" presStyleLbl="sibTrans2D1" presStyleIdx="0" presStyleCnt="0"/>
      <dgm:spPr/>
    </dgm:pt>
    <dgm:pt modelId="{15FE9655-6850-4E49-910B-842F75999AE3}" type="pres">
      <dgm:prSet presAssocID="{2335EF79-2893-4D15-AF1C-D6FAF946B837}" presName="compNode" presStyleCnt="0"/>
      <dgm:spPr/>
    </dgm:pt>
    <dgm:pt modelId="{F987C22B-8C67-42FD-8D17-9CECA483D45B}" type="pres">
      <dgm:prSet presAssocID="{2335EF79-2893-4D15-AF1C-D6FAF946B837}" presName="iconBgRect" presStyleLbl="bgShp" presStyleIdx="2" presStyleCnt="4"/>
      <dgm:spPr/>
    </dgm:pt>
    <dgm:pt modelId="{B90E124F-D384-43C4-98DE-B9428ABC4FE9}" type="pres">
      <dgm:prSet presAssocID="{2335EF79-2893-4D15-AF1C-D6FAF946B83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lterations &amp; Tailoring with solid fill"/>
        </a:ext>
      </dgm:extLst>
    </dgm:pt>
    <dgm:pt modelId="{5A818A9C-798A-482D-845D-883131A08535}" type="pres">
      <dgm:prSet presAssocID="{2335EF79-2893-4D15-AF1C-D6FAF946B837}" presName="spaceRect" presStyleCnt="0"/>
      <dgm:spPr/>
    </dgm:pt>
    <dgm:pt modelId="{CCDD0BCC-6358-496B-811B-BB7D00EA9693}" type="pres">
      <dgm:prSet presAssocID="{2335EF79-2893-4D15-AF1C-D6FAF946B837}" presName="textRect" presStyleLbl="revTx" presStyleIdx="2" presStyleCnt="4">
        <dgm:presLayoutVars>
          <dgm:chMax val="1"/>
          <dgm:chPref val="1"/>
        </dgm:presLayoutVars>
      </dgm:prSet>
      <dgm:spPr/>
    </dgm:pt>
    <dgm:pt modelId="{6ABC2BCD-098F-42F8-A235-635A01AA985F}" type="pres">
      <dgm:prSet presAssocID="{C87725A2-4C32-4EC0-B673-C13667322305}" presName="sibTrans" presStyleLbl="sibTrans2D1" presStyleIdx="0" presStyleCnt="0"/>
      <dgm:spPr/>
    </dgm:pt>
    <dgm:pt modelId="{FF8E1E4A-D7E9-46ED-84E1-834248445D26}" type="pres">
      <dgm:prSet presAssocID="{BC736584-8BF8-4476-BA72-6F09819F148F}" presName="compNode" presStyleCnt="0"/>
      <dgm:spPr/>
    </dgm:pt>
    <dgm:pt modelId="{405A35E1-9F45-4C10-8FAE-027DA071ACC2}" type="pres">
      <dgm:prSet presAssocID="{BC736584-8BF8-4476-BA72-6F09819F148F}" presName="iconBgRect" presStyleLbl="bgShp" presStyleIdx="3" presStyleCnt="4"/>
      <dgm:spPr/>
    </dgm:pt>
    <dgm:pt modelId="{5C1D1762-10C9-400B-91A2-CE723C62CA34}" type="pres">
      <dgm:prSet presAssocID="{BC736584-8BF8-4476-BA72-6F09819F148F}"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uscular arm with solid fill"/>
        </a:ext>
      </dgm:extLst>
    </dgm:pt>
    <dgm:pt modelId="{C2CA456F-9D5F-4678-8471-41EC4798B8D3}" type="pres">
      <dgm:prSet presAssocID="{BC736584-8BF8-4476-BA72-6F09819F148F}" presName="spaceRect" presStyleCnt="0"/>
      <dgm:spPr/>
    </dgm:pt>
    <dgm:pt modelId="{D6DCA485-13A5-497F-86E6-5CEEE4B7A6B9}" type="pres">
      <dgm:prSet presAssocID="{BC736584-8BF8-4476-BA72-6F09819F148F}" presName="textRect" presStyleLbl="revTx" presStyleIdx="3" presStyleCnt="4">
        <dgm:presLayoutVars>
          <dgm:chMax val="1"/>
          <dgm:chPref val="1"/>
        </dgm:presLayoutVars>
      </dgm:prSet>
      <dgm:spPr/>
    </dgm:pt>
  </dgm:ptLst>
  <dgm:cxnLst>
    <dgm:cxn modelId="{CA112617-5923-46EC-9DD4-40E4A4C410F8}" type="presOf" srcId="{2BE503AF-8004-4AA6-BBE7-44BFCDC970B6}" destId="{46332CA9-8D43-41AC-BEFA-1C1BFA87C76C}" srcOrd="0" destOrd="0" presId="urn:microsoft.com/office/officeart/2018/2/layout/IconCircleList"/>
    <dgm:cxn modelId="{0291F12D-4F73-44A2-9A30-889D1B7D618D}" type="presOf" srcId="{A240D12C-9FE8-414F-B4EA-73964228F0E8}" destId="{16773148-DDDA-4A4C-9BC8-05F4F706CD63}" srcOrd="0" destOrd="0" presId="urn:microsoft.com/office/officeart/2018/2/layout/IconCircleList"/>
    <dgm:cxn modelId="{8045AA31-E220-427E-962B-A77802C45898}" type="presOf" srcId="{2335EF79-2893-4D15-AF1C-D6FAF946B837}" destId="{CCDD0BCC-6358-496B-811B-BB7D00EA9693}" srcOrd="0" destOrd="0" presId="urn:microsoft.com/office/officeart/2018/2/layout/IconCircleList"/>
    <dgm:cxn modelId="{EA50DA31-693D-483F-AA60-9154730FD5B3}" type="presOf" srcId="{C87725A2-4C32-4EC0-B673-C13667322305}" destId="{6ABC2BCD-098F-42F8-A235-635A01AA985F}" srcOrd="0" destOrd="0" presId="urn:microsoft.com/office/officeart/2018/2/layout/IconCircleList"/>
    <dgm:cxn modelId="{1D121847-31AC-408A-8EFB-F9EE069294B4}" srcId="{4DE18629-714C-4175-9BB2-8351E6387DBB}" destId="{2BE503AF-8004-4AA6-BBE7-44BFCDC970B6}" srcOrd="1" destOrd="0" parTransId="{CF9C86FA-5A89-4F0F-9C61-15E0A99CB0AC}" sibTransId="{8CDED65D-6EA2-49B0-A239-05E4EF09254C}"/>
    <dgm:cxn modelId="{9201396F-6849-4116-BE39-8B453D71D42F}" srcId="{4DE18629-714C-4175-9BB2-8351E6387DBB}" destId="{BC736584-8BF8-4476-BA72-6F09819F148F}" srcOrd="3" destOrd="0" parTransId="{6068E963-4078-4176-977D-7B6BAFB741DE}" sibTransId="{B4A7933E-F09A-4DCE-8ECA-2FCDAA5F9ADB}"/>
    <dgm:cxn modelId="{FC6D394F-EAC3-404C-B872-35CEB83668CC}" type="presOf" srcId="{6B0CBB82-E75D-4A8B-A2CF-AD6B439ECDD7}" destId="{CD08E656-9BCC-4AA9-8576-8E32D69B62E6}" srcOrd="0" destOrd="0" presId="urn:microsoft.com/office/officeart/2018/2/layout/IconCircleList"/>
    <dgm:cxn modelId="{AB113679-A533-4C4B-A962-3B894ED467E9}" srcId="{4DE18629-714C-4175-9BB2-8351E6387DBB}" destId="{2335EF79-2893-4D15-AF1C-D6FAF946B837}" srcOrd="2" destOrd="0" parTransId="{1D80745C-61E0-4CB7-8FF9-502B07B73592}" sibTransId="{C87725A2-4C32-4EC0-B673-C13667322305}"/>
    <dgm:cxn modelId="{30B3FCAD-96BC-4492-8C22-B31076E033CA}" type="presOf" srcId="{4DE18629-714C-4175-9BB2-8351E6387DBB}" destId="{1DF5FCED-FCFB-4EF6-895D-CAA8CD2C98CE}" srcOrd="0" destOrd="0" presId="urn:microsoft.com/office/officeart/2018/2/layout/IconCircleList"/>
    <dgm:cxn modelId="{0EC7A3BF-3A1B-43AC-AEAA-532B8B83FA27}" srcId="{4DE18629-714C-4175-9BB2-8351E6387DBB}" destId="{A240D12C-9FE8-414F-B4EA-73964228F0E8}" srcOrd="0" destOrd="0" parTransId="{2923EA9E-EEB8-442E-9C08-CA43D0DF5211}" sibTransId="{6B0CBB82-E75D-4A8B-A2CF-AD6B439ECDD7}"/>
    <dgm:cxn modelId="{CB9417C9-146E-4737-AAF7-8496D86131D3}" type="presOf" srcId="{8CDED65D-6EA2-49B0-A239-05E4EF09254C}" destId="{BEA4C105-F3B5-46E9-9B87-C1647665BA4E}" srcOrd="0" destOrd="0" presId="urn:microsoft.com/office/officeart/2018/2/layout/IconCircleList"/>
    <dgm:cxn modelId="{57DF6FEE-D20E-49C9-A996-01724F997D79}" type="presOf" srcId="{BC736584-8BF8-4476-BA72-6F09819F148F}" destId="{D6DCA485-13A5-497F-86E6-5CEEE4B7A6B9}" srcOrd="0" destOrd="0" presId="urn:microsoft.com/office/officeart/2018/2/layout/IconCircleList"/>
    <dgm:cxn modelId="{C286044C-DDB2-47ED-A59C-0DD57D2AF33A}" type="presParOf" srcId="{1DF5FCED-FCFB-4EF6-895D-CAA8CD2C98CE}" destId="{7764E39F-8D27-4F91-89C2-0F0AC693AF81}" srcOrd="0" destOrd="0" presId="urn:microsoft.com/office/officeart/2018/2/layout/IconCircleList"/>
    <dgm:cxn modelId="{6AFA8B55-FD74-41E8-95CF-4607D5D10FAF}" type="presParOf" srcId="{7764E39F-8D27-4F91-89C2-0F0AC693AF81}" destId="{52A1C4BF-BB16-4CF5-8310-401689D8B972}" srcOrd="0" destOrd="0" presId="urn:microsoft.com/office/officeart/2018/2/layout/IconCircleList"/>
    <dgm:cxn modelId="{CF8B3F66-0305-4E16-BDB8-CE6A225D744A}" type="presParOf" srcId="{52A1C4BF-BB16-4CF5-8310-401689D8B972}" destId="{3BDF6228-17F2-4DFA-8823-2194B1029292}" srcOrd="0" destOrd="0" presId="urn:microsoft.com/office/officeart/2018/2/layout/IconCircleList"/>
    <dgm:cxn modelId="{97680E5E-94A2-4319-9975-CD4A41D10D48}" type="presParOf" srcId="{52A1C4BF-BB16-4CF5-8310-401689D8B972}" destId="{47759484-7D94-4EEF-AE7C-349CC36D5721}" srcOrd="1" destOrd="0" presId="urn:microsoft.com/office/officeart/2018/2/layout/IconCircleList"/>
    <dgm:cxn modelId="{595F2305-8753-4D31-977F-FFA51B5CEBE5}" type="presParOf" srcId="{52A1C4BF-BB16-4CF5-8310-401689D8B972}" destId="{88C12EFF-A8E2-4EBF-BEA4-6208445BA429}" srcOrd="2" destOrd="0" presId="urn:microsoft.com/office/officeart/2018/2/layout/IconCircleList"/>
    <dgm:cxn modelId="{7322569D-148C-4DF3-A095-0B26B6687187}" type="presParOf" srcId="{52A1C4BF-BB16-4CF5-8310-401689D8B972}" destId="{16773148-DDDA-4A4C-9BC8-05F4F706CD63}" srcOrd="3" destOrd="0" presId="urn:microsoft.com/office/officeart/2018/2/layout/IconCircleList"/>
    <dgm:cxn modelId="{C2CCA572-5017-49D2-8F3C-2E8B791DFD1C}" type="presParOf" srcId="{7764E39F-8D27-4F91-89C2-0F0AC693AF81}" destId="{CD08E656-9BCC-4AA9-8576-8E32D69B62E6}" srcOrd="1" destOrd="0" presId="urn:microsoft.com/office/officeart/2018/2/layout/IconCircleList"/>
    <dgm:cxn modelId="{5A70CAC0-C6AD-4C19-99FE-06DD339D0C01}" type="presParOf" srcId="{7764E39F-8D27-4F91-89C2-0F0AC693AF81}" destId="{08171CD7-E119-4484-B219-7D86F73527E6}" srcOrd="2" destOrd="0" presId="urn:microsoft.com/office/officeart/2018/2/layout/IconCircleList"/>
    <dgm:cxn modelId="{7402694D-A4C8-4494-84A4-83553A496DE7}" type="presParOf" srcId="{08171CD7-E119-4484-B219-7D86F73527E6}" destId="{8362E4EA-18C8-4E08-AF2B-45B5BE997648}" srcOrd="0" destOrd="0" presId="urn:microsoft.com/office/officeart/2018/2/layout/IconCircleList"/>
    <dgm:cxn modelId="{CFE398B5-0D35-4A03-8BF7-DB2AD560B69D}" type="presParOf" srcId="{08171CD7-E119-4484-B219-7D86F73527E6}" destId="{4E368E08-C306-4EB1-9419-E4E468B72719}" srcOrd="1" destOrd="0" presId="urn:microsoft.com/office/officeart/2018/2/layout/IconCircleList"/>
    <dgm:cxn modelId="{AF574D43-564A-44C1-A512-7203C01BC674}" type="presParOf" srcId="{08171CD7-E119-4484-B219-7D86F73527E6}" destId="{7881F9DB-C1DC-4BED-857B-C294F6583FD0}" srcOrd="2" destOrd="0" presId="urn:microsoft.com/office/officeart/2018/2/layout/IconCircleList"/>
    <dgm:cxn modelId="{E1AEE023-E82C-4D2F-8A57-C80579A35016}" type="presParOf" srcId="{08171CD7-E119-4484-B219-7D86F73527E6}" destId="{46332CA9-8D43-41AC-BEFA-1C1BFA87C76C}" srcOrd="3" destOrd="0" presId="urn:microsoft.com/office/officeart/2018/2/layout/IconCircleList"/>
    <dgm:cxn modelId="{BC438786-8C0A-4BD8-B863-33AED8986F26}" type="presParOf" srcId="{7764E39F-8D27-4F91-89C2-0F0AC693AF81}" destId="{BEA4C105-F3B5-46E9-9B87-C1647665BA4E}" srcOrd="3" destOrd="0" presId="urn:microsoft.com/office/officeart/2018/2/layout/IconCircleList"/>
    <dgm:cxn modelId="{9659A5C1-C96A-4A6D-8434-BB422DDCDD55}" type="presParOf" srcId="{7764E39F-8D27-4F91-89C2-0F0AC693AF81}" destId="{15FE9655-6850-4E49-910B-842F75999AE3}" srcOrd="4" destOrd="0" presId="urn:microsoft.com/office/officeart/2018/2/layout/IconCircleList"/>
    <dgm:cxn modelId="{34FE1AEB-5902-471F-A619-1BD9FED07785}" type="presParOf" srcId="{15FE9655-6850-4E49-910B-842F75999AE3}" destId="{F987C22B-8C67-42FD-8D17-9CECA483D45B}" srcOrd="0" destOrd="0" presId="urn:microsoft.com/office/officeart/2018/2/layout/IconCircleList"/>
    <dgm:cxn modelId="{9EBCD732-907A-40BD-98D3-18479079E84E}" type="presParOf" srcId="{15FE9655-6850-4E49-910B-842F75999AE3}" destId="{B90E124F-D384-43C4-98DE-B9428ABC4FE9}" srcOrd="1" destOrd="0" presId="urn:microsoft.com/office/officeart/2018/2/layout/IconCircleList"/>
    <dgm:cxn modelId="{94D0E4D6-7D46-427B-805E-41CECA57CDF8}" type="presParOf" srcId="{15FE9655-6850-4E49-910B-842F75999AE3}" destId="{5A818A9C-798A-482D-845D-883131A08535}" srcOrd="2" destOrd="0" presId="urn:microsoft.com/office/officeart/2018/2/layout/IconCircleList"/>
    <dgm:cxn modelId="{9341874D-528D-4FE8-BF3A-4B6A02C96497}" type="presParOf" srcId="{15FE9655-6850-4E49-910B-842F75999AE3}" destId="{CCDD0BCC-6358-496B-811B-BB7D00EA9693}" srcOrd="3" destOrd="0" presId="urn:microsoft.com/office/officeart/2018/2/layout/IconCircleList"/>
    <dgm:cxn modelId="{69E4A467-853D-488A-BDE5-2E547DD02A97}" type="presParOf" srcId="{7764E39F-8D27-4F91-89C2-0F0AC693AF81}" destId="{6ABC2BCD-098F-42F8-A235-635A01AA985F}" srcOrd="5" destOrd="0" presId="urn:microsoft.com/office/officeart/2018/2/layout/IconCircleList"/>
    <dgm:cxn modelId="{3BF1C47C-074B-4A0E-A752-D762F74E1E1F}" type="presParOf" srcId="{7764E39F-8D27-4F91-89C2-0F0AC693AF81}" destId="{FF8E1E4A-D7E9-46ED-84E1-834248445D26}" srcOrd="6" destOrd="0" presId="urn:microsoft.com/office/officeart/2018/2/layout/IconCircleList"/>
    <dgm:cxn modelId="{822FAAD7-05B6-431F-8C0B-14C942BE669D}" type="presParOf" srcId="{FF8E1E4A-D7E9-46ED-84E1-834248445D26}" destId="{405A35E1-9F45-4C10-8FAE-027DA071ACC2}" srcOrd="0" destOrd="0" presId="urn:microsoft.com/office/officeart/2018/2/layout/IconCircleList"/>
    <dgm:cxn modelId="{C3B86680-9898-4166-A1E4-036183A29556}" type="presParOf" srcId="{FF8E1E4A-D7E9-46ED-84E1-834248445D26}" destId="{5C1D1762-10C9-400B-91A2-CE723C62CA34}" srcOrd="1" destOrd="0" presId="urn:microsoft.com/office/officeart/2018/2/layout/IconCircleList"/>
    <dgm:cxn modelId="{BCFE0223-4951-477B-BA76-63B47515076E}" type="presParOf" srcId="{FF8E1E4A-D7E9-46ED-84E1-834248445D26}" destId="{C2CA456F-9D5F-4678-8471-41EC4798B8D3}" srcOrd="2" destOrd="0" presId="urn:microsoft.com/office/officeart/2018/2/layout/IconCircleList"/>
    <dgm:cxn modelId="{987D2ADF-54A8-400B-B9C3-A8DCFD489136}" type="presParOf" srcId="{FF8E1E4A-D7E9-46ED-84E1-834248445D26}" destId="{D6DCA485-13A5-497F-86E6-5CEEE4B7A6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9179F0-4760-44BB-A2FD-5479E5CB11A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34A81F5-973D-41F3-9211-180CFC351C21}">
      <dgm:prSet custT="1"/>
      <dgm:spPr/>
      <dgm:t>
        <a:bodyPr/>
        <a:lstStyle/>
        <a:p>
          <a:pPr>
            <a:lnSpc>
              <a:spcPct val="100000"/>
            </a:lnSpc>
            <a:defRPr cap="all"/>
          </a:pPr>
          <a:r>
            <a:rPr lang="en-US" sz="1800" b="1" i="0" u="none" dirty="0" err="1">
              <a:solidFill>
                <a:srgbClr val="000000"/>
              </a:solidFill>
            </a:rPr>
            <a:t>Netwerken</a:t>
          </a:r>
          <a:r>
            <a:rPr lang="en-US" sz="1800" b="0" i="0" u="none" dirty="0">
              <a:solidFill>
                <a:srgbClr val="000000"/>
              </a:solidFill>
            </a:rPr>
            <a:t>: </a:t>
          </a:r>
          <a:br>
            <a:rPr lang="en-US" sz="1800" b="0" i="0" u="none" dirty="0">
              <a:solidFill>
                <a:srgbClr val="000000"/>
              </a:solidFill>
            </a:rPr>
          </a:br>
          <a:r>
            <a:rPr lang="nl-NL" sz="1800" b="0" i="0" u="none" cap="none" dirty="0">
              <a:solidFill>
                <a:srgbClr val="000000"/>
              </a:solidFill>
            </a:rPr>
            <a:t>Mentoren kunnen u voorstellen aan belangrijke contacten in de branche, potentiële investeerders en andere waardevolle connecties.</a:t>
          </a:r>
          <a:endParaRPr lang="en-US" sz="1800" dirty="0">
            <a:solidFill>
              <a:srgbClr val="000000"/>
            </a:solidFill>
          </a:endParaRPr>
        </a:p>
      </dgm:t>
    </dgm:pt>
    <dgm:pt modelId="{B745F45E-8CAA-4493-84F6-716A561C7E4A}" type="parTrans" cxnId="{8DFA8C14-0793-4255-A24F-9552EB9D55F5}">
      <dgm:prSet/>
      <dgm:spPr/>
      <dgm:t>
        <a:bodyPr/>
        <a:lstStyle/>
        <a:p>
          <a:endParaRPr lang="en-US"/>
        </a:p>
      </dgm:t>
    </dgm:pt>
    <dgm:pt modelId="{BBF998E7-3AE1-47ED-B26D-9351E2D9B8A8}" type="sibTrans" cxnId="{8DFA8C14-0793-4255-A24F-9552EB9D55F5}">
      <dgm:prSet/>
      <dgm:spPr/>
      <dgm:t>
        <a:bodyPr/>
        <a:lstStyle/>
        <a:p>
          <a:endParaRPr lang="en-US"/>
        </a:p>
      </dgm:t>
    </dgm:pt>
    <dgm:pt modelId="{B38F5B59-B426-4C57-A2A0-485E9945A168}">
      <dgm:prSet custT="1"/>
      <dgm:spPr/>
      <dgm:t>
        <a:bodyPr/>
        <a:lstStyle/>
        <a:p>
          <a:pPr>
            <a:lnSpc>
              <a:spcPct val="100000"/>
            </a:lnSpc>
            <a:defRPr cap="all"/>
          </a:pPr>
          <a:r>
            <a:rPr lang="en-US" sz="1800" b="1" i="0" u="none" dirty="0">
              <a:solidFill>
                <a:srgbClr val="000000"/>
              </a:solidFill>
            </a:rPr>
            <a:t>Resources</a:t>
          </a:r>
          <a:r>
            <a:rPr lang="en-US" sz="1800" b="0" i="0" u="none" dirty="0">
              <a:solidFill>
                <a:srgbClr val="000000"/>
              </a:solidFill>
            </a:rPr>
            <a:t>: </a:t>
          </a:r>
          <a:br>
            <a:rPr lang="en-US" sz="1800" b="0" i="0" u="none" dirty="0">
              <a:solidFill>
                <a:srgbClr val="000000"/>
              </a:solidFill>
            </a:rPr>
          </a:br>
          <a:r>
            <a:rPr lang="nl-NL" sz="1800" b="0" i="0" u="none" cap="none" dirty="0">
              <a:solidFill>
                <a:srgbClr val="000000"/>
              </a:solidFill>
            </a:rPr>
            <a:t>Ze kunnen toegang bieden tot tools, kennis en ervaringen die cruciaal zijn voor groei.</a:t>
          </a:r>
          <a:endParaRPr lang="en-US" sz="1800" dirty="0">
            <a:solidFill>
              <a:srgbClr val="000000"/>
            </a:solidFill>
          </a:endParaRPr>
        </a:p>
      </dgm:t>
    </dgm:pt>
    <dgm:pt modelId="{8B9133B5-F7FF-4EB3-8057-3A657F094E09}" type="parTrans" cxnId="{9D48C390-766C-4609-9115-B49BB92632D3}">
      <dgm:prSet/>
      <dgm:spPr/>
      <dgm:t>
        <a:bodyPr/>
        <a:lstStyle/>
        <a:p>
          <a:endParaRPr lang="en-US"/>
        </a:p>
      </dgm:t>
    </dgm:pt>
    <dgm:pt modelId="{57A23487-B559-4140-96DF-BBB7CF6830AE}" type="sibTrans" cxnId="{9D48C390-766C-4609-9115-B49BB92632D3}">
      <dgm:prSet/>
      <dgm:spPr/>
      <dgm:t>
        <a:bodyPr/>
        <a:lstStyle/>
        <a:p>
          <a:endParaRPr lang="en-US"/>
        </a:p>
      </dgm:t>
    </dgm:pt>
    <dgm:pt modelId="{32010ED7-B959-4824-9FCA-6B82A95BE796}">
      <dgm:prSet custT="1"/>
      <dgm:spPr/>
      <dgm:t>
        <a:bodyPr/>
        <a:lstStyle/>
        <a:p>
          <a:pPr>
            <a:lnSpc>
              <a:spcPct val="100000"/>
            </a:lnSpc>
            <a:defRPr cap="all"/>
          </a:pPr>
          <a:r>
            <a:rPr lang="en-US" sz="1800" b="1" i="0" u="none" dirty="0" err="1">
              <a:solidFill>
                <a:srgbClr val="000000"/>
              </a:solidFill>
            </a:rPr>
            <a:t>Begeleiding</a:t>
          </a:r>
          <a:r>
            <a:rPr lang="en-US" sz="1800" b="0" i="0" u="none" dirty="0">
              <a:solidFill>
                <a:srgbClr val="000000"/>
              </a:solidFill>
            </a:rPr>
            <a:t>:</a:t>
          </a:r>
          <a:br>
            <a:rPr lang="en-US" sz="1800" b="0" i="0" u="none" dirty="0">
              <a:solidFill>
                <a:srgbClr val="000000"/>
              </a:solidFill>
            </a:rPr>
          </a:br>
          <a:r>
            <a:rPr lang="nl-NL" sz="1800" b="0" i="0" u="none" cap="none" dirty="0">
              <a:solidFill>
                <a:srgbClr val="000000"/>
              </a:solidFill>
            </a:rPr>
            <a:t>Mentoren geven feedback op de bedrijfsstrategie, helpen bij het oplossen van problemen en bieden nieuwe perspectieven die kostbare fouten kunnen voorkomen.</a:t>
          </a:r>
          <a:endParaRPr lang="en-US" sz="1800" dirty="0">
            <a:solidFill>
              <a:srgbClr val="000000"/>
            </a:solidFill>
          </a:endParaRPr>
        </a:p>
      </dgm:t>
    </dgm:pt>
    <dgm:pt modelId="{176C24CA-CAD2-40C2-922F-8B4311681ABC}" type="parTrans" cxnId="{0E4C2901-5304-4D1E-965D-3FF14A7B902F}">
      <dgm:prSet/>
      <dgm:spPr/>
      <dgm:t>
        <a:bodyPr/>
        <a:lstStyle/>
        <a:p>
          <a:endParaRPr lang="en-US"/>
        </a:p>
      </dgm:t>
    </dgm:pt>
    <dgm:pt modelId="{93A26502-E000-4422-947E-A33AE9DCC553}" type="sibTrans" cxnId="{0E4C2901-5304-4D1E-965D-3FF14A7B902F}">
      <dgm:prSet/>
      <dgm:spPr/>
      <dgm:t>
        <a:bodyPr/>
        <a:lstStyle/>
        <a:p>
          <a:endParaRPr lang="en-US"/>
        </a:p>
      </dgm:t>
    </dgm:pt>
    <dgm:pt modelId="{93CCC33F-79C1-46FC-A6CB-1FDD170F869C}">
      <dgm:prSet custT="1"/>
      <dgm:spPr/>
      <dgm:t>
        <a:bodyPr/>
        <a:lstStyle/>
        <a:p>
          <a:pPr>
            <a:lnSpc>
              <a:spcPct val="100000"/>
            </a:lnSpc>
            <a:defRPr cap="all"/>
          </a:pPr>
          <a:r>
            <a:rPr lang="en-US" sz="1800" b="1" i="0" u="none" dirty="0" err="1">
              <a:solidFill>
                <a:srgbClr val="000000"/>
              </a:solidFill>
            </a:rPr>
            <a:t>Vertrouwen</a:t>
          </a:r>
          <a:r>
            <a:rPr lang="en-US" sz="1800" b="0" i="0" u="none" dirty="0">
              <a:solidFill>
                <a:srgbClr val="000000"/>
              </a:solidFill>
            </a:rPr>
            <a:t>: </a:t>
          </a:r>
          <a:br>
            <a:rPr lang="en-US" sz="1800" b="0" i="0" u="none" dirty="0">
              <a:solidFill>
                <a:srgbClr val="000000"/>
              </a:solidFill>
            </a:rPr>
          </a:br>
          <a:r>
            <a:rPr lang="nl-NL" sz="1800" b="0" i="0" u="none" cap="none" dirty="0">
              <a:solidFill>
                <a:srgbClr val="000000"/>
              </a:solidFill>
            </a:rPr>
            <a:t>Het hebben van een ervaren gids kan je zelfvertrouwen vergroten, wetende dat je iemand hebt die je ondernemersreis ondersteunt.</a:t>
          </a:r>
          <a:endParaRPr lang="en-US" sz="1800" dirty="0">
            <a:solidFill>
              <a:srgbClr val="000000"/>
            </a:solidFill>
          </a:endParaRPr>
        </a:p>
      </dgm:t>
    </dgm:pt>
    <dgm:pt modelId="{B91BDBC2-999C-42D7-A1A0-0A759DCADB3D}" type="parTrans" cxnId="{319D697B-831D-4425-8243-156D837FCC63}">
      <dgm:prSet/>
      <dgm:spPr/>
      <dgm:t>
        <a:bodyPr/>
        <a:lstStyle/>
        <a:p>
          <a:endParaRPr lang="en-US"/>
        </a:p>
      </dgm:t>
    </dgm:pt>
    <dgm:pt modelId="{97C45F37-0C61-431E-B029-C0F86CF7EFD9}" type="sibTrans" cxnId="{319D697B-831D-4425-8243-156D837FCC63}">
      <dgm:prSet/>
      <dgm:spPr/>
      <dgm:t>
        <a:bodyPr/>
        <a:lstStyle/>
        <a:p>
          <a:endParaRPr lang="en-US"/>
        </a:p>
      </dgm:t>
    </dgm:pt>
    <dgm:pt modelId="{06AAEA0C-764B-4D58-8818-6AF1421AF51B}" type="pres">
      <dgm:prSet presAssocID="{3D9179F0-4760-44BB-A2FD-5479E5CB11A9}" presName="root" presStyleCnt="0">
        <dgm:presLayoutVars>
          <dgm:dir/>
          <dgm:resizeHandles val="exact"/>
        </dgm:presLayoutVars>
      </dgm:prSet>
      <dgm:spPr/>
    </dgm:pt>
    <dgm:pt modelId="{8B141E62-A6C4-4701-BC4F-7E9D14E04366}" type="pres">
      <dgm:prSet presAssocID="{834A81F5-973D-41F3-9211-180CFC351C21}" presName="compNode" presStyleCnt="0"/>
      <dgm:spPr/>
    </dgm:pt>
    <dgm:pt modelId="{B2D806CA-E3AB-4B3A-A2F9-6D9D20DF7966}" type="pres">
      <dgm:prSet presAssocID="{834A81F5-973D-41F3-9211-180CFC351C21}" presName="iconBgRect" presStyleLbl="bgShp" presStyleIdx="0" presStyleCnt="4"/>
      <dgm:spPr/>
    </dgm:pt>
    <dgm:pt modelId="{F63564EA-D2A4-4EFC-8874-EDC7853A1D28}" type="pres">
      <dgm:prSet presAssocID="{834A81F5-973D-41F3-9211-180CFC351C21}" presName="iconRect" presStyleLbl="node1" presStyleIdx="0" presStyleCnt="4" custScaleX="204287" custScaleY="20428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network with solid fill"/>
        </a:ext>
      </dgm:extLst>
    </dgm:pt>
    <dgm:pt modelId="{AE280AF9-D6BE-4C22-B636-FFFCF9F60E7C}" type="pres">
      <dgm:prSet presAssocID="{834A81F5-973D-41F3-9211-180CFC351C21}" presName="spaceRect" presStyleCnt="0"/>
      <dgm:spPr/>
    </dgm:pt>
    <dgm:pt modelId="{B9634FFA-0A91-4484-B35E-CCE7F973CE4A}" type="pres">
      <dgm:prSet presAssocID="{834A81F5-973D-41F3-9211-180CFC351C21}" presName="textRect" presStyleLbl="revTx" presStyleIdx="0" presStyleCnt="4" custScaleX="171893" custScaleY="91304" custLinFactNeighborY="-8660">
        <dgm:presLayoutVars>
          <dgm:chMax val="1"/>
          <dgm:chPref val="1"/>
        </dgm:presLayoutVars>
      </dgm:prSet>
      <dgm:spPr/>
    </dgm:pt>
    <dgm:pt modelId="{DF23C20D-5304-4B8B-9194-E1278F5BBE9D}" type="pres">
      <dgm:prSet presAssocID="{BBF998E7-3AE1-47ED-B26D-9351E2D9B8A8}" presName="sibTrans" presStyleCnt="0"/>
      <dgm:spPr/>
    </dgm:pt>
    <dgm:pt modelId="{8C4EECB4-52E6-4D1F-8FE4-3E76D8672E27}" type="pres">
      <dgm:prSet presAssocID="{B38F5B59-B426-4C57-A2A0-485E9945A168}" presName="compNode" presStyleCnt="0"/>
      <dgm:spPr/>
    </dgm:pt>
    <dgm:pt modelId="{D2BBA109-293D-44B0-830D-FDBA20B86865}" type="pres">
      <dgm:prSet presAssocID="{B38F5B59-B426-4C57-A2A0-485E9945A168}" presName="iconBgRect" presStyleLbl="bgShp" presStyleIdx="1" presStyleCnt="4"/>
      <dgm:spPr/>
    </dgm:pt>
    <dgm:pt modelId="{07A4B83A-2EA0-4AF6-8106-B80C4CBFC5AF}" type="pres">
      <dgm:prSet presAssocID="{B38F5B59-B426-4C57-A2A0-485E9945A168}" presName="iconRect" presStyleLbl="node1" presStyleIdx="1" presStyleCnt="4" custScaleX="258617" custScaleY="25861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mpost with solid fill"/>
        </a:ext>
      </dgm:extLst>
    </dgm:pt>
    <dgm:pt modelId="{EEAEE6E3-6E78-4B03-8CC1-645FA5F8A210}" type="pres">
      <dgm:prSet presAssocID="{B38F5B59-B426-4C57-A2A0-485E9945A168}" presName="spaceRect" presStyleCnt="0"/>
      <dgm:spPr/>
    </dgm:pt>
    <dgm:pt modelId="{482270AE-6317-4770-A4CB-39B29BAA3C86}" type="pres">
      <dgm:prSet presAssocID="{B38F5B59-B426-4C57-A2A0-485E9945A168}" presName="textRect" presStyleLbl="revTx" presStyleIdx="1" presStyleCnt="4" custScaleX="135727" custScaleY="100116">
        <dgm:presLayoutVars>
          <dgm:chMax val="1"/>
          <dgm:chPref val="1"/>
        </dgm:presLayoutVars>
      </dgm:prSet>
      <dgm:spPr/>
    </dgm:pt>
    <dgm:pt modelId="{D1BDF7D1-6E97-476C-BEEA-AD28AFAD4028}" type="pres">
      <dgm:prSet presAssocID="{57A23487-B559-4140-96DF-BBB7CF6830AE}" presName="sibTrans" presStyleCnt="0"/>
      <dgm:spPr/>
    </dgm:pt>
    <dgm:pt modelId="{C0C10379-2589-42F9-8DCD-965A7F39CBEE}" type="pres">
      <dgm:prSet presAssocID="{32010ED7-B959-4824-9FCA-6B82A95BE796}" presName="compNode" presStyleCnt="0"/>
      <dgm:spPr/>
    </dgm:pt>
    <dgm:pt modelId="{0BF1E0E4-512D-4DB5-B8D2-6B172844481C}" type="pres">
      <dgm:prSet presAssocID="{32010ED7-B959-4824-9FCA-6B82A95BE796}" presName="iconBgRect" presStyleLbl="bgShp" presStyleIdx="2" presStyleCnt="4"/>
      <dgm:spPr/>
    </dgm:pt>
    <dgm:pt modelId="{9C105F80-CB80-4602-86D9-8E3AF497DA4C}" type="pres">
      <dgm:prSet presAssocID="{32010ED7-B959-4824-9FCA-6B82A95BE796}" presName="iconRect" presStyleLbl="node1" presStyleIdx="2" presStyleCnt="4" custScaleX="219632" custScaleY="219632"/>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mpass with solid fill"/>
        </a:ext>
      </dgm:extLst>
    </dgm:pt>
    <dgm:pt modelId="{A6A108BF-7C3A-4934-AB16-ECD0FAA56324}" type="pres">
      <dgm:prSet presAssocID="{32010ED7-B959-4824-9FCA-6B82A95BE796}" presName="spaceRect" presStyleCnt="0"/>
      <dgm:spPr/>
    </dgm:pt>
    <dgm:pt modelId="{12BD0E8F-48D1-4376-8AE8-CF28B08D409D}" type="pres">
      <dgm:prSet presAssocID="{32010ED7-B959-4824-9FCA-6B82A95BE796}" presName="textRect" presStyleLbl="revTx" presStyleIdx="2" presStyleCnt="4" custScaleX="185189">
        <dgm:presLayoutVars>
          <dgm:chMax val="1"/>
          <dgm:chPref val="1"/>
        </dgm:presLayoutVars>
      </dgm:prSet>
      <dgm:spPr/>
    </dgm:pt>
    <dgm:pt modelId="{9B4AF963-2004-4BB4-A14A-37E35CA20C56}" type="pres">
      <dgm:prSet presAssocID="{93A26502-E000-4422-947E-A33AE9DCC553}" presName="sibTrans" presStyleCnt="0"/>
      <dgm:spPr/>
    </dgm:pt>
    <dgm:pt modelId="{78C0671A-881E-4465-A492-F2E454CF3B57}" type="pres">
      <dgm:prSet presAssocID="{93CCC33F-79C1-46FC-A6CB-1FDD170F869C}" presName="compNode" presStyleCnt="0"/>
      <dgm:spPr/>
    </dgm:pt>
    <dgm:pt modelId="{F0204BF4-7E01-487E-8510-64C8F0EAA4AA}" type="pres">
      <dgm:prSet presAssocID="{93CCC33F-79C1-46FC-A6CB-1FDD170F869C}" presName="iconBgRect" presStyleLbl="bgShp" presStyleIdx="3" presStyleCnt="4"/>
      <dgm:spPr/>
    </dgm:pt>
    <dgm:pt modelId="{8487362F-09A1-4D47-94AB-FA0C89BB1D09}" type="pres">
      <dgm:prSet presAssocID="{93CCC33F-79C1-46FC-A6CB-1FDD170F869C}" presName="iconRect" presStyleLbl="node1" presStyleIdx="3" presStyleCnt="4" custScaleX="218816" custScaleY="21881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Tick with solid fill"/>
        </a:ext>
      </dgm:extLst>
    </dgm:pt>
    <dgm:pt modelId="{4C44B152-84D8-4088-AA93-081ABC19CC80}" type="pres">
      <dgm:prSet presAssocID="{93CCC33F-79C1-46FC-A6CB-1FDD170F869C}" presName="spaceRect" presStyleCnt="0"/>
      <dgm:spPr/>
    </dgm:pt>
    <dgm:pt modelId="{46505BBA-E43F-412C-A7A2-EAC5CF704582}" type="pres">
      <dgm:prSet presAssocID="{93CCC33F-79C1-46FC-A6CB-1FDD170F869C}" presName="textRect" presStyleLbl="revTx" presStyleIdx="3" presStyleCnt="4" custScaleX="184542">
        <dgm:presLayoutVars>
          <dgm:chMax val="1"/>
          <dgm:chPref val="1"/>
        </dgm:presLayoutVars>
      </dgm:prSet>
      <dgm:spPr/>
    </dgm:pt>
  </dgm:ptLst>
  <dgm:cxnLst>
    <dgm:cxn modelId="{0E4C2901-5304-4D1E-965D-3FF14A7B902F}" srcId="{3D9179F0-4760-44BB-A2FD-5479E5CB11A9}" destId="{32010ED7-B959-4824-9FCA-6B82A95BE796}" srcOrd="2" destOrd="0" parTransId="{176C24CA-CAD2-40C2-922F-8B4311681ABC}" sibTransId="{93A26502-E000-4422-947E-A33AE9DCC553}"/>
    <dgm:cxn modelId="{8DFA8C14-0793-4255-A24F-9552EB9D55F5}" srcId="{3D9179F0-4760-44BB-A2FD-5479E5CB11A9}" destId="{834A81F5-973D-41F3-9211-180CFC351C21}" srcOrd="0" destOrd="0" parTransId="{B745F45E-8CAA-4493-84F6-716A561C7E4A}" sibTransId="{BBF998E7-3AE1-47ED-B26D-9351E2D9B8A8}"/>
    <dgm:cxn modelId="{8BA88B26-D638-46A8-A797-2DF12C89C6F0}" type="presOf" srcId="{834A81F5-973D-41F3-9211-180CFC351C21}" destId="{B9634FFA-0A91-4484-B35E-CCE7F973CE4A}" srcOrd="0" destOrd="0" presId="urn:microsoft.com/office/officeart/2018/5/layout/IconCircleLabelList"/>
    <dgm:cxn modelId="{D56F7D63-6531-459A-89E5-FDA55E14D202}" type="presOf" srcId="{3D9179F0-4760-44BB-A2FD-5479E5CB11A9}" destId="{06AAEA0C-764B-4D58-8818-6AF1421AF51B}" srcOrd="0" destOrd="0" presId="urn:microsoft.com/office/officeart/2018/5/layout/IconCircleLabelList"/>
    <dgm:cxn modelId="{77B19D64-2881-4148-92F4-3A98CC0BDF4E}" type="presOf" srcId="{32010ED7-B959-4824-9FCA-6B82A95BE796}" destId="{12BD0E8F-48D1-4376-8AE8-CF28B08D409D}" srcOrd="0" destOrd="0" presId="urn:microsoft.com/office/officeart/2018/5/layout/IconCircleLabelList"/>
    <dgm:cxn modelId="{319D697B-831D-4425-8243-156D837FCC63}" srcId="{3D9179F0-4760-44BB-A2FD-5479E5CB11A9}" destId="{93CCC33F-79C1-46FC-A6CB-1FDD170F869C}" srcOrd="3" destOrd="0" parTransId="{B91BDBC2-999C-42D7-A1A0-0A759DCADB3D}" sibTransId="{97C45F37-0C61-431E-B029-C0F86CF7EFD9}"/>
    <dgm:cxn modelId="{B5A17F85-427C-4C77-8258-FEA873DBA67F}" type="presOf" srcId="{93CCC33F-79C1-46FC-A6CB-1FDD170F869C}" destId="{46505BBA-E43F-412C-A7A2-EAC5CF704582}" srcOrd="0" destOrd="0" presId="urn:microsoft.com/office/officeart/2018/5/layout/IconCircleLabelList"/>
    <dgm:cxn modelId="{9D48C390-766C-4609-9115-B49BB92632D3}" srcId="{3D9179F0-4760-44BB-A2FD-5479E5CB11A9}" destId="{B38F5B59-B426-4C57-A2A0-485E9945A168}" srcOrd="1" destOrd="0" parTransId="{8B9133B5-F7FF-4EB3-8057-3A657F094E09}" sibTransId="{57A23487-B559-4140-96DF-BBB7CF6830AE}"/>
    <dgm:cxn modelId="{677CBEA9-E6E3-4530-AFF4-B457C4118ADE}" type="presOf" srcId="{B38F5B59-B426-4C57-A2A0-485E9945A168}" destId="{482270AE-6317-4770-A4CB-39B29BAA3C86}" srcOrd="0" destOrd="0" presId="urn:microsoft.com/office/officeart/2018/5/layout/IconCircleLabelList"/>
    <dgm:cxn modelId="{C02660CB-3012-4440-A924-63CD445B64AF}" type="presParOf" srcId="{06AAEA0C-764B-4D58-8818-6AF1421AF51B}" destId="{8B141E62-A6C4-4701-BC4F-7E9D14E04366}" srcOrd="0" destOrd="0" presId="urn:microsoft.com/office/officeart/2018/5/layout/IconCircleLabelList"/>
    <dgm:cxn modelId="{46A02E90-DEF3-48BB-A704-644BB5B332AE}" type="presParOf" srcId="{8B141E62-A6C4-4701-BC4F-7E9D14E04366}" destId="{B2D806CA-E3AB-4B3A-A2F9-6D9D20DF7966}" srcOrd="0" destOrd="0" presId="urn:microsoft.com/office/officeart/2018/5/layout/IconCircleLabelList"/>
    <dgm:cxn modelId="{E3DB32A2-4B9C-4D4B-81D6-64FB349BDB21}" type="presParOf" srcId="{8B141E62-A6C4-4701-BC4F-7E9D14E04366}" destId="{F63564EA-D2A4-4EFC-8874-EDC7853A1D28}" srcOrd="1" destOrd="0" presId="urn:microsoft.com/office/officeart/2018/5/layout/IconCircleLabelList"/>
    <dgm:cxn modelId="{2BBCAB12-0F83-4719-BB55-DF63ED18E10D}" type="presParOf" srcId="{8B141E62-A6C4-4701-BC4F-7E9D14E04366}" destId="{AE280AF9-D6BE-4C22-B636-FFFCF9F60E7C}" srcOrd="2" destOrd="0" presId="urn:microsoft.com/office/officeart/2018/5/layout/IconCircleLabelList"/>
    <dgm:cxn modelId="{C4214779-01A7-4367-8181-6620931357B0}" type="presParOf" srcId="{8B141E62-A6C4-4701-BC4F-7E9D14E04366}" destId="{B9634FFA-0A91-4484-B35E-CCE7F973CE4A}" srcOrd="3" destOrd="0" presId="urn:microsoft.com/office/officeart/2018/5/layout/IconCircleLabelList"/>
    <dgm:cxn modelId="{7824F1EE-213D-4837-BF15-A6F244CF588B}" type="presParOf" srcId="{06AAEA0C-764B-4D58-8818-6AF1421AF51B}" destId="{DF23C20D-5304-4B8B-9194-E1278F5BBE9D}" srcOrd="1" destOrd="0" presId="urn:microsoft.com/office/officeart/2018/5/layout/IconCircleLabelList"/>
    <dgm:cxn modelId="{CC6B12F8-4792-445F-901D-B7044F842E14}" type="presParOf" srcId="{06AAEA0C-764B-4D58-8818-6AF1421AF51B}" destId="{8C4EECB4-52E6-4D1F-8FE4-3E76D8672E27}" srcOrd="2" destOrd="0" presId="urn:microsoft.com/office/officeart/2018/5/layout/IconCircleLabelList"/>
    <dgm:cxn modelId="{E0309ECA-327A-4814-92EC-B56EF941C0BA}" type="presParOf" srcId="{8C4EECB4-52E6-4D1F-8FE4-3E76D8672E27}" destId="{D2BBA109-293D-44B0-830D-FDBA20B86865}" srcOrd="0" destOrd="0" presId="urn:microsoft.com/office/officeart/2018/5/layout/IconCircleLabelList"/>
    <dgm:cxn modelId="{DCDE1014-F90E-4E6A-9756-AFF045D5492D}" type="presParOf" srcId="{8C4EECB4-52E6-4D1F-8FE4-3E76D8672E27}" destId="{07A4B83A-2EA0-4AF6-8106-B80C4CBFC5AF}" srcOrd="1" destOrd="0" presId="urn:microsoft.com/office/officeart/2018/5/layout/IconCircleLabelList"/>
    <dgm:cxn modelId="{1BE534DB-ACAF-4B55-BE48-0016178EE8D5}" type="presParOf" srcId="{8C4EECB4-52E6-4D1F-8FE4-3E76D8672E27}" destId="{EEAEE6E3-6E78-4B03-8CC1-645FA5F8A210}" srcOrd="2" destOrd="0" presId="urn:microsoft.com/office/officeart/2018/5/layout/IconCircleLabelList"/>
    <dgm:cxn modelId="{D1040430-244A-4FD8-8D07-FA936883F103}" type="presParOf" srcId="{8C4EECB4-52E6-4D1F-8FE4-3E76D8672E27}" destId="{482270AE-6317-4770-A4CB-39B29BAA3C86}" srcOrd="3" destOrd="0" presId="urn:microsoft.com/office/officeart/2018/5/layout/IconCircleLabelList"/>
    <dgm:cxn modelId="{100C37F6-4902-498F-9230-339D835267F6}" type="presParOf" srcId="{06AAEA0C-764B-4D58-8818-6AF1421AF51B}" destId="{D1BDF7D1-6E97-476C-BEEA-AD28AFAD4028}" srcOrd="3" destOrd="0" presId="urn:microsoft.com/office/officeart/2018/5/layout/IconCircleLabelList"/>
    <dgm:cxn modelId="{5EE00E33-9ECC-4ABD-86B8-564EE3D0B00D}" type="presParOf" srcId="{06AAEA0C-764B-4D58-8818-6AF1421AF51B}" destId="{C0C10379-2589-42F9-8DCD-965A7F39CBEE}" srcOrd="4" destOrd="0" presId="urn:microsoft.com/office/officeart/2018/5/layout/IconCircleLabelList"/>
    <dgm:cxn modelId="{7BE72966-CFE6-4968-9A6D-51791F533D14}" type="presParOf" srcId="{C0C10379-2589-42F9-8DCD-965A7F39CBEE}" destId="{0BF1E0E4-512D-4DB5-B8D2-6B172844481C}" srcOrd="0" destOrd="0" presId="urn:microsoft.com/office/officeart/2018/5/layout/IconCircleLabelList"/>
    <dgm:cxn modelId="{1A6C6700-18EB-4719-8ED3-2B599683876A}" type="presParOf" srcId="{C0C10379-2589-42F9-8DCD-965A7F39CBEE}" destId="{9C105F80-CB80-4602-86D9-8E3AF497DA4C}" srcOrd="1" destOrd="0" presId="urn:microsoft.com/office/officeart/2018/5/layout/IconCircleLabelList"/>
    <dgm:cxn modelId="{BC1DD616-70D9-4ABB-88E0-A60804FF6D79}" type="presParOf" srcId="{C0C10379-2589-42F9-8DCD-965A7F39CBEE}" destId="{A6A108BF-7C3A-4934-AB16-ECD0FAA56324}" srcOrd="2" destOrd="0" presId="urn:microsoft.com/office/officeart/2018/5/layout/IconCircleLabelList"/>
    <dgm:cxn modelId="{65841277-72A8-49A8-ADF8-32A477A27D4A}" type="presParOf" srcId="{C0C10379-2589-42F9-8DCD-965A7F39CBEE}" destId="{12BD0E8F-48D1-4376-8AE8-CF28B08D409D}" srcOrd="3" destOrd="0" presId="urn:microsoft.com/office/officeart/2018/5/layout/IconCircleLabelList"/>
    <dgm:cxn modelId="{FB4E28ED-A81C-4A57-8A76-C0C5A4215AF2}" type="presParOf" srcId="{06AAEA0C-764B-4D58-8818-6AF1421AF51B}" destId="{9B4AF963-2004-4BB4-A14A-37E35CA20C56}" srcOrd="5" destOrd="0" presId="urn:microsoft.com/office/officeart/2018/5/layout/IconCircleLabelList"/>
    <dgm:cxn modelId="{6D0C2ABE-0C94-49FF-8D7C-99B48E9A0C39}" type="presParOf" srcId="{06AAEA0C-764B-4D58-8818-6AF1421AF51B}" destId="{78C0671A-881E-4465-A492-F2E454CF3B57}" srcOrd="6" destOrd="0" presId="urn:microsoft.com/office/officeart/2018/5/layout/IconCircleLabelList"/>
    <dgm:cxn modelId="{D72FE3CE-2568-4D84-9306-1A7DD07B3409}" type="presParOf" srcId="{78C0671A-881E-4465-A492-F2E454CF3B57}" destId="{F0204BF4-7E01-487E-8510-64C8F0EAA4AA}" srcOrd="0" destOrd="0" presId="urn:microsoft.com/office/officeart/2018/5/layout/IconCircleLabelList"/>
    <dgm:cxn modelId="{E9D6F558-213F-4C03-98A9-73B102AA5DE6}" type="presParOf" srcId="{78C0671A-881E-4465-A492-F2E454CF3B57}" destId="{8487362F-09A1-4D47-94AB-FA0C89BB1D09}" srcOrd="1" destOrd="0" presId="urn:microsoft.com/office/officeart/2018/5/layout/IconCircleLabelList"/>
    <dgm:cxn modelId="{31EEAF02-B826-404E-AA4D-48819EBC14A9}" type="presParOf" srcId="{78C0671A-881E-4465-A492-F2E454CF3B57}" destId="{4C44B152-84D8-4088-AA93-081ABC19CC80}" srcOrd="2" destOrd="0" presId="urn:microsoft.com/office/officeart/2018/5/layout/IconCircleLabelList"/>
    <dgm:cxn modelId="{E7C73D59-F79B-47F7-8BBF-D187C4C23D42}" type="presParOf" srcId="{78C0671A-881E-4465-A492-F2E454CF3B57}" destId="{46505BBA-E43F-412C-A7A2-EAC5CF70458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62AFF-8149-4D37-A311-EB385C341F7D}">
      <dsp:nvSpPr>
        <dsp:cNvPr id="0" name=""/>
        <dsp:cNvSpPr/>
      </dsp:nvSpPr>
      <dsp:spPr>
        <a:xfrm>
          <a:off x="524219" y="424698"/>
          <a:ext cx="2802009" cy="183495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9598B-03F7-4A77-B499-421345B9BDA7}">
      <dsp:nvSpPr>
        <dsp:cNvPr id="0" name=""/>
        <dsp:cNvSpPr/>
      </dsp:nvSpPr>
      <dsp:spPr>
        <a:xfrm>
          <a:off x="1917436" y="341930"/>
          <a:ext cx="2930670" cy="2930670"/>
        </a:xfrm>
        <a:prstGeom prst="leftCircularArrow">
          <a:avLst>
            <a:gd name="adj1" fmla="val 3415"/>
            <a:gd name="adj2" fmla="val 422890"/>
            <a:gd name="adj3" fmla="val 2185045"/>
            <a:gd name="adj4" fmla="val 9011134"/>
            <a:gd name="adj5" fmla="val 398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2936DE-F045-4BD4-8B9A-CE800F972CF5}">
      <dsp:nvSpPr>
        <dsp:cNvPr id="0" name=""/>
        <dsp:cNvSpPr/>
      </dsp:nvSpPr>
      <dsp:spPr>
        <a:xfrm>
          <a:off x="1238813" y="1589282"/>
          <a:ext cx="1933302" cy="8926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err="1"/>
            <a:t>Regelmatige</a:t>
          </a:r>
          <a:r>
            <a:rPr lang="en-US" sz="2200" b="1" i="0" u="none" kern="1200" dirty="0"/>
            <a:t> follow-ups</a:t>
          </a:r>
          <a:endParaRPr lang="en-US" sz="2200" kern="1200" dirty="0"/>
        </a:p>
      </dsp:txBody>
      <dsp:txXfrm>
        <a:off x="1264957" y="1615426"/>
        <a:ext cx="1881014" cy="840339"/>
      </dsp:txXfrm>
    </dsp:sp>
    <dsp:sp modelId="{5A3D2246-A780-4FFC-81BC-5DA8EB5671A3}">
      <dsp:nvSpPr>
        <dsp:cNvPr id="0" name=""/>
        <dsp:cNvSpPr/>
      </dsp:nvSpPr>
      <dsp:spPr>
        <a:xfrm>
          <a:off x="3802837" y="549429"/>
          <a:ext cx="2253522" cy="1858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B926-FF1D-4F6D-B076-48149F279DBE}">
      <dsp:nvSpPr>
        <dsp:cNvPr id="0" name=""/>
        <dsp:cNvSpPr/>
      </dsp:nvSpPr>
      <dsp:spPr>
        <a:xfrm>
          <a:off x="4928768" y="-470361"/>
          <a:ext cx="2954017" cy="2954017"/>
        </a:xfrm>
        <a:prstGeom prst="circularArrow">
          <a:avLst>
            <a:gd name="adj1" fmla="val 3388"/>
            <a:gd name="adj2" fmla="val 419278"/>
            <a:gd name="adj3" fmla="val 19426942"/>
            <a:gd name="adj4" fmla="val 12597242"/>
            <a:gd name="adj5" fmla="val 395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1E6B0-6AFD-4290-95CB-015B216B13DD}">
      <dsp:nvSpPr>
        <dsp:cNvPr id="0" name=""/>
        <dsp:cNvSpPr/>
      </dsp:nvSpPr>
      <dsp:spPr>
        <a:xfrm>
          <a:off x="4233032" y="323308"/>
          <a:ext cx="1973941" cy="8556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err="1"/>
            <a:t>Waarde</a:t>
          </a:r>
          <a:r>
            <a:rPr lang="en-US" sz="2200" b="1" i="0" u="none" kern="1200" dirty="0"/>
            <a:t> </a:t>
          </a:r>
          <a:r>
            <a:rPr lang="en-US" sz="2200" b="1" i="0" u="none" kern="1200" dirty="0" err="1"/>
            <a:t>bieden</a:t>
          </a:r>
          <a:endParaRPr lang="en-US" sz="2200" kern="1200" dirty="0"/>
        </a:p>
      </dsp:txBody>
      <dsp:txXfrm>
        <a:off x="4258092" y="348368"/>
        <a:ext cx="1923821" cy="805496"/>
      </dsp:txXfrm>
    </dsp:sp>
    <dsp:sp modelId="{E162DCAF-2A7B-42A1-B324-D02FAC62170C}">
      <dsp:nvSpPr>
        <dsp:cNvPr id="0" name=""/>
        <dsp:cNvSpPr/>
      </dsp:nvSpPr>
      <dsp:spPr>
        <a:xfrm>
          <a:off x="6673418" y="421354"/>
          <a:ext cx="2208325" cy="182140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CCEB6-D6AB-4C5A-86C8-DEB587C754A6}">
      <dsp:nvSpPr>
        <dsp:cNvPr id="0" name=""/>
        <dsp:cNvSpPr/>
      </dsp:nvSpPr>
      <dsp:spPr>
        <a:xfrm>
          <a:off x="7107700" y="1559024"/>
          <a:ext cx="1900241" cy="9329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err="1"/>
            <a:t>Blijf</a:t>
          </a:r>
          <a:r>
            <a:rPr lang="en-US" sz="2200" b="1" i="0" u="none" kern="1200" dirty="0"/>
            <a:t> </a:t>
          </a:r>
          <a:r>
            <a:rPr lang="en-US" sz="2200" b="1" i="0" u="none" kern="1200" dirty="0" err="1"/>
            <a:t>betrokken</a:t>
          </a:r>
          <a:endParaRPr lang="en-US" sz="2200" kern="1200" dirty="0"/>
        </a:p>
      </dsp:txBody>
      <dsp:txXfrm>
        <a:off x="7135024" y="1586348"/>
        <a:ext cx="1845593" cy="878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BA037-657B-4B88-A319-53215DD015E3}">
      <dsp:nvSpPr>
        <dsp:cNvPr id="0" name=""/>
        <dsp:cNvSpPr/>
      </dsp:nvSpPr>
      <dsp:spPr>
        <a:xfrm>
          <a:off x="0" y="174586"/>
          <a:ext cx="9217585" cy="6765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7BC685-0810-446B-BFB8-4606ACBACA36}">
      <dsp:nvSpPr>
        <dsp:cNvPr id="0" name=""/>
        <dsp:cNvSpPr/>
      </dsp:nvSpPr>
      <dsp:spPr>
        <a:xfrm>
          <a:off x="152584" y="374169"/>
          <a:ext cx="277697" cy="2774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8206AD-ABC2-4868-B6BB-5ACCAA30651A}">
      <dsp:nvSpPr>
        <dsp:cNvPr id="0" name=""/>
        <dsp:cNvSpPr/>
      </dsp:nvSpPr>
      <dsp:spPr>
        <a:xfrm>
          <a:off x="582865" y="260676"/>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nl-NL" sz="1800" kern="1200" dirty="0">
              <a:solidFill>
                <a:srgbClr val="333333"/>
              </a:solidFill>
            </a:rPr>
            <a:t>Mentorschap: Experts uit de industrie begeleiden ondernemers bij vroege zakelijke uitdagingen en helpen bij het verfijnen van bedrijfsstrategieën.</a:t>
          </a:r>
          <a:endParaRPr lang="en-US" sz="1800" kern="1200" dirty="0">
            <a:solidFill>
              <a:srgbClr val="333333"/>
            </a:solidFill>
          </a:endParaRPr>
        </a:p>
      </dsp:txBody>
      <dsp:txXfrm>
        <a:off x="582865" y="260676"/>
        <a:ext cx="8599709" cy="567462"/>
      </dsp:txXfrm>
    </dsp:sp>
    <dsp:sp modelId="{6E6293AD-2773-495E-A45E-591825B7861F}">
      <dsp:nvSpPr>
        <dsp:cNvPr id="0" name=""/>
        <dsp:cNvSpPr/>
      </dsp:nvSpPr>
      <dsp:spPr>
        <a:xfrm>
          <a:off x="0" y="993043"/>
          <a:ext cx="9217585" cy="6294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78C7E-C8DA-49B4-BC33-41A1EDB74684}">
      <dsp:nvSpPr>
        <dsp:cNvPr id="0" name=""/>
        <dsp:cNvSpPr/>
      </dsp:nvSpPr>
      <dsp:spPr>
        <a:xfrm>
          <a:off x="152584" y="1169062"/>
          <a:ext cx="277697" cy="2774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AD5A58-F249-41CF-B592-01B1C55524F3}">
      <dsp:nvSpPr>
        <dsp:cNvPr id="0" name=""/>
        <dsp:cNvSpPr/>
      </dsp:nvSpPr>
      <dsp:spPr>
        <a:xfrm>
          <a:off x="582865" y="1055569"/>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nl-NL" sz="1800" kern="1200" dirty="0">
              <a:solidFill>
                <a:srgbClr val="333333"/>
              </a:solidFill>
            </a:rPr>
            <a:t>Financieringsmogelijkheden: Incubators brengen ondernemers vaak in contact met investeerders of bieden startkapitaal om startups te helpen groeien.</a:t>
          </a:r>
          <a:endParaRPr lang="en-US" sz="1800" kern="1200" dirty="0">
            <a:solidFill>
              <a:srgbClr val="333333"/>
            </a:solidFill>
          </a:endParaRPr>
        </a:p>
      </dsp:txBody>
      <dsp:txXfrm>
        <a:off x="582865" y="1055569"/>
        <a:ext cx="8599709" cy="567462"/>
      </dsp:txXfrm>
    </dsp:sp>
    <dsp:sp modelId="{BD51DF93-B2D4-478A-8908-9B243EB7B7EE}">
      <dsp:nvSpPr>
        <dsp:cNvPr id="0" name=""/>
        <dsp:cNvSpPr/>
      </dsp:nvSpPr>
      <dsp:spPr>
        <a:xfrm>
          <a:off x="0" y="1764897"/>
          <a:ext cx="9217585" cy="665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17592-D052-47C5-BCF6-B2A3576D6D4F}">
      <dsp:nvSpPr>
        <dsp:cNvPr id="0" name=""/>
        <dsp:cNvSpPr/>
      </dsp:nvSpPr>
      <dsp:spPr>
        <a:xfrm>
          <a:off x="152584" y="1958886"/>
          <a:ext cx="277697" cy="2774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D7F48-7541-4B3B-A06D-EB71925FCD85}">
      <dsp:nvSpPr>
        <dsp:cNvPr id="0" name=""/>
        <dsp:cNvSpPr/>
      </dsp:nvSpPr>
      <dsp:spPr>
        <a:xfrm>
          <a:off x="582865" y="1845393"/>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nl-NL" sz="1800" kern="1200" dirty="0">
              <a:solidFill>
                <a:srgbClr val="333333"/>
              </a:solidFill>
            </a:rPr>
            <a:t>Werkruimte: Veel incubators bieden fysieke kantoorruimte en middelen zoals vergaderruimtes, apparatuur en infrastructuur.</a:t>
          </a:r>
          <a:endParaRPr lang="en-US" sz="1800" kern="1200" dirty="0">
            <a:solidFill>
              <a:srgbClr val="333333"/>
            </a:solidFill>
          </a:endParaRPr>
        </a:p>
      </dsp:txBody>
      <dsp:txXfrm>
        <a:off x="582865" y="1845393"/>
        <a:ext cx="8599709" cy="567462"/>
      </dsp:txXfrm>
    </dsp:sp>
    <dsp:sp modelId="{57E8C378-58F9-496A-83C1-BF9AECE1AA0A}">
      <dsp:nvSpPr>
        <dsp:cNvPr id="0" name=""/>
        <dsp:cNvSpPr/>
      </dsp:nvSpPr>
      <dsp:spPr>
        <a:xfrm>
          <a:off x="0" y="2572166"/>
          <a:ext cx="9217585" cy="7912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9CCC2-FACD-4C85-B51B-7BFB6109ACFF}">
      <dsp:nvSpPr>
        <dsp:cNvPr id="0" name=""/>
        <dsp:cNvSpPr/>
      </dsp:nvSpPr>
      <dsp:spPr>
        <a:xfrm>
          <a:off x="152584" y="2829083"/>
          <a:ext cx="277697" cy="2774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7BB25F-006D-42B7-B222-9E19A4606A06}">
      <dsp:nvSpPr>
        <dsp:cNvPr id="0" name=""/>
        <dsp:cNvSpPr/>
      </dsp:nvSpPr>
      <dsp:spPr>
        <a:xfrm>
          <a:off x="582865" y="2715590"/>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nl-NL" sz="1800" kern="1200" dirty="0">
              <a:solidFill>
                <a:srgbClr val="333333"/>
              </a:solidFill>
            </a:rPr>
            <a:t>Netwerken: Incubators creëren omgevingen die samenwerking, partnerschappen en mogelijkheden om belanghebbenden te ontmoeten aanmoedigen.</a:t>
          </a:r>
          <a:endParaRPr lang="en-US" sz="1800" kern="1200" dirty="0">
            <a:solidFill>
              <a:srgbClr val="333333"/>
            </a:solidFill>
          </a:endParaRPr>
        </a:p>
      </dsp:txBody>
      <dsp:txXfrm>
        <a:off x="582865" y="2715590"/>
        <a:ext cx="8599709" cy="567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6228-17F2-4DFA-8823-2194B1029292}">
      <dsp:nvSpPr>
        <dsp:cNvPr id="0" name=""/>
        <dsp:cNvSpPr/>
      </dsp:nvSpPr>
      <dsp:spPr>
        <a:xfrm>
          <a:off x="62631"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59484-7D94-4EEF-AE7C-349CC36D5721}">
      <dsp:nvSpPr>
        <dsp:cNvPr id="0" name=""/>
        <dsp:cNvSpPr/>
      </dsp:nvSpPr>
      <dsp:spPr>
        <a:xfrm>
          <a:off x="326947" y="735704"/>
          <a:ext cx="730016" cy="730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73148-DDDA-4A4C-9BC8-05F4F706CD63}">
      <dsp:nvSpPr>
        <dsp:cNvPr id="0" name=""/>
        <dsp:cNvSpPr/>
      </dsp:nvSpPr>
      <dsp:spPr>
        <a:xfrm>
          <a:off x="1590990"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b="1" kern="1200" dirty="0">
              <a:solidFill>
                <a:schemeClr val="tx2">
                  <a:lumMod val="50000"/>
                </a:schemeClr>
              </a:solidFill>
            </a:rPr>
            <a:t>Leer wat incubators zijn: Begrijp de kernfuncties van incubators en accelerators en hoe ze startende bedrijven ondersteunen.</a:t>
          </a:r>
          <a:endParaRPr lang="en-US" sz="1600" b="1" kern="1200" dirty="0">
            <a:solidFill>
              <a:schemeClr val="tx2">
                <a:lumMod val="50000"/>
              </a:schemeClr>
            </a:solidFill>
          </a:endParaRPr>
        </a:p>
      </dsp:txBody>
      <dsp:txXfrm>
        <a:off x="1590990" y="471387"/>
        <a:ext cx="2966814" cy="1258648"/>
      </dsp:txXfrm>
    </dsp:sp>
    <dsp:sp modelId="{8362E4EA-18C8-4E08-AF2B-45B5BE997648}">
      <dsp:nvSpPr>
        <dsp:cNvPr id="0" name=""/>
        <dsp:cNvSpPr/>
      </dsp:nvSpPr>
      <dsp:spPr>
        <a:xfrm>
          <a:off x="5074748"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68E08-C306-4EB1-9419-E4E468B72719}">
      <dsp:nvSpPr>
        <dsp:cNvPr id="0" name=""/>
        <dsp:cNvSpPr/>
      </dsp:nvSpPr>
      <dsp:spPr>
        <a:xfrm>
          <a:off x="5339065" y="735704"/>
          <a:ext cx="730016" cy="730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32CA9-8D43-41AC-BEFA-1C1BFA87C76C}">
      <dsp:nvSpPr>
        <dsp:cNvPr id="0" name=""/>
        <dsp:cNvSpPr/>
      </dsp:nvSpPr>
      <dsp:spPr>
        <a:xfrm>
          <a:off x="6603107"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b="1" kern="1200" dirty="0">
              <a:solidFill>
                <a:schemeClr val="bg2">
                  <a:lumMod val="50000"/>
                </a:schemeClr>
              </a:solidFill>
            </a:rPr>
            <a:t>Erken de voordelen: Begrijp de gestructureerde ondersteuning, toegang tot financiering en netwerkmogelijkheden die incubators bieden.</a:t>
          </a:r>
          <a:endParaRPr lang="en-US" sz="1600" b="1" kern="1200" dirty="0">
            <a:solidFill>
              <a:schemeClr val="bg2">
                <a:lumMod val="50000"/>
              </a:schemeClr>
            </a:solidFill>
          </a:endParaRPr>
        </a:p>
      </dsp:txBody>
      <dsp:txXfrm>
        <a:off x="6603107" y="471387"/>
        <a:ext cx="2966814" cy="1258648"/>
      </dsp:txXfrm>
    </dsp:sp>
    <dsp:sp modelId="{F987C22B-8C67-42FD-8D17-9CECA483D45B}">
      <dsp:nvSpPr>
        <dsp:cNvPr id="0" name=""/>
        <dsp:cNvSpPr/>
      </dsp:nvSpPr>
      <dsp:spPr>
        <a:xfrm>
          <a:off x="62631"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0E124F-D384-43C4-98DE-B9428ABC4FE9}">
      <dsp:nvSpPr>
        <dsp:cNvPr id="0" name=""/>
        <dsp:cNvSpPr/>
      </dsp:nvSpPr>
      <dsp:spPr>
        <a:xfrm>
          <a:off x="326947" y="2703041"/>
          <a:ext cx="730016" cy="730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D0BCC-6358-496B-811B-BB7D00EA9693}">
      <dsp:nvSpPr>
        <dsp:cNvPr id="0" name=""/>
        <dsp:cNvSpPr/>
      </dsp:nvSpPr>
      <dsp:spPr>
        <a:xfrm>
          <a:off x="1590990"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b="1" kern="1200" dirty="0">
              <a:solidFill>
                <a:schemeClr val="bg2">
                  <a:lumMod val="50000"/>
                </a:schemeClr>
              </a:solidFill>
            </a:rPr>
            <a:t>Identificeer relevante incubators: Leer hoe u incubators kunt vinden die het beste bij uw bedrijf passen op basis van branchefocus, programma-aanbod en locatie.</a:t>
          </a:r>
          <a:endParaRPr lang="en-US" sz="1600" b="1" kern="1200" dirty="0">
            <a:solidFill>
              <a:schemeClr val="bg2">
                <a:lumMod val="50000"/>
              </a:schemeClr>
            </a:solidFill>
          </a:endParaRPr>
        </a:p>
      </dsp:txBody>
      <dsp:txXfrm>
        <a:off x="1590990" y="2438725"/>
        <a:ext cx="2966814" cy="1258648"/>
      </dsp:txXfrm>
    </dsp:sp>
    <dsp:sp modelId="{405A35E1-9F45-4C10-8FAE-027DA071ACC2}">
      <dsp:nvSpPr>
        <dsp:cNvPr id="0" name=""/>
        <dsp:cNvSpPr/>
      </dsp:nvSpPr>
      <dsp:spPr>
        <a:xfrm>
          <a:off x="5074748"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D1762-10C9-400B-91A2-CE723C62CA34}">
      <dsp:nvSpPr>
        <dsp:cNvPr id="0" name=""/>
        <dsp:cNvSpPr/>
      </dsp:nvSpPr>
      <dsp:spPr>
        <a:xfrm>
          <a:off x="5339065" y="2703041"/>
          <a:ext cx="730016" cy="7300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CA485-13A5-497F-86E6-5CEEE4B7A6B9}">
      <dsp:nvSpPr>
        <dsp:cNvPr id="0" name=""/>
        <dsp:cNvSpPr/>
      </dsp:nvSpPr>
      <dsp:spPr>
        <a:xfrm>
          <a:off x="6603107"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b="1" kern="1200" dirty="0">
              <a:solidFill>
                <a:schemeClr val="bg2">
                  <a:lumMod val="50000"/>
                </a:schemeClr>
              </a:solidFill>
            </a:rPr>
            <a:t>Maximaliseer de kansen voor zakelijke evenementen: Leer strategieën voor netwerken, pitchen en follow-up tijdens zakelijke evenementen om financiering of partnerschappen veilig te stellen.</a:t>
          </a:r>
          <a:endParaRPr lang="en-US" sz="1600" b="1" kern="1200" dirty="0">
            <a:solidFill>
              <a:schemeClr val="bg2">
                <a:lumMod val="50000"/>
              </a:schemeClr>
            </a:solidFill>
          </a:endParaRPr>
        </a:p>
      </dsp:txBody>
      <dsp:txXfrm>
        <a:off x="6603107" y="2438725"/>
        <a:ext cx="2966814" cy="1258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06CA-E3AB-4B3A-A2F9-6D9D20DF7966}">
      <dsp:nvSpPr>
        <dsp:cNvPr id="0" name=""/>
        <dsp:cNvSpPr/>
      </dsp:nvSpPr>
      <dsp:spPr>
        <a:xfrm>
          <a:off x="967187" y="268238"/>
          <a:ext cx="745224" cy="74522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564EA-D2A4-4EFC-8874-EDC7853A1D28}">
      <dsp:nvSpPr>
        <dsp:cNvPr id="0" name=""/>
        <dsp:cNvSpPr/>
      </dsp:nvSpPr>
      <dsp:spPr>
        <a:xfrm>
          <a:off x="871920" y="172971"/>
          <a:ext cx="935758" cy="9357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34FFA-0A91-4484-B35E-CCE7F973CE4A}">
      <dsp:nvSpPr>
        <dsp:cNvPr id="0" name=""/>
        <dsp:cNvSpPr/>
      </dsp:nvSpPr>
      <dsp:spPr>
        <a:xfrm>
          <a:off x="289808" y="1183272"/>
          <a:ext cx="2099981" cy="1319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nl-NL" sz="2000" b="1" kern="1200" cap="none" dirty="0">
              <a:solidFill>
                <a:srgbClr val="086575"/>
              </a:solidFill>
            </a:rPr>
            <a:t>Gestructureerde ondersteuning: </a:t>
          </a:r>
          <a:r>
            <a:rPr lang="nl-NL" sz="2000" b="0" kern="1200" cap="none" dirty="0">
              <a:solidFill>
                <a:srgbClr val="086575"/>
              </a:solidFill>
            </a:rPr>
            <a:t>startups krijgen toegang tot middelen zoals mentoren, experts en juridische bijstand, wat een solide basis biedt.</a:t>
          </a:r>
          <a:endParaRPr lang="en-US" sz="2000" b="0" kern="1200" cap="none" dirty="0">
            <a:solidFill>
              <a:srgbClr val="086575"/>
            </a:solidFill>
          </a:endParaRPr>
        </a:p>
      </dsp:txBody>
      <dsp:txXfrm>
        <a:off x="289808" y="1183272"/>
        <a:ext cx="2099981" cy="1319382"/>
      </dsp:txXfrm>
    </dsp:sp>
    <dsp:sp modelId="{D2BBA109-293D-44B0-830D-FDBA20B86865}">
      <dsp:nvSpPr>
        <dsp:cNvPr id="0" name=""/>
        <dsp:cNvSpPr/>
      </dsp:nvSpPr>
      <dsp:spPr>
        <a:xfrm>
          <a:off x="3377695" y="236438"/>
          <a:ext cx="745224" cy="74522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4B83A-2EA0-4AF6-8106-B80C4CBFC5AF}">
      <dsp:nvSpPr>
        <dsp:cNvPr id="0" name=""/>
        <dsp:cNvSpPr/>
      </dsp:nvSpPr>
      <dsp:spPr>
        <a:xfrm>
          <a:off x="3282360" y="141103"/>
          <a:ext cx="935895" cy="9358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270AE-6317-4770-A4CB-39B29BAA3C86}">
      <dsp:nvSpPr>
        <dsp:cNvPr id="0" name=""/>
        <dsp:cNvSpPr/>
      </dsp:nvSpPr>
      <dsp:spPr>
        <a:xfrm>
          <a:off x="2603584" y="1212944"/>
          <a:ext cx="2293447" cy="1446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nl-NL" sz="2000" b="1" kern="1200" cap="none" dirty="0">
              <a:solidFill>
                <a:srgbClr val="F2A72C"/>
              </a:solidFill>
            </a:rPr>
            <a:t>Toegang tot investeerders: </a:t>
          </a:r>
          <a:r>
            <a:rPr lang="nl-NL" sz="2000" b="0" kern="1200" cap="none" dirty="0">
              <a:solidFill>
                <a:srgbClr val="F2A72C"/>
              </a:solidFill>
            </a:rPr>
            <a:t>veel incubators hebben netwerken van angel-investeerders en durfkapitalisten opgezet waar startups rechtstreeks aan kunnen pitchen.</a:t>
          </a:r>
          <a:endParaRPr lang="en-US" sz="2000" b="0" kern="1200" cap="none" dirty="0">
            <a:solidFill>
              <a:srgbClr val="F2A72C"/>
            </a:solidFill>
          </a:endParaRPr>
        </a:p>
      </dsp:txBody>
      <dsp:txXfrm>
        <a:off x="2603584" y="1212944"/>
        <a:ext cx="2293447" cy="1446719"/>
      </dsp:txXfrm>
    </dsp:sp>
    <dsp:sp modelId="{0BF1E0E4-512D-4DB5-B8D2-6B172844481C}">
      <dsp:nvSpPr>
        <dsp:cNvPr id="0" name=""/>
        <dsp:cNvSpPr/>
      </dsp:nvSpPr>
      <dsp:spPr>
        <a:xfrm>
          <a:off x="5869421" y="222101"/>
          <a:ext cx="745224" cy="74522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05F80-CB80-4602-86D9-8E3AF497DA4C}">
      <dsp:nvSpPr>
        <dsp:cNvPr id="0" name=""/>
        <dsp:cNvSpPr/>
      </dsp:nvSpPr>
      <dsp:spPr>
        <a:xfrm>
          <a:off x="5803598" y="156278"/>
          <a:ext cx="876871" cy="8768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D0E8F-48D1-4376-8AE8-CF28B08D409D}">
      <dsp:nvSpPr>
        <dsp:cNvPr id="0" name=""/>
        <dsp:cNvSpPr/>
      </dsp:nvSpPr>
      <dsp:spPr>
        <a:xfrm>
          <a:off x="5110825" y="1199445"/>
          <a:ext cx="2262416" cy="144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nl-NL" sz="2000" b="1" kern="1200" cap="none" dirty="0">
              <a:solidFill>
                <a:srgbClr val="D9552F"/>
              </a:solidFill>
            </a:rPr>
            <a:t>Blootstelling aan industrienetwerken: </a:t>
          </a:r>
          <a:r>
            <a:rPr lang="nl-NL" sz="2000" b="0" kern="1200" cap="none" dirty="0">
              <a:solidFill>
                <a:srgbClr val="D9552F"/>
              </a:solidFill>
            </a:rPr>
            <a:t>incubators bieden verbindingen met andere ondernemers, potentiële partners en klanten, waardoor uw markttoegang wordt vergroot.</a:t>
          </a:r>
          <a:endParaRPr lang="en-US" sz="2000" b="0" kern="1200" cap="none" dirty="0">
            <a:solidFill>
              <a:srgbClr val="D9552F"/>
            </a:solidFill>
          </a:endParaRPr>
        </a:p>
      </dsp:txBody>
      <dsp:txXfrm>
        <a:off x="5110825" y="1199445"/>
        <a:ext cx="2262416" cy="1445043"/>
      </dsp:txXfrm>
    </dsp:sp>
    <dsp:sp modelId="{F0204BF4-7E01-487E-8510-64C8F0EAA4AA}">
      <dsp:nvSpPr>
        <dsp:cNvPr id="0" name=""/>
        <dsp:cNvSpPr/>
      </dsp:nvSpPr>
      <dsp:spPr>
        <a:xfrm>
          <a:off x="8208974" y="231604"/>
          <a:ext cx="745224" cy="74522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7362F-09A1-4D47-94AB-FA0C89BB1D09}">
      <dsp:nvSpPr>
        <dsp:cNvPr id="0" name=""/>
        <dsp:cNvSpPr/>
      </dsp:nvSpPr>
      <dsp:spPr>
        <a:xfrm>
          <a:off x="8124145" y="146775"/>
          <a:ext cx="914884" cy="9148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05BBA-E43F-412C-A7A2-EAC5CF704582}">
      <dsp:nvSpPr>
        <dsp:cNvPr id="0" name=""/>
        <dsp:cNvSpPr/>
      </dsp:nvSpPr>
      <dsp:spPr>
        <a:xfrm>
          <a:off x="7587035" y="1208948"/>
          <a:ext cx="1989102" cy="144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nl-NL" sz="2000" b="1" kern="1200" cap="none" dirty="0">
              <a:solidFill>
                <a:srgbClr val="47B5C8"/>
              </a:solidFill>
            </a:rPr>
            <a:t>Verantwoording en doelen stellen: </a:t>
          </a:r>
          <a:r>
            <a:rPr lang="nl-NL" sz="2000" b="0" kern="1200" cap="none" dirty="0">
              <a:solidFill>
                <a:srgbClr val="47B5C8"/>
              </a:solidFill>
            </a:rPr>
            <a:t>Regelmatige check-ins en mijlpalen helpen startups gefocust te blijven en op koers te blijven voor groei.</a:t>
          </a:r>
          <a:endParaRPr lang="en-US" sz="2000" b="0" kern="1200" cap="none" dirty="0">
            <a:solidFill>
              <a:srgbClr val="47B5C8"/>
            </a:solidFill>
          </a:endParaRPr>
        </a:p>
      </dsp:txBody>
      <dsp:txXfrm>
        <a:off x="7587035" y="1208948"/>
        <a:ext cx="1989102" cy="14450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6228-17F2-4DFA-8823-2194B1029292}">
      <dsp:nvSpPr>
        <dsp:cNvPr id="0" name=""/>
        <dsp:cNvSpPr/>
      </dsp:nvSpPr>
      <dsp:spPr>
        <a:xfrm>
          <a:off x="62631"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59484-7D94-4EEF-AE7C-349CC36D5721}">
      <dsp:nvSpPr>
        <dsp:cNvPr id="0" name=""/>
        <dsp:cNvSpPr/>
      </dsp:nvSpPr>
      <dsp:spPr>
        <a:xfrm>
          <a:off x="326947" y="735704"/>
          <a:ext cx="730016" cy="7300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73148-DDDA-4A4C-9BC8-05F4F706CD63}">
      <dsp:nvSpPr>
        <dsp:cNvPr id="0" name=""/>
        <dsp:cNvSpPr/>
      </dsp:nvSpPr>
      <dsp:spPr>
        <a:xfrm>
          <a:off x="1590990"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solidFill>
                <a:srgbClr val="000000"/>
              </a:solidFill>
            </a:rPr>
            <a:t>Leer hoe u de juiste mentor kunt vinden en begrijp hoe u degenen kunt identificeren, onderzoeken en benaderen die de begeleiding kunnen bieden die u nodig heeft.</a:t>
          </a:r>
          <a:endParaRPr lang="en-US" sz="1600" kern="1200" dirty="0">
            <a:solidFill>
              <a:srgbClr val="000000"/>
            </a:solidFill>
          </a:endParaRPr>
        </a:p>
      </dsp:txBody>
      <dsp:txXfrm>
        <a:off x="1590990" y="471387"/>
        <a:ext cx="2966814" cy="1258648"/>
      </dsp:txXfrm>
    </dsp:sp>
    <dsp:sp modelId="{8362E4EA-18C8-4E08-AF2B-45B5BE997648}">
      <dsp:nvSpPr>
        <dsp:cNvPr id="0" name=""/>
        <dsp:cNvSpPr/>
      </dsp:nvSpPr>
      <dsp:spPr>
        <a:xfrm>
          <a:off x="5074748"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68E08-C306-4EB1-9419-E4E468B72719}">
      <dsp:nvSpPr>
        <dsp:cNvPr id="0" name=""/>
        <dsp:cNvSpPr/>
      </dsp:nvSpPr>
      <dsp:spPr>
        <a:xfrm>
          <a:off x="5339065" y="735704"/>
          <a:ext cx="730016" cy="730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32CA9-8D43-41AC-BEFA-1C1BFA87C76C}">
      <dsp:nvSpPr>
        <dsp:cNvPr id="0" name=""/>
        <dsp:cNvSpPr/>
      </dsp:nvSpPr>
      <dsp:spPr>
        <a:xfrm>
          <a:off x="6603107"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b="0" i="0" u="none" kern="1200" dirty="0">
              <a:solidFill>
                <a:srgbClr val="000000"/>
              </a:solidFill>
            </a:rPr>
            <a:t>Leer hoe u mentorschap kunt gebruiken om nieuwe inzichten te verkrijgen, netwerken op te bouwen en persoonlijke en zakelijke ontwikkeling te versnellen.</a:t>
          </a:r>
          <a:endParaRPr lang="en-US" sz="1600" b="0" kern="1200" dirty="0">
            <a:solidFill>
              <a:srgbClr val="000000"/>
            </a:solidFill>
          </a:endParaRPr>
        </a:p>
      </dsp:txBody>
      <dsp:txXfrm>
        <a:off x="6603107" y="471387"/>
        <a:ext cx="2966814" cy="1258648"/>
      </dsp:txXfrm>
    </dsp:sp>
    <dsp:sp modelId="{F987C22B-8C67-42FD-8D17-9CECA483D45B}">
      <dsp:nvSpPr>
        <dsp:cNvPr id="0" name=""/>
        <dsp:cNvSpPr/>
      </dsp:nvSpPr>
      <dsp:spPr>
        <a:xfrm>
          <a:off x="62631"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0E124F-D384-43C4-98DE-B9428ABC4FE9}">
      <dsp:nvSpPr>
        <dsp:cNvPr id="0" name=""/>
        <dsp:cNvSpPr/>
      </dsp:nvSpPr>
      <dsp:spPr>
        <a:xfrm>
          <a:off x="326947" y="2703041"/>
          <a:ext cx="730016" cy="73001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D0BCC-6358-496B-811B-BB7D00EA9693}">
      <dsp:nvSpPr>
        <dsp:cNvPr id="0" name=""/>
        <dsp:cNvSpPr/>
      </dsp:nvSpPr>
      <dsp:spPr>
        <a:xfrm>
          <a:off x="1590990"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b="0" i="0" u="none" kern="1200" dirty="0">
              <a:solidFill>
                <a:srgbClr val="000000"/>
              </a:solidFill>
            </a:rPr>
            <a:t>Leer hoe u duidelijke doelen kunt stellen, effectieve communicatie kunt onderhouden en kunt zorgen voor productieve ondersteuning op de lange termijn, en voordelen voor beide partijen.</a:t>
          </a:r>
          <a:endParaRPr lang="en-US" sz="1600" b="0" kern="1200" dirty="0">
            <a:solidFill>
              <a:srgbClr val="000000"/>
            </a:solidFill>
          </a:endParaRPr>
        </a:p>
      </dsp:txBody>
      <dsp:txXfrm>
        <a:off x="1590990" y="2438725"/>
        <a:ext cx="2966814" cy="1258648"/>
      </dsp:txXfrm>
    </dsp:sp>
    <dsp:sp modelId="{405A35E1-9F45-4C10-8FAE-027DA071ACC2}">
      <dsp:nvSpPr>
        <dsp:cNvPr id="0" name=""/>
        <dsp:cNvSpPr/>
      </dsp:nvSpPr>
      <dsp:spPr>
        <a:xfrm>
          <a:off x="5074748"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D1762-10C9-400B-91A2-CE723C62CA34}">
      <dsp:nvSpPr>
        <dsp:cNvPr id="0" name=""/>
        <dsp:cNvSpPr/>
      </dsp:nvSpPr>
      <dsp:spPr>
        <a:xfrm>
          <a:off x="5339065" y="2703041"/>
          <a:ext cx="730016" cy="73001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CA485-13A5-497F-86E6-5CEEE4B7A6B9}">
      <dsp:nvSpPr>
        <dsp:cNvPr id="0" name=""/>
        <dsp:cNvSpPr/>
      </dsp:nvSpPr>
      <dsp:spPr>
        <a:xfrm>
          <a:off x="6603107"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b="0" i="0" u="none" kern="1200" dirty="0">
              <a:solidFill>
                <a:srgbClr val="000000"/>
              </a:solidFill>
            </a:rPr>
            <a:t>Overwin uitdagingen door strategieën te leren om met veelvoorkomende mentorschapsproblemen om te gaan, zoals het managen van verwachtingen en het onderhouden van communicatie.</a:t>
          </a:r>
          <a:endParaRPr lang="en-US" sz="1600" b="0" kern="1200" dirty="0">
            <a:solidFill>
              <a:srgbClr val="000000"/>
            </a:solidFill>
          </a:endParaRPr>
        </a:p>
      </dsp:txBody>
      <dsp:txXfrm>
        <a:off x="6603107" y="2438725"/>
        <a:ext cx="2966814" cy="1258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06CA-E3AB-4B3A-A2F9-6D9D20DF7966}">
      <dsp:nvSpPr>
        <dsp:cNvPr id="0" name=""/>
        <dsp:cNvSpPr/>
      </dsp:nvSpPr>
      <dsp:spPr>
        <a:xfrm>
          <a:off x="749566" y="601426"/>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564EA-D2A4-4EFC-8874-EDC7853A1D28}">
      <dsp:nvSpPr>
        <dsp:cNvPr id="0" name=""/>
        <dsp:cNvSpPr/>
      </dsp:nvSpPr>
      <dsp:spPr>
        <a:xfrm>
          <a:off x="678596" y="530456"/>
          <a:ext cx="966512" cy="9665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34FFA-0A91-4484-B35E-CCE7F973CE4A}">
      <dsp:nvSpPr>
        <dsp:cNvPr id="0" name=""/>
        <dsp:cNvSpPr/>
      </dsp:nvSpPr>
      <dsp:spPr>
        <a:xfrm>
          <a:off x="64" y="1656349"/>
          <a:ext cx="2323577" cy="56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err="1">
              <a:solidFill>
                <a:srgbClr val="000000"/>
              </a:solidFill>
            </a:rPr>
            <a:t>Netwerken</a:t>
          </a:r>
          <a:r>
            <a:rPr lang="en-US" sz="1800" b="0" i="0" u="none" kern="1200" dirty="0">
              <a:solidFill>
                <a:srgbClr val="000000"/>
              </a:solidFill>
            </a:rPr>
            <a:t>: </a:t>
          </a:r>
          <a:br>
            <a:rPr lang="en-US" sz="1800" b="0" i="0" u="none" kern="1200" dirty="0">
              <a:solidFill>
                <a:srgbClr val="000000"/>
              </a:solidFill>
            </a:rPr>
          </a:br>
          <a:r>
            <a:rPr lang="nl-NL" sz="1800" b="0" i="0" u="none" kern="1200" cap="none" dirty="0">
              <a:solidFill>
                <a:srgbClr val="000000"/>
              </a:solidFill>
            </a:rPr>
            <a:t>Mentoren kunnen u voorstellen aan belangrijke contacten in de branche, potentiële investeerders en andere waardevolle connecties.</a:t>
          </a:r>
          <a:endParaRPr lang="en-US" sz="1800" kern="1200" dirty="0">
            <a:solidFill>
              <a:srgbClr val="000000"/>
            </a:solidFill>
          </a:endParaRPr>
        </a:p>
      </dsp:txBody>
      <dsp:txXfrm>
        <a:off x="64" y="1656349"/>
        <a:ext cx="2323577" cy="560773"/>
      </dsp:txXfrm>
    </dsp:sp>
    <dsp:sp modelId="{D2BBA109-293D-44B0-830D-FDBA20B86865}">
      <dsp:nvSpPr>
        <dsp:cNvPr id="0" name=""/>
        <dsp:cNvSpPr/>
      </dsp:nvSpPr>
      <dsp:spPr>
        <a:xfrm>
          <a:off x="3065263" y="652156"/>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4B83A-2EA0-4AF6-8106-B80C4CBFC5AF}">
      <dsp:nvSpPr>
        <dsp:cNvPr id="0" name=""/>
        <dsp:cNvSpPr/>
      </dsp:nvSpPr>
      <dsp:spPr>
        <a:xfrm>
          <a:off x="2865771" y="452664"/>
          <a:ext cx="1223556" cy="122355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270AE-6317-4770-A4CB-39B29BAA3C86}">
      <dsp:nvSpPr>
        <dsp:cNvPr id="0" name=""/>
        <dsp:cNvSpPr/>
      </dsp:nvSpPr>
      <dsp:spPr>
        <a:xfrm>
          <a:off x="2560199" y="1733206"/>
          <a:ext cx="1834700" cy="61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Resources</a:t>
          </a:r>
          <a:r>
            <a:rPr lang="en-US" sz="1800" b="0" i="0" u="none" kern="1200" dirty="0">
              <a:solidFill>
                <a:srgbClr val="000000"/>
              </a:solidFill>
            </a:rPr>
            <a:t>: </a:t>
          </a:r>
          <a:br>
            <a:rPr lang="en-US" sz="1800" b="0" i="0" u="none" kern="1200" dirty="0">
              <a:solidFill>
                <a:srgbClr val="000000"/>
              </a:solidFill>
            </a:rPr>
          </a:br>
          <a:r>
            <a:rPr lang="nl-NL" sz="1800" b="0" i="0" u="none" kern="1200" cap="none" dirty="0">
              <a:solidFill>
                <a:srgbClr val="000000"/>
              </a:solidFill>
            </a:rPr>
            <a:t>Ze kunnen toegang bieden tot tools, kennis en ervaringen die cruciaal zijn voor groei.</a:t>
          </a:r>
          <a:endParaRPr lang="en-US" sz="1800" kern="1200" dirty="0">
            <a:solidFill>
              <a:srgbClr val="000000"/>
            </a:solidFill>
          </a:endParaRPr>
        </a:p>
      </dsp:txBody>
      <dsp:txXfrm>
        <a:off x="2560199" y="1733206"/>
        <a:ext cx="1834700" cy="614895"/>
      </dsp:txXfrm>
    </dsp:sp>
    <dsp:sp modelId="{0BF1E0E4-512D-4DB5-B8D2-6B172844481C}">
      <dsp:nvSpPr>
        <dsp:cNvPr id="0" name=""/>
        <dsp:cNvSpPr/>
      </dsp:nvSpPr>
      <dsp:spPr>
        <a:xfrm>
          <a:off x="5470824" y="606224"/>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05F80-CB80-4602-86D9-8E3AF497DA4C}">
      <dsp:nvSpPr>
        <dsp:cNvPr id="0" name=""/>
        <dsp:cNvSpPr/>
      </dsp:nvSpPr>
      <dsp:spPr>
        <a:xfrm>
          <a:off x="5363554" y="498953"/>
          <a:ext cx="1039112" cy="103911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D0E8F-48D1-4376-8AE8-CF28B08D409D}">
      <dsp:nvSpPr>
        <dsp:cNvPr id="0" name=""/>
        <dsp:cNvSpPr/>
      </dsp:nvSpPr>
      <dsp:spPr>
        <a:xfrm>
          <a:off x="4631457" y="1687630"/>
          <a:ext cx="2503306" cy="614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err="1">
              <a:solidFill>
                <a:srgbClr val="000000"/>
              </a:solidFill>
            </a:rPr>
            <a:t>Begeleiding</a:t>
          </a:r>
          <a:r>
            <a:rPr lang="en-US" sz="1800" b="0" i="0" u="none" kern="1200" dirty="0">
              <a:solidFill>
                <a:srgbClr val="000000"/>
              </a:solidFill>
            </a:rPr>
            <a:t>:</a:t>
          </a:r>
          <a:br>
            <a:rPr lang="en-US" sz="1800" b="0" i="0" u="none" kern="1200" dirty="0">
              <a:solidFill>
                <a:srgbClr val="000000"/>
              </a:solidFill>
            </a:rPr>
          </a:br>
          <a:r>
            <a:rPr lang="nl-NL" sz="1800" b="0" i="0" u="none" kern="1200" cap="none" dirty="0">
              <a:solidFill>
                <a:srgbClr val="000000"/>
              </a:solidFill>
            </a:rPr>
            <a:t>Mentoren geven feedback op de bedrijfsstrategie, helpen bij het oplossen van problemen en bieden nieuwe perspectieven die kostbare fouten kunnen voorkomen.</a:t>
          </a:r>
          <a:endParaRPr lang="en-US" sz="1800" kern="1200" dirty="0">
            <a:solidFill>
              <a:srgbClr val="000000"/>
            </a:solidFill>
          </a:endParaRPr>
        </a:p>
      </dsp:txBody>
      <dsp:txXfrm>
        <a:off x="4631457" y="1687630"/>
        <a:ext cx="2503306" cy="614182"/>
      </dsp:txXfrm>
    </dsp:sp>
    <dsp:sp modelId="{F0204BF4-7E01-487E-8510-64C8F0EAA4AA}">
      <dsp:nvSpPr>
        <dsp:cNvPr id="0" name=""/>
        <dsp:cNvSpPr/>
      </dsp:nvSpPr>
      <dsp:spPr>
        <a:xfrm>
          <a:off x="8206315" y="605258"/>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7362F-09A1-4D47-94AB-FA0C89BB1D09}">
      <dsp:nvSpPr>
        <dsp:cNvPr id="0" name=""/>
        <dsp:cNvSpPr/>
      </dsp:nvSpPr>
      <dsp:spPr>
        <a:xfrm>
          <a:off x="8100976" y="499919"/>
          <a:ext cx="1035251" cy="103525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05BBA-E43F-412C-A7A2-EAC5CF704582}">
      <dsp:nvSpPr>
        <dsp:cNvPr id="0" name=""/>
        <dsp:cNvSpPr/>
      </dsp:nvSpPr>
      <dsp:spPr>
        <a:xfrm>
          <a:off x="7371321" y="1686665"/>
          <a:ext cx="2494560" cy="614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err="1">
              <a:solidFill>
                <a:srgbClr val="000000"/>
              </a:solidFill>
            </a:rPr>
            <a:t>Vertrouwen</a:t>
          </a:r>
          <a:r>
            <a:rPr lang="en-US" sz="1800" b="0" i="0" u="none" kern="1200" dirty="0">
              <a:solidFill>
                <a:srgbClr val="000000"/>
              </a:solidFill>
            </a:rPr>
            <a:t>: </a:t>
          </a:r>
          <a:br>
            <a:rPr lang="en-US" sz="1800" b="0" i="0" u="none" kern="1200" dirty="0">
              <a:solidFill>
                <a:srgbClr val="000000"/>
              </a:solidFill>
            </a:rPr>
          </a:br>
          <a:r>
            <a:rPr lang="nl-NL" sz="1800" b="0" i="0" u="none" kern="1200" cap="none" dirty="0">
              <a:solidFill>
                <a:srgbClr val="000000"/>
              </a:solidFill>
            </a:rPr>
            <a:t>Het hebben van een ervaren gids kan je zelfvertrouwen vergroten, wetende dat je iemand hebt die je ondernemersreis ondersteunt.</a:t>
          </a:r>
          <a:endParaRPr lang="en-US" sz="1800" kern="1200" dirty="0">
            <a:solidFill>
              <a:srgbClr val="000000"/>
            </a:solidFill>
          </a:endParaRPr>
        </a:p>
      </dsp:txBody>
      <dsp:txXfrm>
        <a:off x="7371321" y="1686665"/>
        <a:ext cx="2494560" cy="6141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160004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90</a:t>
            </a:fld>
            <a:endParaRPr lang="en-US" dirty="0"/>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dirty="0"/>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dirty="0"/>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30</a:t>
            </a:fld>
            <a:endParaRPr lang="en-US" dirty="0"/>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dirty="0"/>
          </a:p>
        </p:txBody>
      </p:sp>
    </p:spTree>
    <p:extLst>
      <p:ext uri="{BB962C8B-B14F-4D97-AF65-F5344CB8AC3E}">
        <p14:creationId xmlns:p14="http://schemas.microsoft.com/office/powerpoint/2010/main" val="2888391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E5DE82-CF29-044D-9158-06A811149881}" type="slidenum">
              <a:rPr lang="en-US" smtClean="0"/>
              <a:t>60</a:t>
            </a:fld>
            <a:endParaRPr lang="en-US" dirty="0"/>
          </a:p>
        </p:txBody>
      </p:sp>
    </p:spTree>
    <p:extLst>
      <p:ext uri="{BB962C8B-B14F-4D97-AF65-F5344CB8AC3E}">
        <p14:creationId xmlns:p14="http://schemas.microsoft.com/office/powerpoint/2010/main" val="226411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65</a:t>
            </a:fld>
            <a:endParaRPr lang="en-US" dirty="0"/>
          </a:p>
        </p:txBody>
      </p:sp>
    </p:spTree>
    <p:extLst>
      <p:ext uri="{BB962C8B-B14F-4D97-AF65-F5344CB8AC3E}">
        <p14:creationId xmlns:p14="http://schemas.microsoft.com/office/powerpoint/2010/main" val="218383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81</a:t>
            </a:fld>
            <a:endParaRPr lang="en-US" dirty="0"/>
          </a:p>
        </p:txBody>
      </p:sp>
    </p:spTree>
    <p:extLst>
      <p:ext uri="{BB962C8B-B14F-4D97-AF65-F5344CB8AC3E}">
        <p14:creationId xmlns:p14="http://schemas.microsoft.com/office/powerpoint/2010/main" val="436909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https://sites.google.com/singa.io/singas-knowledge-base/accueil/communaut%C3%A9</a:t>
            </a:r>
          </a:p>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83</a:t>
            </a:fld>
            <a:endParaRPr lang="en-US" dirty="0"/>
          </a:p>
        </p:txBody>
      </p:sp>
    </p:spTree>
    <p:extLst>
      <p:ext uri="{BB962C8B-B14F-4D97-AF65-F5344CB8AC3E}">
        <p14:creationId xmlns:p14="http://schemas.microsoft.com/office/powerpoint/2010/main" val="400687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7218626" cy="80004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9769598"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0"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pngall.com/statistics-png/download/78476" TargetMode="External"/><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0.xml"/><Relationship Id="rId1" Type="http://schemas.openxmlformats.org/officeDocument/2006/relationships/video" Target="https://www.youtube.com/embed/-WI7SV92nrU?feature=oembed" TargetMode="External"/><Relationship Id="rId4" Type="http://schemas.openxmlformats.org/officeDocument/2006/relationships/hyperlink" Target="https://www.youtube.com/watch?v=-WI7SV92nr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0.xml"/><Relationship Id="rId1" Type="http://schemas.openxmlformats.org/officeDocument/2006/relationships/video" Target="https://www.youtube.com/embed/kCKBGlgHuHE?feature=oembed" TargetMode="External"/><Relationship Id="rId4" Type="http://schemas.openxmlformats.org/officeDocument/2006/relationships/hyperlink" Target="https://www.youtube.com/watch?v=kCKBGlgHuH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facebook.com/watch/?v=196673219980830"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singafrance.com/en/entrepreneurship-projects/accelerate/accelerees-list/" TargetMode="External"/><Relationship Id="rId1" Type="http://schemas.openxmlformats.org/officeDocument/2006/relationships/slideLayout" Target="../slideLayouts/slideLayout10.xml"/><Relationship Id="rId4" Type="http://schemas.openxmlformats.org/officeDocument/2006/relationships/hyperlink" Target="https://singafrance.com/histoires/singa-paris-lance-sa-11eme-promo-et-a-besoin-de-vous/"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0.xml"/><Relationship Id="rId1" Type="http://schemas.openxmlformats.org/officeDocument/2006/relationships/video" Target="https://www.youtube.com/embed/Yjp4yoaH58I?feature=oembed" TargetMode="External"/><Relationship Id="rId4" Type="http://schemas.openxmlformats.org/officeDocument/2006/relationships/hyperlink" Target="https://www.youtube.com/watch?v=Yjp4yoaH58I"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7Ct7r3M6fwg" TargetMode="External"/><Relationship Id="rId2" Type="http://schemas.openxmlformats.org/officeDocument/2006/relationships/slideLayout" Target="../slideLayouts/slideLayout10.xml"/><Relationship Id="rId1" Type="http://schemas.openxmlformats.org/officeDocument/2006/relationships/video" Target="https://www.youtube.com/embed/7Ct7r3M6fwg?feature=oembed" TargetMode="External"/><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hyperlink" Target="https://thecreativeparty.com/how-i-really-feel-about-mentorship/" TargetMode="External"/><Relationship Id="rId2" Type="http://schemas.openxmlformats.org/officeDocument/2006/relationships/image" Target="../media/image68.jp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hyperlink" Target="https://smartenergyconsulting.blogspot.com/2018/01/el-sector-energetico-se-reune-puerta.html" TargetMode="External"/><Relationship Id="rId2" Type="http://schemas.openxmlformats.org/officeDocument/2006/relationships/image" Target="../media/image69.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hyperlink" Target="https://www.flickr.com/photos/nordicinnovation/16796793214"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hyperlink" Target="https://www.bundabergnow.com/2019/08/14/students-and-seniors-team-up-for-technology-talks/" TargetMode="External"/><Relationship Id="rId2" Type="http://schemas.openxmlformats.org/officeDocument/2006/relationships/image" Target="../media/image71.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669454" y="2505025"/>
            <a:ext cx="5240839" cy="749292"/>
          </a:xfrm>
        </p:spPr>
        <p:txBody>
          <a:bodyPr>
            <a:noAutofit/>
          </a:bodyPr>
          <a:lstStyle/>
          <a:p>
            <a:r>
              <a:rPr lang="en-US" b="1" dirty="0"/>
              <a:t>MODULE 6</a:t>
            </a:r>
          </a:p>
          <a:p>
            <a:r>
              <a:rPr lang="en-US" b="1" dirty="0" err="1"/>
              <a:t>Netwerken</a:t>
            </a:r>
            <a:r>
              <a:rPr lang="en-US" b="1" dirty="0"/>
              <a:t> </a:t>
            </a:r>
            <a:r>
              <a:rPr lang="en-US" b="1" dirty="0" err="1"/>
              <a:t>voor</a:t>
            </a:r>
            <a:r>
              <a:rPr lang="en-US" b="1" dirty="0"/>
              <a:t> </a:t>
            </a:r>
            <a:r>
              <a:rPr lang="en-US" b="1" dirty="0" err="1"/>
              <a:t>ondervertegenwoordigde</a:t>
            </a:r>
            <a:r>
              <a:rPr lang="en-US" b="1" dirty="0"/>
              <a:t> </a:t>
            </a:r>
            <a:r>
              <a:rPr lang="en-US" b="1" dirty="0" err="1"/>
              <a:t>oprichters</a:t>
            </a:r>
            <a:endParaRPr lang="en-US"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1812" y="5086974"/>
            <a:ext cx="4414577" cy="679345"/>
          </a:xfrm>
          <a:prstGeom prst="rect">
            <a:avLst/>
          </a:prstGeom>
        </p:spPr>
        <p:txBody>
          <a:bodyPr/>
          <a:lstStyle/>
          <a:p>
            <a:pPr marL="0" indent="0">
              <a:buNone/>
            </a:pPr>
            <a:r>
              <a:rPr lang="en-GB" b="1" dirty="0">
                <a:solidFill>
                  <a:schemeClr val="bg1"/>
                </a:solidFill>
              </a:rPr>
              <a:t>www.mosaic4investing.eu</a:t>
            </a:r>
            <a:endParaRPr lang="en-US" sz="4000" b="1" dirty="0">
              <a:solidFill>
                <a:schemeClr val="bg1"/>
              </a:solidFill>
            </a:endParaRPr>
          </a:p>
        </p:txBody>
      </p:sp>
      <p:pic>
        <p:nvPicPr>
          <p:cNvPr id="6" name="Picture Placeholder 5" descr="Business people meeting at whiteboard">
            <a:extLst>
              <a:ext uri="{FF2B5EF4-FFF2-40B4-BE49-F238E27FC236}">
                <a16:creationId xmlns:a16="http://schemas.microsoft.com/office/drawing/2014/main" id="{012FBC63-3120-3EA7-467B-248367637266}"/>
              </a:ext>
            </a:extLst>
          </p:cNvPr>
          <p:cNvPicPr>
            <a:picLocks noGrp="1" noChangeAspect="1"/>
          </p:cNvPicPr>
          <p:nvPr>
            <p:ph type="pic" sz="quarter" idx="41"/>
          </p:nvPr>
        </p:nvPicPr>
        <p:blipFill>
          <a:blip r:embed="rId3"/>
          <a:srcRect l="21967" r="21967"/>
          <a:stretch/>
        </p:blipFill>
        <p:spPr>
          <a:xfrm>
            <a:off x="6049801" y="1"/>
            <a:ext cx="4661742" cy="5541817"/>
          </a:xfrm>
        </p:spPr>
      </p:pic>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629970"/>
            <a:ext cx="10083586" cy="4168762"/>
          </a:xfrm>
        </p:spPr>
        <p:txBody>
          <a:bodyPr/>
          <a:lstStyle/>
          <a:p>
            <a:pPr marL="0" indent="0"/>
            <a:r>
              <a:rPr lang="nl-NL" sz="2000" dirty="0"/>
              <a:t>Het opbouwen en benutten van professionele relaties kan u de ondersteuning, middelen en kansen bieden die nodig zijn voor succes. 
Dit is vooral belangrijk voor </a:t>
            </a:r>
            <a:r>
              <a:rPr lang="nl-NL" sz="2000" b="1" dirty="0"/>
              <a:t>ondervertegenwoordigde oprichters</a:t>
            </a:r>
            <a:r>
              <a:rPr lang="nl-NL" sz="2000" dirty="0"/>
              <a:t>, die om de volgende redenen te maken kunnen krijgen met unieke barrières bij de toegang tot traditionele netwerken:</a:t>
            </a:r>
          </a:p>
          <a:p>
            <a:pPr marL="342900" indent="-342900">
              <a:buFont typeface="Arial" panose="020B0604020202020204" pitchFamily="34" charset="0"/>
              <a:buChar char="•"/>
            </a:pPr>
            <a:r>
              <a:rPr lang="nl-NL" sz="2000" b="1" dirty="0"/>
              <a:t>Netwerken is van cruciaal belang</a:t>
            </a:r>
            <a:r>
              <a:rPr lang="nl-NL" sz="2000" dirty="0"/>
              <a:t>: het is meer dan mensen ontmoeten; </a:t>
            </a:r>
            <a:br>
              <a:rPr lang="nl-NL" sz="2000" dirty="0"/>
            </a:br>
            <a:r>
              <a:rPr lang="nl-NL" sz="2000" dirty="0"/>
              <a:t>Het gaat om het bevorderen van relaties die uw bedrijf kunnen helpen bloeien.
</a:t>
            </a:r>
            <a:r>
              <a:rPr lang="nl-NL" sz="2000" b="1" dirty="0"/>
              <a:t>Sociaal kapitaal</a:t>
            </a:r>
            <a:r>
              <a:rPr lang="nl-NL" sz="2000" dirty="0"/>
              <a:t>: Relaties zelf kunnen worden gezien als troeven, die nieuwe kansen en middelen ontsluiten.
</a:t>
            </a:r>
            <a:r>
              <a:rPr lang="nl-NL" sz="2000" b="1" dirty="0"/>
              <a:t>Strategieën voor het opbouwen van professionele netwerken</a:t>
            </a:r>
            <a:r>
              <a:rPr lang="nl-NL" sz="2000" dirty="0"/>
              <a:t>: U moet de controle hebben over het bouwen van stapsgewijze handleidingen en bruikbare hulpmiddelen om uw netwerk te laten groeien, inclusief het gebruik van online platforms en persoonlijke evenementen.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946738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a:solidFill>
                  <a:schemeClr val="bg1"/>
                </a:solidFill>
              </a:rPr>
              <a:t>Waarom is netwerken zo belangrijk?</a:t>
            </a:r>
            <a:endParaRPr lang="en-US" dirty="0"/>
          </a:p>
        </p:txBody>
      </p:sp>
    </p:spTree>
    <p:extLst>
      <p:ext uri="{BB962C8B-B14F-4D97-AF65-F5344CB8AC3E}">
        <p14:creationId xmlns:p14="http://schemas.microsoft.com/office/powerpoint/2010/main" val="91643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Jij</a:t>
            </a:r>
            <a:r>
              <a:rPr lang="en-US" dirty="0">
                <a:solidFill>
                  <a:schemeClr val="bg1"/>
                </a:solidFill>
              </a:rPr>
              <a:t> </a:t>
            </a:r>
            <a:r>
              <a:rPr lang="en-US" dirty="0" err="1">
                <a:solidFill>
                  <a:schemeClr val="bg1"/>
                </a:solidFill>
              </a:rPr>
              <a:t>en</a:t>
            </a:r>
            <a:r>
              <a:rPr lang="en-US" dirty="0">
                <a:solidFill>
                  <a:schemeClr val="bg1"/>
                </a:solidFill>
              </a:rPr>
              <a:t> je </a:t>
            </a:r>
            <a:r>
              <a:rPr lang="en-US" dirty="0" err="1">
                <a:solidFill>
                  <a:schemeClr val="bg1"/>
                </a:solidFill>
              </a:rPr>
              <a:t>netwerk</a:t>
            </a:r>
            <a:endParaRPr lang="en-US" dirty="0"/>
          </a:p>
        </p:txBody>
      </p:sp>
      <p:grpSp>
        <p:nvGrpSpPr>
          <p:cNvPr id="7" name="Group 6">
            <a:extLst>
              <a:ext uri="{FF2B5EF4-FFF2-40B4-BE49-F238E27FC236}">
                <a16:creationId xmlns:a16="http://schemas.microsoft.com/office/drawing/2014/main" id="{E5810621-BFBC-C32D-366D-E4F8693A3345}"/>
              </a:ext>
            </a:extLst>
          </p:cNvPr>
          <p:cNvGrpSpPr/>
          <p:nvPr/>
        </p:nvGrpSpPr>
        <p:grpSpPr>
          <a:xfrm>
            <a:off x="6432790" y="1693929"/>
            <a:ext cx="3953470" cy="4010968"/>
            <a:chOff x="976592" y="1914366"/>
            <a:chExt cx="3953470" cy="4010968"/>
          </a:xfrm>
        </p:grpSpPr>
        <p:grpSp>
          <p:nvGrpSpPr>
            <p:cNvPr id="8" name="Group 7">
              <a:extLst>
                <a:ext uri="{FF2B5EF4-FFF2-40B4-BE49-F238E27FC236}">
                  <a16:creationId xmlns:a16="http://schemas.microsoft.com/office/drawing/2014/main" id="{3726AFAE-3B53-1949-1535-210388456727}"/>
                </a:ext>
              </a:extLst>
            </p:cNvPr>
            <p:cNvGrpSpPr/>
            <p:nvPr/>
          </p:nvGrpSpPr>
          <p:grpSpPr>
            <a:xfrm>
              <a:off x="976592" y="1914366"/>
              <a:ext cx="3953470" cy="4010968"/>
              <a:chOff x="-11113" y="658813"/>
              <a:chExt cx="5457826" cy="5537201"/>
            </a:xfrm>
          </p:grpSpPr>
          <p:grpSp>
            <p:nvGrpSpPr>
              <p:cNvPr id="13" name="Group 12">
                <a:extLst>
                  <a:ext uri="{FF2B5EF4-FFF2-40B4-BE49-F238E27FC236}">
                    <a16:creationId xmlns:a16="http://schemas.microsoft.com/office/drawing/2014/main" id="{EA75A419-CE13-CC35-A85E-F6F0964E17A1}"/>
                  </a:ext>
                </a:extLst>
              </p:cNvPr>
              <p:cNvGrpSpPr/>
              <p:nvPr/>
            </p:nvGrpSpPr>
            <p:grpSpPr>
              <a:xfrm>
                <a:off x="3622675" y="1292226"/>
                <a:ext cx="1824038" cy="2035175"/>
                <a:chOff x="3622675" y="1292226"/>
                <a:chExt cx="1824038" cy="2035175"/>
              </a:xfrm>
            </p:grpSpPr>
            <p:sp>
              <p:nvSpPr>
                <p:cNvPr id="29" name="Freeform 6">
                  <a:extLst>
                    <a:ext uri="{FF2B5EF4-FFF2-40B4-BE49-F238E27FC236}">
                      <a16:creationId xmlns:a16="http://schemas.microsoft.com/office/drawing/2014/main" id="{AECC787C-9138-6021-52F2-04A0FB154748}"/>
                    </a:ext>
                  </a:extLst>
                </p:cNvPr>
                <p:cNvSpPr>
                  <a:spLocks/>
                </p:cNvSpPr>
                <p:nvPr/>
              </p:nvSpPr>
              <p:spPr bwMode="auto">
                <a:xfrm>
                  <a:off x="3984625" y="2063751"/>
                  <a:ext cx="1462088" cy="1263650"/>
                </a:xfrm>
                <a:custGeom>
                  <a:avLst/>
                  <a:gdLst>
                    <a:gd name="T0" fmla="*/ 47 w 522"/>
                    <a:gd name="T1" fmla="*/ 346 h 451"/>
                    <a:gd name="T2" fmla="*/ 188 w 522"/>
                    <a:gd name="T3" fmla="*/ 451 h 451"/>
                    <a:gd name="T4" fmla="*/ 370 w 522"/>
                    <a:gd name="T5" fmla="*/ 451 h 451"/>
                    <a:gd name="T6" fmla="*/ 484 w 522"/>
                    <a:gd name="T7" fmla="*/ 397 h 451"/>
                    <a:gd name="T8" fmla="*/ 513 w 522"/>
                    <a:gd name="T9" fmla="*/ 272 h 451"/>
                    <a:gd name="T10" fmla="*/ 408 w 522"/>
                    <a:gd name="T11" fmla="*/ 0 h 451"/>
                    <a:gd name="T12" fmla="*/ 0 w 522"/>
                    <a:gd name="T13" fmla="*/ 232 h 451"/>
                    <a:gd name="T14" fmla="*/ 47 w 522"/>
                    <a:gd name="T15" fmla="*/ 346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2" h="451">
                      <a:moveTo>
                        <a:pt x="47" y="346"/>
                      </a:moveTo>
                      <a:cubicBezTo>
                        <a:pt x="65" y="408"/>
                        <a:pt x="122" y="451"/>
                        <a:pt x="188" y="451"/>
                      </a:cubicBezTo>
                      <a:cubicBezTo>
                        <a:pt x="370" y="451"/>
                        <a:pt x="370" y="451"/>
                        <a:pt x="370" y="451"/>
                      </a:cubicBezTo>
                      <a:cubicBezTo>
                        <a:pt x="414" y="451"/>
                        <a:pt x="456" y="431"/>
                        <a:pt x="484" y="397"/>
                      </a:cubicBezTo>
                      <a:cubicBezTo>
                        <a:pt x="512" y="362"/>
                        <a:pt x="522" y="316"/>
                        <a:pt x="513" y="272"/>
                      </a:cubicBezTo>
                      <a:cubicBezTo>
                        <a:pt x="491" y="176"/>
                        <a:pt x="456" y="85"/>
                        <a:pt x="408" y="0"/>
                      </a:cubicBezTo>
                      <a:cubicBezTo>
                        <a:pt x="0" y="232"/>
                        <a:pt x="0" y="232"/>
                        <a:pt x="0" y="232"/>
                      </a:cubicBezTo>
                      <a:cubicBezTo>
                        <a:pt x="20" y="268"/>
                        <a:pt x="36" y="306"/>
                        <a:pt x="47" y="346"/>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7">
                  <a:extLst>
                    <a:ext uri="{FF2B5EF4-FFF2-40B4-BE49-F238E27FC236}">
                      <a16:creationId xmlns:a16="http://schemas.microsoft.com/office/drawing/2014/main" id="{3BE7A73C-325A-14EE-6178-914BDCC597C6}"/>
                    </a:ext>
                  </a:extLst>
                </p:cNvPr>
                <p:cNvSpPr>
                  <a:spLocks/>
                </p:cNvSpPr>
                <p:nvPr/>
              </p:nvSpPr>
              <p:spPr bwMode="auto">
                <a:xfrm>
                  <a:off x="3622675" y="1292226"/>
                  <a:ext cx="1519238" cy="1436688"/>
                </a:xfrm>
                <a:custGeom>
                  <a:avLst/>
                  <a:gdLst>
                    <a:gd name="T0" fmla="*/ 349 w 542"/>
                    <a:gd name="T1" fmla="*/ 38 h 512"/>
                    <a:gd name="T2" fmla="*/ 251 w 542"/>
                    <a:gd name="T3" fmla="*/ 0 h 512"/>
                    <a:gd name="T4" fmla="*/ 229 w 542"/>
                    <a:gd name="T5" fmla="*/ 2 h 512"/>
                    <a:gd name="T6" fmla="*/ 124 w 542"/>
                    <a:gd name="T7" fmla="*/ 74 h 512"/>
                    <a:gd name="T8" fmla="*/ 33 w 542"/>
                    <a:gd name="T9" fmla="*/ 231 h 512"/>
                    <a:gd name="T10" fmla="*/ 55 w 542"/>
                    <a:gd name="T11" fmla="*/ 407 h 512"/>
                    <a:gd name="T12" fmla="*/ 133 w 542"/>
                    <a:gd name="T13" fmla="*/ 512 h 512"/>
                    <a:gd name="T14" fmla="*/ 542 w 542"/>
                    <a:gd name="T15" fmla="*/ 280 h 512"/>
                    <a:gd name="T16" fmla="*/ 349 w 542"/>
                    <a:gd name="T17" fmla="*/ 3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2" h="512">
                      <a:moveTo>
                        <a:pt x="349" y="38"/>
                      </a:moveTo>
                      <a:cubicBezTo>
                        <a:pt x="322" y="13"/>
                        <a:pt x="287" y="0"/>
                        <a:pt x="251" y="0"/>
                      </a:cubicBezTo>
                      <a:cubicBezTo>
                        <a:pt x="244" y="0"/>
                        <a:pt x="236" y="1"/>
                        <a:pt x="229" y="2"/>
                      </a:cubicBezTo>
                      <a:cubicBezTo>
                        <a:pt x="184" y="9"/>
                        <a:pt x="146" y="35"/>
                        <a:pt x="124" y="74"/>
                      </a:cubicBezTo>
                      <a:cubicBezTo>
                        <a:pt x="33" y="231"/>
                        <a:pt x="33" y="231"/>
                        <a:pt x="33" y="231"/>
                      </a:cubicBezTo>
                      <a:cubicBezTo>
                        <a:pt x="0" y="287"/>
                        <a:pt x="10" y="360"/>
                        <a:pt x="55" y="407"/>
                      </a:cubicBezTo>
                      <a:cubicBezTo>
                        <a:pt x="86" y="439"/>
                        <a:pt x="112" y="474"/>
                        <a:pt x="133" y="512"/>
                      </a:cubicBezTo>
                      <a:cubicBezTo>
                        <a:pt x="542" y="280"/>
                        <a:pt x="542" y="280"/>
                        <a:pt x="542" y="280"/>
                      </a:cubicBezTo>
                      <a:cubicBezTo>
                        <a:pt x="492" y="191"/>
                        <a:pt x="427" y="109"/>
                        <a:pt x="349" y="38"/>
                      </a:cubicBezTo>
                      <a:close/>
                    </a:path>
                  </a:pathLst>
                </a:custGeom>
                <a:solidFill>
                  <a:srgbClr val="92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 name="Group 13">
                <a:extLst>
                  <a:ext uri="{FF2B5EF4-FFF2-40B4-BE49-F238E27FC236}">
                    <a16:creationId xmlns:a16="http://schemas.microsoft.com/office/drawing/2014/main" id="{15F73B8A-65FE-74DB-1306-158E34C0BF3D}"/>
                  </a:ext>
                </a:extLst>
              </p:cNvPr>
              <p:cNvGrpSpPr/>
              <p:nvPr/>
            </p:nvGrpSpPr>
            <p:grpSpPr>
              <a:xfrm>
                <a:off x="-11113" y="3527426"/>
                <a:ext cx="1839913" cy="2049895"/>
                <a:chOff x="-11113" y="3527426"/>
                <a:chExt cx="1839913" cy="2049895"/>
              </a:xfrm>
            </p:grpSpPr>
            <p:sp>
              <p:nvSpPr>
                <p:cNvPr id="27" name="Freeform 9">
                  <a:extLst>
                    <a:ext uri="{FF2B5EF4-FFF2-40B4-BE49-F238E27FC236}">
                      <a16:creationId xmlns:a16="http://schemas.microsoft.com/office/drawing/2014/main" id="{7FC1FA7E-7014-1DB0-A753-D7C0E0CF636D}"/>
                    </a:ext>
                  </a:extLst>
                </p:cNvPr>
                <p:cNvSpPr>
                  <a:spLocks/>
                </p:cNvSpPr>
                <p:nvPr/>
              </p:nvSpPr>
              <p:spPr bwMode="auto">
                <a:xfrm>
                  <a:off x="311150" y="4129521"/>
                  <a:ext cx="1517650" cy="1447800"/>
                </a:xfrm>
                <a:custGeom>
                  <a:avLst/>
                  <a:gdLst>
                    <a:gd name="T0" fmla="*/ 193 w 541"/>
                    <a:gd name="T1" fmla="*/ 473 h 516"/>
                    <a:gd name="T2" fmla="*/ 313 w 541"/>
                    <a:gd name="T3" fmla="*/ 509 h 516"/>
                    <a:gd name="T4" fmla="*/ 418 w 541"/>
                    <a:gd name="T5" fmla="*/ 438 h 516"/>
                    <a:gd name="T6" fmla="*/ 509 w 541"/>
                    <a:gd name="T7" fmla="*/ 280 h 516"/>
                    <a:gd name="T8" fmla="*/ 486 w 541"/>
                    <a:gd name="T9" fmla="*/ 104 h 516"/>
                    <a:gd name="T10" fmla="*/ 408 w 541"/>
                    <a:gd name="T11" fmla="*/ 0 h 516"/>
                    <a:gd name="T12" fmla="*/ 0 w 541"/>
                    <a:gd name="T13" fmla="*/ 232 h 516"/>
                    <a:gd name="T14" fmla="*/ 193 w 541"/>
                    <a:gd name="T15" fmla="*/ 473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1" h="516">
                      <a:moveTo>
                        <a:pt x="193" y="473"/>
                      </a:moveTo>
                      <a:cubicBezTo>
                        <a:pt x="225" y="503"/>
                        <a:pt x="269" y="516"/>
                        <a:pt x="313" y="509"/>
                      </a:cubicBezTo>
                      <a:cubicBezTo>
                        <a:pt x="357" y="503"/>
                        <a:pt x="396" y="476"/>
                        <a:pt x="418" y="438"/>
                      </a:cubicBezTo>
                      <a:cubicBezTo>
                        <a:pt x="509" y="280"/>
                        <a:pt x="509" y="280"/>
                        <a:pt x="509" y="280"/>
                      </a:cubicBezTo>
                      <a:cubicBezTo>
                        <a:pt x="541" y="224"/>
                        <a:pt x="532" y="152"/>
                        <a:pt x="486" y="104"/>
                      </a:cubicBezTo>
                      <a:cubicBezTo>
                        <a:pt x="456" y="73"/>
                        <a:pt x="430" y="38"/>
                        <a:pt x="408" y="0"/>
                      </a:cubicBezTo>
                      <a:cubicBezTo>
                        <a:pt x="0" y="232"/>
                        <a:pt x="0" y="232"/>
                        <a:pt x="0" y="232"/>
                      </a:cubicBezTo>
                      <a:cubicBezTo>
                        <a:pt x="50" y="321"/>
                        <a:pt x="115" y="402"/>
                        <a:pt x="193" y="473"/>
                      </a:cubicBezTo>
                      <a:close/>
                    </a:path>
                  </a:pathLst>
                </a:custGeom>
                <a:solidFill>
                  <a:srgbClr val="F27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10">
                  <a:extLst>
                    <a:ext uri="{FF2B5EF4-FFF2-40B4-BE49-F238E27FC236}">
                      <a16:creationId xmlns:a16="http://schemas.microsoft.com/office/drawing/2014/main" id="{E1AAEBDC-658C-553F-DD2E-9C9ABF44E98C}"/>
                    </a:ext>
                  </a:extLst>
                </p:cNvPr>
                <p:cNvSpPr>
                  <a:spLocks/>
                </p:cNvSpPr>
                <p:nvPr/>
              </p:nvSpPr>
              <p:spPr bwMode="auto">
                <a:xfrm>
                  <a:off x="-11113" y="3527426"/>
                  <a:ext cx="1466850" cy="1266825"/>
                </a:xfrm>
                <a:custGeom>
                  <a:avLst/>
                  <a:gdLst>
                    <a:gd name="T0" fmla="*/ 335 w 523"/>
                    <a:gd name="T1" fmla="*/ 0 h 452"/>
                    <a:gd name="T2" fmla="*/ 153 w 523"/>
                    <a:gd name="T3" fmla="*/ 0 h 452"/>
                    <a:gd name="T4" fmla="*/ 39 w 523"/>
                    <a:gd name="T5" fmla="*/ 55 h 452"/>
                    <a:gd name="T6" fmla="*/ 10 w 523"/>
                    <a:gd name="T7" fmla="*/ 179 h 452"/>
                    <a:gd name="T8" fmla="*/ 115 w 523"/>
                    <a:gd name="T9" fmla="*/ 452 h 452"/>
                    <a:gd name="T10" fmla="*/ 523 w 523"/>
                    <a:gd name="T11" fmla="*/ 220 h 452"/>
                    <a:gd name="T12" fmla="*/ 475 w 523"/>
                    <a:gd name="T13" fmla="*/ 105 h 452"/>
                    <a:gd name="T14" fmla="*/ 335 w 523"/>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452">
                      <a:moveTo>
                        <a:pt x="335" y="0"/>
                      </a:moveTo>
                      <a:cubicBezTo>
                        <a:pt x="153" y="0"/>
                        <a:pt x="153" y="0"/>
                        <a:pt x="153" y="0"/>
                      </a:cubicBezTo>
                      <a:cubicBezTo>
                        <a:pt x="108" y="0"/>
                        <a:pt x="67" y="20"/>
                        <a:pt x="39" y="55"/>
                      </a:cubicBezTo>
                      <a:cubicBezTo>
                        <a:pt x="11" y="90"/>
                        <a:pt x="0" y="135"/>
                        <a:pt x="10" y="179"/>
                      </a:cubicBezTo>
                      <a:cubicBezTo>
                        <a:pt x="31" y="275"/>
                        <a:pt x="67" y="367"/>
                        <a:pt x="115" y="452"/>
                      </a:cubicBezTo>
                      <a:cubicBezTo>
                        <a:pt x="523" y="220"/>
                        <a:pt x="523" y="220"/>
                        <a:pt x="523" y="220"/>
                      </a:cubicBezTo>
                      <a:cubicBezTo>
                        <a:pt x="503" y="184"/>
                        <a:pt x="487" y="145"/>
                        <a:pt x="475" y="105"/>
                      </a:cubicBezTo>
                      <a:cubicBezTo>
                        <a:pt x="458" y="43"/>
                        <a:pt x="400" y="0"/>
                        <a:pt x="335"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5" name="Group 14">
                <a:extLst>
                  <a:ext uri="{FF2B5EF4-FFF2-40B4-BE49-F238E27FC236}">
                    <a16:creationId xmlns:a16="http://schemas.microsoft.com/office/drawing/2014/main" id="{C729EA30-53B8-3FFC-8FCE-E3489325FE01}"/>
                  </a:ext>
                </a:extLst>
              </p:cNvPr>
              <p:cNvGrpSpPr/>
              <p:nvPr/>
            </p:nvGrpSpPr>
            <p:grpSpPr>
              <a:xfrm>
                <a:off x="3608388" y="3541713"/>
                <a:ext cx="1825625" cy="2049463"/>
                <a:chOff x="3608388" y="3541713"/>
                <a:chExt cx="1825625" cy="2049463"/>
              </a:xfrm>
            </p:grpSpPr>
            <p:sp>
              <p:nvSpPr>
                <p:cNvPr id="25" name="Freeform 11">
                  <a:extLst>
                    <a:ext uri="{FF2B5EF4-FFF2-40B4-BE49-F238E27FC236}">
                      <a16:creationId xmlns:a16="http://schemas.microsoft.com/office/drawing/2014/main" id="{432998C6-DBFF-B0A7-87ED-58E01675F92A}"/>
                    </a:ext>
                  </a:extLst>
                </p:cNvPr>
                <p:cNvSpPr>
                  <a:spLocks/>
                </p:cNvSpPr>
                <p:nvPr/>
              </p:nvSpPr>
              <p:spPr bwMode="auto">
                <a:xfrm>
                  <a:off x="3608388" y="4152901"/>
                  <a:ext cx="1511300" cy="1438275"/>
                </a:xfrm>
                <a:custGeom>
                  <a:avLst/>
                  <a:gdLst>
                    <a:gd name="T0" fmla="*/ 131 w 539"/>
                    <a:gd name="T1" fmla="*/ 0 h 513"/>
                    <a:gd name="T2" fmla="*/ 55 w 539"/>
                    <a:gd name="T3" fmla="*/ 101 h 513"/>
                    <a:gd name="T4" fmla="*/ 33 w 539"/>
                    <a:gd name="T5" fmla="*/ 277 h 513"/>
                    <a:gd name="T6" fmla="*/ 124 w 539"/>
                    <a:gd name="T7" fmla="*/ 435 h 513"/>
                    <a:gd name="T8" fmla="*/ 228 w 539"/>
                    <a:gd name="T9" fmla="*/ 506 h 513"/>
                    <a:gd name="T10" fmla="*/ 349 w 539"/>
                    <a:gd name="T11" fmla="*/ 470 h 513"/>
                    <a:gd name="T12" fmla="*/ 539 w 539"/>
                    <a:gd name="T13" fmla="*/ 234 h 513"/>
                    <a:gd name="T14" fmla="*/ 131 w 539"/>
                    <a:gd name="T15" fmla="*/ 0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513">
                      <a:moveTo>
                        <a:pt x="131" y="0"/>
                      </a:moveTo>
                      <a:cubicBezTo>
                        <a:pt x="110" y="37"/>
                        <a:pt x="85" y="71"/>
                        <a:pt x="55" y="101"/>
                      </a:cubicBezTo>
                      <a:cubicBezTo>
                        <a:pt x="9" y="149"/>
                        <a:pt x="0" y="221"/>
                        <a:pt x="33" y="277"/>
                      </a:cubicBezTo>
                      <a:cubicBezTo>
                        <a:pt x="124" y="435"/>
                        <a:pt x="124" y="435"/>
                        <a:pt x="124" y="435"/>
                      </a:cubicBezTo>
                      <a:cubicBezTo>
                        <a:pt x="146" y="473"/>
                        <a:pt x="184" y="500"/>
                        <a:pt x="228" y="506"/>
                      </a:cubicBezTo>
                      <a:cubicBezTo>
                        <a:pt x="272" y="513"/>
                        <a:pt x="316" y="500"/>
                        <a:pt x="349" y="470"/>
                      </a:cubicBezTo>
                      <a:cubicBezTo>
                        <a:pt x="425" y="401"/>
                        <a:pt x="488" y="321"/>
                        <a:pt x="539" y="234"/>
                      </a:cubicBezTo>
                      <a:lnTo>
                        <a:pt x="131"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2">
                  <a:extLst>
                    <a:ext uri="{FF2B5EF4-FFF2-40B4-BE49-F238E27FC236}">
                      <a16:creationId xmlns:a16="http://schemas.microsoft.com/office/drawing/2014/main" id="{11D9A30E-2ACF-EB6A-7C82-CEE72EABD029}"/>
                    </a:ext>
                  </a:extLst>
                </p:cNvPr>
                <p:cNvSpPr>
                  <a:spLocks/>
                </p:cNvSpPr>
                <p:nvPr/>
              </p:nvSpPr>
              <p:spPr bwMode="auto">
                <a:xfrm>
                  <a:off x="3963988" y="3541713"/>
                  <a:ext cx="1470025" cy="1281113"/>
                </a:xfrm>
                <a:custGeom>
                  <a:avLst/>
                  <a:gdLst>
                    <a:gd name="T0" fmla="*/ 515 w 524"/>
                    <a:gd name="T1" fmla="*/ 179 h 457"/>
                    <a:gd name="T2" fmla="*/ 486 w 524"/>
                    <a:gd name="T3" fmla="*/ 55 h 457"/>
                    <a:gd name="T4" fmla="*/ 372 w 524"/>
                    <a:gd name="T5" fmla="*/ 0 h 457"/>
                    <a:gd name="T6" fmla="*/ 190 w 524"/>
                    <a:gd name="T7" fmla="*/ 0 h 457"/>
                    <a:gd name="T8" fmla="*/ 49 w 524"/>
                    <a:gd name="T9" fmla="*/ 105 h 457"/>
                    <a:gd name="T10" fmla="*/ 0 w 524"/>
                    <a:gd name="T11" fmla="*/ 223 h 457"/>
                    <a:gd name="T12" fmla="*/ 407 w 524"/>
                    <a:gd name="T13" fmla="*/ 457 h 457"/>
                    <a:gd name="T14" fmla="*/ 515 w 524"/>
                    <a:gd name="T15" fmla="*/ 179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 h="457">
                      <a:moveTo>
                        <a:pt x="515" y="179"/>
                      </a:moveTo>
                      <a:cubicBezTo>
                        <a:pt x="524" y="135"/>
                        <a:pt x="514" y="90"/>
                        <a:pt x="486" y="55"/>
                      </a:cubicBezTo>
                      <a:cubicBezTo>
                        <a:pt x="458" y="20"/>
                        <a:pt x="416" y="0"/>
                        <a:pt x="372" y="0"/>
                      </a:cubicBezTo>
                      <a:cubicBezTo>
                        <a:pt x="190" y="0"/>
                        <a:pt x="190" y="0"/>
                        <a:pt x="190" y="0"/>
                      </a:cubicBezTo>
                      <a:cubicBezTo>
                        <a:pt x="124" y="0"/>
                        <a:pt x="67" y="43"/>
                        <a:pt x="49" y="105"/>
                      </a:cubicBezTo>
                      <a:cubicBezTo>
                        <a:pt x="38" y="146"/>
                        <a:pt x="21" y="186"/>
                        <a:pt x="0" y="223"/>
                      </a:cubicBezTo>
                      <a:cubicBezTo>
                        <a:pt x="407" y="457"/>
                        <a:pt x="407" y="457"/>
                        <a:pt x="407" y="457"/>
                      </a:cubicBezTo>
                      <a:cubicBezTo>
                        <a:pt x="456" y="371"/>
                        <a:pt x="493" y="277"/>
                        <a:pt x="515" y="179"/>
                      </a:cubicBezTo>
                      <a:close/>
                    </a:path>
                  </a:pathLst>
                </a:custGeom>
                <a:solidFill>
                  <a:srgbClr val="A3E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 name="Group 15">
                <a:extLst>
                  <a:ext uri="{FF2B5EF4-FFF2-40B4-BE49-F238E27FC236}">
                    <a16:creationId xmlns:a16="http://schemas.microsoft.com/office/drawing/2014/main" id="{EBF0361B-5790-9187-13F2-7D937D81E223}"/>
                  </a:ext>
                </a:extLst>
              </p:cNvPr>
              <p:cNvGrpSpPr/>
              <p:nvPr/>
            </p:nvGrpSpPr>
            <p:grpSpPr>
              <a:xfrm>
                <a:off x="1581150" y="4791076"/>
                <a:ext cx="2276476" cy="1404938"/>
                <a:chOff x="1581150" y="4791076"/>
                <a:chExt cx="2276476" cy="1404938"/>
              </a:xfrm>
            </p:grpSpPr>
            <p:sp>
              <p:nvSpPr>
                <p:cNvPr id="23" name="Freeform 13">
                  <a:extLst>
                    <a:ext uri="{FF2B5EF4-FFF2-40B4-BE49-F238E27FC236}">
                      <a16:creationId xmlns:a16="http://schemas.microsoft.com/office/drawing/2014/main" id="{17239D9F-036C-26E6-9F8D-DF5E6915D9F7}"/>
                    </a:ext>
                  </a:extLst>
                </p:cNvPr>
                <p:cNvSpPr>
                  <a:spLocks/>
                </p:cNvSpPr>
                <p:nvPr/>
              </p:nvSpPr>
              <p:spPr bwMode="auto">
                <a:xfrm>
                  <a:off x="1581150" y="4824413"/>
                  <a:ext cx="1138238" cy="1371600"/>
                </a:xfrm>
                <a:custGeom>
                  <a:avLst/>
                  <a:gdLst>
                    <a:gd name="T0" fmla="*/ 281 w 406"/>
                    <a:gd name="T1" fmla="*/ 4 h 489"/>
                    <a:gd name="T2" fmla="*/ 245 w 406"/>
                    <a:gd name="T3" fmla="*/ 0 h 489"/>
                    <a:gd name="T4" fmla="*/ 117 w 406"/>
                    <a:gd name="T5" fmla="*/ 73 h 489"/>
                    <a:gd name="T6" fmla="*/ 26 w 406"/>
                    <a:gd name="T7" fmla="*/ 230 h 489"/>
                    <a:gd name="T8" fmla="*/ 16 w 406"/>
                    <a:gd name="T9" fmla="*/ 357 h 489"/>
                    <a:gd name="T10" fmla="*/ 107 w 406"/>
                    <a:gd name="T11" fmla="*/ 443 h 489"/>
                    <a:gd name="T12" fmla="*/ 406 w 406"/>
                    <a:gd name="T13" fmla="*/ 489 h 489"/>
                    <a:gd name="T14" fmla="*/ 406 w 406"/>
                    <a:gd name="T15" fmla="*/ 19 h 489"/>
                    <a:gd name="T16" fmla="*/ 281 w 406"/>
                    <a:gd name="T17" fmla="*/ 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6" h="489">
                      <a:moveTo>
                        <a:pt x="281" y="4"/>
                      </a:moveTo>
                      <a:cubicBezTo>
                        <a:pt x="269" y="1"/>
                        <a:pt x="257" y="0"/>
                        <a:pt x="245" y="0"/>
                      </a:cubicBezTo>
                      <a:cubicBezTo>
                        <a:pt x="193" y="0"/>
                        <a:pt x="143" y="27"/>
                        <a:pt x="117" y="73"/>
                      </a:cubicBezTo>
                      <a:cubicBezTo>
                        <a:pt x="26" y="230"/>
                        <a:pt x="26" y="230"/>
                        <a:pt x="26" y="230"/>
                      </a:cubicBezTo>
                      <a:cubicBezTo>
                        <a:pt x="3" y="269"/>
                        <a:pt x="0" y="315"/>
                        <a:pt x="16" y="357"/>
                      </a:cubicBezTo>
                      <a:cubicBezTo>
                        <a:pt x="32" y="398"/>
                        <a:pt x="65" y="430"/>
                        <a:pt x="107" y="443"/>
                      </a:cubicBezTo>
                      <a:cubicBezTo>
                        <a:pt x="204" y="473"/>
                        <a:pt x="304" y="489"/>
                        <a:pt x="406" y="489"/>
                      </a:cubicBezTo>
                      <a:cubicBezTo>
                        <a:pt x="406" y="19"/>
                        <a:pt x="406" y="19"/>
                        <a:pt x="406" y="19"/>
                      </a:cubicBezTo>
                      <a:cubicBezTo>
                        <a:pt x="364" y="19"/>
                        <a:pt x="321" y="14"/>
                        <a:pt x="281" y="4"/>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4">
                  <a:extLst>
                    <a:ext uri="{FF2B5EF4-FFF2-40B4-BE49-F238E27FC236}">
                      <a16:creationId xmlns:a16="http://schemas.microsoft.com/office/drawing/2014/main" id="{E426290A-859E-35C0-FEB7-06B7071210AA}"/>
                    </a:ext>
                  </a:extLst>
                </p:cNvPr>
                <p:cNvSpPr>
                  <a:spLocks/>
                </p:cNvSpPr>
                <p:nvPr/>
              </p:nvSpPr>
              <p:spPr bwMode="auto">
                <a:xfrm>
                  <a:off x="2719388" y="4791076"/>
                  <a:ext cx="1138238" cy="1404938"/>
                </a:xfrm>
                <a:custGeom>
                  <a:avLst/>
                  <a:gdLst>
                    <a:gd name="T0" fmla="*/ 0 w 406"/>
                    <a:gd name="T1" fmla="*/ 501 h 501"/>
                    <a:gd name="T2" fmla="*/ 298 w 406"/>
                    <a:gd name="T3" fmla="*/ 455 h 501"/>
                    <a:gd name="T4" fmla="*/ 389 w 406"/>
                    <a:gd name="T5" fmla="*/ 369 h 501"/>
                    <a:gd name="T6" fmla="*/ 380 w 406"/>
                    <a:gd name="T7" fmla="*/ 242 h 501"/>
                    <a:gd name="T8" fmla="*/ 289 w 406"/>
                    <a:gd name="T9" fmla="*/ 85 h 501"/>
                    <a:gd name="T10" fmla="*/ 125 w 406"/>
                    <a:gd name="T11" fmla="*/ 16 h 501"/>
                    <a:gd name="T12" fmla="*/ 0 w 406"/>
                    <a:gd name="T13" fmla="*/ 31 h 501"/>
                    <a:gd name="T14" fmla="*/ 0 w 406"/>
                    <a:gd name="T15" fmla="*/ 501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6" h="501">
                      <a:moveTo>
                        <a:pt x="0" y="501"/>
                      </a:moveTo>
                      <a:cubicBezTo>
                        <a:pt x="102" y="501"/>
                        <a:pt x="202" y="485"/>
                        <a:pt x="298" y="455"/>
                      </a:cubicBezTo>
                      <a:cubicBezTo>
                        <a:pt x="340" y="442"/>
                        <a:pt x="373" y="410"/>
                        <a:pt x="389" y="369"/>
                      </a:cubicBezTo>
                      <a:cubicBezTo>
                        <a:pt x="406" y="327"/>
                        <a:pt x="402" y="281"/>
                        <a:pt x="380" y="242"/>
                      </a:cubicBezTo>
                      <a:cubicBezTo>
                        <a:pt x="289" y="85"/>
                        <a:pt x="289" y="85"/>
                        <a:pt x="289" y="85"/>
                      </a:cubicBezTo>
                      <a:cubicBezTo>
                        <a:pt x="256" y="28"/>
                        <a:pt x="189" y="0"/>
                        <a:pt x="125" y="16"/>
                      </a:cubicBezTo>
                      <a:cubicBezTo>
                        <a:pt x="84" y="26"/>
                        <a:pt x="42" y="31"/>
                        <a:pt x="0" y="31"/>
                      </a:cubicBezTo>
                      <a:cubicBezTo>
                        <a:pt x="0" y="501"/>
                        <a:pt x="0" y="501"/>
                        <a:pt x="0" y="501"/>
                      </a:cubicBezTo>
                      <a:close/>
                    </a:path>
                  </a:pathLst>
                </a:custGeom>
                <a:solidFill>
                  <a:srgbClr val="F9E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 name="Group 16">
                <a:extLst>
                  <a:ext uri="{FF2B5EF4-FFF2-40B4-BE49-F238E27FC236}">
                    <a16:creationId xmlns:a16="http://schemas.microsoft.com/office/drawing/2014/main" id="{994BF468-5DDE-53C9-3ED0-303A053B7A16}"/>
                  </a:ext>
                </a:extLst>
              </p:cNvPr>
              <p:cNvGrpSpPr/>
              <p:nvPr/>
            </p:nvGrpSpPr>
            <p:grpSpPr>
              <a:xfrm>
                <a:off x="2742" y="1279526"/>
                <a:ext cx="1826058" cy="2034020"/>
                <a:chOff x="2742" y="1279526"/>
                <a:chExt cx="1826058" cy="2034020"/>
              </a:xfrm>
            </p:grpSpPr>
            <p:sp>
              <p:nvSpPr>
                <p:cNvPr id="21" name="Freeform 5">
                  <a:extLst>
                    <a:ext uri="{FF2B5EF4-FFF2-40B4-BE49-F238E27FC236}">
                      <a16:creationId xmlns:a16="http://schemas.microsoft.com/office/drawing/2014/main" id="{C9ED5889-EACE-4BEE-54FB-EF0E5E60A120}"/>
                    </a:ext>
                  </a:extLst>
                </p:cNvPr>
                <p:cNvSpPr>
                  <a:spLocks/>
                </p:cNvSpPr>
                <p:nvPr/>
              </p:nvSpPr>
              <p:spPr bwMode="auto">
                <a:xfrm>
                  <a:off x="2742" y="2041958"/>
                  <a:ext cx="1470025" cy="1271588"/>
                </a:xfrm>
                <a:custGeom>
                  <a:avLst/>
                  <a:gdLst>
                    <a:gd name="T0" fmla="*/ 10 w 524"/>
                    <a:gd name="T1" fmla="*/ 275 h 454"/>
                    <a:gd name="T2" fmla="*/ 39 w 524"/>
                    <a:gd name="T3" fmla="*/ 400 h 454"/>
                    <a:gd name="T4" fmla="*/ 153 w 524"/>
                    <a:gd name="T5" fmla="*/ 454 h 454"/>
                    <a:gd name="T6" fmla="*/ 335 w 524"/>
                    <a:gd name="T7" fmla="*/ 454 h 454"/>
                    <a:gd name="T8" fmla="*/ 475 w 524"/>
                    <a:gd name="T9" fmla="*/ 349 h 454"/>
                    <a:gd name="T10" fmla="*/ 524 w 524"/>
                    <a:gd name="T11" fmla="*/ 233 h 454"/>
                    <a:gd name="T12" fmla="*/ 116 w 524"/>
                    <a:gd name="T13" fmla="*/ 0 h 454"/>
                    <a:gd name="T14" fmla="*/ 10 w 524"/>
                    <a:gd name="T15" fmla="*/ 275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 h="454">
                      <a:moveTo>
                        <a:pt x="10" y="275"/>
                      </a:moveTo>
                      <a:cubicBezTo>
                        <a:pt x="0" y="319"/>
                        <a:pt x="11" y="365"/>
                        <a:pt x="39" y="400"/>
                      </a:cubicBezTo>
                      <a:cubicBezTo>
                        <a:pt x="67" y="434"/>
                        <a:pt x="108" y="454"/>
                        <a:pt x="153" y="454"/>
                      </a:cubicBezTo>
                      <a:cubicBezTo>
                        <a:pt x="335" y="454"/>
                        <a:pt x="335" y="454"/>
                        <a:pt x="335" y="454"/>
                      </a:cubicBezTo>
                      <a:cubicBezTo>
                        <a:pt x="400" y="454"/>
                        <a:pt x="458" y="411"/>
                        <a:pt x="475" y="349"/>
                      </a:cubicBezTo>
                      <a:cubicBezTo>
                        <a:pt x="487" y="309"/>
                        <a:pt x="503" y="270"/>
                        <a:pt x="524" y="233"/>
                      </a:cubicBezTo>
                      <a:cubicBezTo>
                        <a:pt x="116" y="0"/>
                        <a:pt x="116" y="0"/>
                        <a:pt x="116" y="0"/>
                      </a:cubicBezTo>
                      <a:cubicBezTo>
                        <a:pt x="67" y="85"/>
                        <a:pt x="31" y="178"/>
                        <a:pt x="10" y="275"/>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0E218130-0320-915A-D9C3-BC2E541C4B7D}"/>
                    </a:ext>
                  </a:extLst>
                </p:cNvPr>
                <p:cNvSpPr>
                  <a:spLocks/>
                </p:cNvSpPr>
                <p:nvPr/>
              </p:nvSpPr>
              <p:spPr bwMode="auto">
                <a:xfrm>
                  <a:off x="314325" y="1279526"/>
                  <a:ext cx="1514475" cy="1428750"/>
                </a:xfrm>
                <a:custGeom>
                  <a:avLst/>
                  <a:gdLst>
                    <a:gd name="T0" fmla="*/ 508 w 540"/>
                    <a:gd name="T1" fmla="*/ 231 h 510"/>
                    <a:gd name="T2" fmla="*/ 417 w 540"/>
                    <a:gd name="T3" fmla="*/ 74 h 510"/>
                    <a:gd name="T4" fmla="*/ 312 w 540"/>
                    <a:gd name="T5" fmla="*/ 2 h 510"/>
                    <a:gd name="T6" fmla="*/ 289 w 540"/>
                    <a:gd name="T7" fmla="*/ 0 h 510"/>
                    <a:gd name="T8" fmla="*/ 192 w 540"/>
                    <a:gd name="T9" fmla="*/ 38 h 510"/>
                    <a:gd name="T10" fmla="*/ 0 w 540"/>
                    <a:gd name="T11" fmla="*/ 277 h 510"/>
                    <a:gd name="T12" fmla="*/ 408 w 540"/>
                    <a:gd name="T13" fmla="*/ 510 h 510"/>
                    <a:gd name="T14" fmla="*/ 485 w 540"/>
                    <a:gd name="T15" fmla="*/ 407 h 510"/>
                    <a:gd name="T16" fmla="*/ 508 w 540"/>
                    <a:gd name="T17" fmla="*/ 23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10">
                      <a:moveTo>
                        <a:pt x="508" y="231"/>
                      </a:moveTo>
                      <a:cubicBezTo>
                        <a:pt x="417" y="74"/>
                        <a:pt x="417" y="74"/>
                        <a:pt x="417" y="74"/>
                      </a:cubicBezTo>
                      <a:cubicBezTo>
                        <a:pt x="395" y="35"/>
                        <a:pt x="356" y="9"/>
                        <a:pt x="312" y="2"/>
                      </a:cubicBezTo>
                      <a:cubicBezTo>
                        <a:pt x="304" y="1"/>
                        <a:pt x="297" y="0"/>
                        <a:pt x="289" y="0"/>
                      </a:cubicBezTo>
                      <a:cubicBezTo>
                        <a:pt x="253" y="0"/>
                        <a:pt x="219" y="13"/>
                        <a:pt x="192" y="38"/>
                      </a:cubicBezTo>
                      <a:cubicBezTo>
                        <a:pt x="115" y="108"/>
                        <a:pt x="51" y="189"/>
                        <a:pt x="0" y="277"/>
                      </a:cubicBezTo>
                      <a:cubicBezTo>
                        <a:pt x="408" y="510"/>
                        <a:pt x="408" y="510"/>
                        <a:pt x="408" y="510"/>
                      </a:cubicBezTo>
                      <a:cubicBezTo>
                        <a:pt x="429" y="473"/>
                        <a:pt x="455" y="438"/>
                        <a:pt x="485" y="407"/>
                      </a:cubicBezTo>
                      <a:cubicBezTo>
                        <a:pt x="531" y="360"/>
                        <a:pt x="540" y="287"/>
                        <a:pt x="508" y="2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 name="Group 17">
                <a:extLst>
                  <a:ext uri="{FF2B5EF4-FFF2-40B4-BE49-F238E27FC236}">
                    <a16:creationId xmlns:a16="http://schemas.microsoft.com/office/drawing/2014/main" id="{79CB0E83-8E25-2DDA-16A7-A10E28C62B2B}"/>
                  </a:ext>
                </a:extLst>
              </p:cNvPr>
              <p:cNvGrpSpPr/>
              <p:nvPr/>
            </p:nvGrpSpPr>
            <p:grpSpPr>
              <a:xfrm>
                <a:off x="1581150" y="658813"/>
                <a:ext cx="2276476" cy="1404938"/>
                <a:chOff x="1581150" y="658813"/>
                <a:chExt cx="2276476" cy="1404938"/>
              </a:xfrm>
            </p:grpSpPr>
            <p:sp>
              <p:nvSpPr>
                <p:cNvPr id="19" name="Freeform 8">
                  <a:extLst>
                    <a:ext uri="{FF2B5EF4-FFF2-40B4-BE49-F238E27FC236}">
                      <a16:creationId xmlns:a16="http://schemas.microsoft.com/office/drawing/2014/main" id="{21A5A5CD-6866-90E7-82A7-ABA13F550AC2}"/>
                    </a:ext>
                  </a:extLst>
                </p:cNvPr>
                <p:cNvSpPr>
                  <a:spLocks/>
                </p:cNvSpPr>
                <p:nvPr/>
              </p:nvSpPr>
              <p:spPr bwMode="auto">
                <a:xfrm>
                  <a:off x="2719388" y="658813"/>
                  <a:ext cx="1138238" cy="1404938"/>
                </a:xfrm>
                <a:custGeom>
                  <a:avLst/>
                  <a:gdLst>
                    <a:gd name="T0" fmla="*/ 0 w 406"/>
                    <a:gd name="T1" fmla="*/ 470 h 501"/>
                    <a:gd name="T2" fmla="*/ 125 w 406"/>
                    <a:gd name="T3" fmla="*/ 485 h 501"/>
                    <a:gd name="T4" fmla="*/ 289 w 406"/>
                    <a:gd name="T5" fmla="*/ 417 h 501"/>
                    <a:gd name="T6" fmla="*/ 380 w 406"/>
                    <a:gd name="T7" fmla="*/ 259 h 501"/>
                    <a:gd name="T8" fmla="*/ 389 w 406"/>
                    <a:gd name="T9" fmla="*/ 132 h 501"/>
                    <a:gd name="T10" fmla="*/ 298 w 406"/>
                    <a:gd name="T11" fmla="*/ 46 h 501"/>
                    <a:gd name="T12" fmla="*/ 0 w 406"/>
                    <a:gd name="T13" fmla="*/ 0 h 501"/>
                    <a:gd name="T14" fmla="*/ 0 w 406"/>
                    <a:gd name="T15" fmla="*/ 0 h 501"/>
                    <a:gd name="T16" fmla="*/ 0 w 406"/>
                    <a:gd name="T17" fmla="*/ 47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6" h="501">
                      <a:moveTo>
                        <a:pt x="0" y="470"/>
                      </a:moveTo>
                      <a:cubicBezTo>
                        <a:pt x="42" y="470"/>
                        <a:pt x="84" y="475"/>
                        <a:pt x="125" y="485"/>
                      </a:cubicBezTo>
                      <a:cubicBezTo>
                        <a:pt x="189" y="501"/>
                        <a:pt x="256" y="473"/>
                        <a:pt x="289" y="417"/>
                      </a:cubicBezTo>
                      <a:cubicBezTo>
                        <a:pt x="380" y="259"/>
                        <a:pt x="380" y="259"/>
                        <a:pt x="380" y="259"/>
                      </a:cubicBezTo>
                      <a:cubicBezTo>
                        <a:pt x="402" y="220"/>
                        <a:pt x="406" y="174"/>
                        <a:pt x="389" y="132"/>
                      </a:cubicBezTo>
                      <a:cubicBezTo>
                        <a:pt x="373" y="91"/>
                        <a:pt x="340" y="60"/>
                        <a:pt x="298" y="46"/>
                      </a:cubicBezTo>
                      <a:cubicBezTo>
                        <a:pt x="202" y="16"/>
                        <a:pt x="102" y="0"/>
                        <a:pt x="0" y="0"/>
                      </a:cubicBezTo>
                      <a:cubicBezTo>
                        <a:pt x="0" y="0"/>
                        <a:pt x="0" y="0"/>
                        <a:pt x="0" y="0"/>
                      </a:cubicBezTo>
                      <a:cubicBezTo>
                        <a:pt x="0" y="470"/>
                        <a:pt x="0" y="470"/>
                        <a:pt x="0" y="47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6">
                  <a:extLst>
                    <a:ext uri="{FF2B5EF4-FFF2-40B4-BE49-F238E27FC236}">
                      <a16:creationId xmlns:a16="http://schemas.microsoft.com/office/drawing/2014/main" id="{A9136A06-3A82-21AA-68A1-AB951AC97350}"/>
                    </a:ext>
                  </a:extLst>
                </p:cNvPr>
                <p:cNvSpPr>
                  <a:spLocks/>
                </p:cNvSpPr>
                <p:nvPr/>
              </p:nvSpPr>
              <p:spPr bwMode="auto">
                <a:xfrm>
                  <a:off x="1581150" y="658813"/>
                  <a:ext cx="1138238" cy="1404938"/>
                </a:xfrm>
                <a:custGeom>
                  <a:avLst/>
                  <a:gdLst>
                    <a:gd name="T0" fmla="*/ 16 w 406"/>
                    <a:gd name="T1" fmla="*/ 132 h 501"/>
                    <a:gd name="T2" fmla="*/ 26 w 406"/>
                    <a:gd name="T3" fmla="*/ 259 h 501"/>
                    <a:gd name="T4" fmla="*/ 117 w 406"/>
                    <a:gd name="T5" fmla="*/ 417 h 501"/>
                    <a:gd name="T6" fmla="*/ 281 w 406"/>
                    <a:gd name="T7" fmla="*/ 485 h 501"/>
                    <a:gd name="T8" fmla="*/ 406 w 406"/>
                    <a:gd name="T9" fmla="*/ 470 h 501"/>
                    <a:gd name="T10" fmla="*/ 406 w 406"/>
                    <a:gd name="T11" fmla="*/ 0 h 501"/>
                    <a:gd name="T12" fmla="*/ 107 w 406"/>
                    <a:gd name="T13" fmla="*/ 46 h 501"/>
                    <a:gd name="T14" fmla="*/ 16 w 406"/>
                    <a:gd name="T15" fmla="*/ 132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6" h="501">
                      <a:moveTo>
                        <a:pt x="16" y="132"/>
                      </a:moveTo>
                      <a:cubicBezTo>
                        <a:pt x="0" y="174"/>
                        <a:pt x="3" y="220"/>
                        <a:pt x="26" y="259"/>
                      </a:cubicBezTo>
                      <a:cubicBezTo>
                        <a:pt x="117" y="417"/>
                        <a:pt x="117" y="417"/>
                        <a:pt x="117" y="417"/>
                      </a:cubicBezTo>
                      <a:cubicBezTo>
                        <a:pt x="149" y="473"/>
                        <a:pt x="217" y="501"/>
                        <a:pt x="281" y="485"/>
                      </a:cubicBezTo>
                      <a:cubicBezTo>
                        <a:pt x="321" y="475"/>
                        <a:pt x="363" y="470"/>
                        <a:pt x="406" y="470"/>
                      </a:cubicBezTo>
                      <a:cubicBezTo>
                        <a:pt x="406" y="0"/>
                        <a:pt x="406" y="0"/>
                        <a:pt x="406" y="0"/>
                      </a:cubicBezTo>
                      <a:cubicBezTo>
                        <a:pt x="304" y="0"/>
                        <a:pt x="204" y="16"/>
                        <a:pt x="107" y="46"/>
                      </a:cubicBezTo>
                      <a:cubicBezTo>
                        <a:pt x="65" y="60"/>
                        <a:pt x="32" y="91"/>
                        <a:pt x="16" y="132"/>
                      </a:cubicBezTo>
                      <a:close/>
                    </a:path>
                  </a:pathLst>
                </a:custGeom>
                <a:solidFill>
                  <a:srgbClr val="3D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 name="Group 8">
              <a:extLst>
                <a:ext uri="{FF2B5EF4-FFF2-40B4-BE49-F238E27FC236}">
                  <a16:creationId xmlns:a16="http://schemas.microsoft.com/office/drawing/2014/main" id="{845C8232-E3A3-38AB-4323-4E10CD0E7B7B}"/>
                </a:ext>
              </a:extLst>
            </p:cNvPr>
            <p:cNvGrpSpPr/>
            <p:nvPr/>
          </p:nvGrpSpPr>
          <p:grpSpPr>
            <a:xfrm>
              <a:off x="2427321" y="2998343"/>
              <a:ext cx="1052012" cy="1082743"/>
              <a:chOff x="9223375" y="1969023"/>
              <a:chExt cx="285750" cy="294096"/>
            </a:xfrm>
            <a:solidFill>
              <a:schemeClr val="accent4"/>
            </a:solidFill>
          </p:grpSpPr>
          <p:sp>
            <p:nvSpPr>
              <p:cNvPr id="10" name="Freeform 175">
                <a:extLst>
                  <a:ext uri="{FF2B5EF4-FFF2-40B4-BE49-F238E27FC236}">
                    <a16:creationId xmlns:a16="http://schemas.microsoft.com/office/drawing/2014/main" id="{D25F9964-EDBE-38C3-E03F-0DE5113275BE}"/>
                  </a:ext>
                </a:extLst>
              </p:cNvPr>
              <p:cNvSpPr>
                <a:spLocks noEditPoints="1"/>
              </p:cNvSpPr>
              <p:nvPr/>
            </p:nvSpPr>
            <p:spPr bwMode="auto">
              <a:xfrm>
                <a:off x="9332913" y="2061100"/>
                <a:ext cx="65087" cy="65088"/>
              </a:xfrm>
              <a:custGeom>
                <a:avLst/>
                <a:gdLst>
                  <a:gd name="T0" fmla="*/ 20 w 20"/>
                  <a:gd name="T1" fmla="*/ 10 h 20"/>
                  <a:gd name="T2" fmla="*/ 10 w 20"/>
                  <a:gd name="T3" fmla="*/ 0 h 20"/>
                  <a:gd name="T4" fmla="*/ 0 w 20"/>
                  <a:gd name="T5" fmla="*/ 10 h 20"/>
                  <a:gd name="T6" fmla="*/ 10 w 20"/>
                  <a:gd name="T7" fmla="*/ 20 h 20"/>
                  <a:gd name="T8" fmla="*/ 20 w 20"/>
                  <a:gd name="T9" fmla="*/ 10 h 20"/>
                  <a:gd name="T10" fmla="*/ 20 w 20"/>
                  <a:gd name="T11" fmla="*/ 10 h 20"/>
                  <a:gd name="T12" fmla="*/ 20 w 20"/>
                  <a:gd name="T13" fmla="*/ 1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0"/>
                    </a:moveTo>
                    <a:cubicBezTo>
                      <a:pt x="20" y="4"/>
                      <a:pt x="16" y="0"/>
                      <a:pt x="10" y="0"/>
                    </a:cubicBezTo>
                    <a:cubicBezTo>
                      <a:pt x="5" y="0"/>
                      <a:pt x="0" y="4"/>
                      <a:pt x="0" y="10"/>
                    </a:cubicBezTo>
                    <a:cubicBezTo>
                      <a:pt x="0" y="15"/>
                      <a:pt x="5" y="20"/>
                      <a:pt x="10" y="20"/>
                    </a:cubicBezTo>
                    <a:cubicBezTo>
                      <a:pt x="16" y="20"/>
                      <a:pt x="20" y="15"/>
                      <a:pt x="20" y="10"/>
                    </a:cubicBezTo>
                    <a:close/>
                    <a:moveTo>
                      <a:pt x="20" y="10"/>
                    </a:moveTo>
                    <a:cubicBezTo>
                      <a:pt x="20" y="10"/>
                      <a:pt x="20" y="10"/>
                      <a:pt x="20"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6">
                <a:extLst>
                  <a:ext uri="{FF2B5EF4-FFF2-40B4-BE49-F238E27FC236}">
                    <a16:creationId xmlns:a16="http://schemas.microsoft.com/office/drawing/2014/main" id="{E9D31245-0456-E3D2-01A8-69873404E105}"/>
                  </a:ext>
                </a:extLst>
              </p:cNvPr>
              <p:cNvSpPr>
                <a:spLocks noEditPoints="1"/>
              </p:cNvSpPr>
              <p:nvPr/>
            </p:nvSpPr>
            <p:spPr bwMode="auto">
              <a:xfrm>
                <a:off x="9223375" y="1969023"/>
                <a:ext cx="285750" cy="266700"/>
              </a:xfrm>
              <a:custGeom>
                <a:avLst/>
                <a:gdLst>
                  <a:gd name="T0" fmla="*/ 85 w 88"/>
                  <a:gd name="T1" fmla="*/ 33 h 82"/>
                  <a:gd name="T2" fmla="*/ 78 w 88"/>
                  <a:gd name="T3" fmla="*/ 33 h 82"/>
                  <a:gd name="T4" fmla="*/ 76 w 88"/>
                  <a:gd name="T5" fmla="*/ 28 h 82"/>
                  <a:gd name="T6" fmla="*/ 81 w 88"/>
                  <a:gd name="T7" fmla="*/ 23 h 82"/>
                  <a:gd name="T8" fmla="*/ 81 w 88"/>
                  <a:gd name="T9" fmla="*/ 19 h 82"/>
                  <a:gd name="T10" fmla="*/ 69 w 88"/>
                  <a:gd name="T11" fmla="*/ 7 h 82"/>
                  <a:gd name="T12" fmla="*/ 65 w 88"/>
                  <a:gd name="T13" fmla="*/ 7 h 82"/>
                  <a:gd name="T14" fmla="*/ 60 w 88"/>
                  <a:gd name="T15" fmla="*/ 12 h 82"/>
                  <a:gd name="T16" fmla="*/ 55 w 88"/>
                  <a:gd name="T17" fmla="*/ 10 h 82"/>
                  <a:gd name="T18" fmla="*/ 55 w 88"/>
                  <a:gd name="T19" fmla="*/ 3 h 82"/>
                  <a:gd name="T20" fmla="*/ 52 w 88"/>
                  <a:gd name="T21" fmla="*/ 0 h 82"/>
                  <a:gd name="T22" fmla="*/ 36 w 88"/>
                  <a:gd name="T23" fmla="*/ 0 h 82"/>
                  <a:gd name="T24" fmla="*/ 33 w 88"/>
                  <a:gd name="T25" fmla="*/ 3 h 82"/>
                  <a:gd name="T26" fmla="*/ 33 w 88"/>
                  <a:gd name="T27" fmla="*/ 10 h 82"/>
                  <a:gd name="T28" fmla="*/ 28 w 88"/>
                  <a:gd name="T29" fmla="*/ 12 h 82"/>
                  <a:gd name="T30" fmla="*/ 23 w 88"/>
                  <a:gd name="T31" fmla="*/ 7 h 82"/>
                  <a:gd name="T32" fmla="*/ 19 w 88"/>
                  <a:gd name="T33" fmla="*/ 7 h 82"/>
                  <a:gd name="T34" fmla="*/ 7 w 88"/>
                  <a:gd name="T35" fmla="*/ 19 h 82"/>
                  <a:gd name="T36" fmla="*/ 6 w 88"/>
                  <a:gd name="T37" fmla="*/ 21 h 82"/>
                  <a:gd name="T38" fmla="*/ 7 w 88"/>
                  <a:gd name="T39" fmla="*/ 23 h 82"/>
                  <a:gd name="T40" fmla="*/ 12 w 88"/>
                  <a:gd name="T41" fmla="*/ 28 h 82"/>
                  <a:gd name="T42" fmla="*/ 10 w 88"/>
                  <a:gd name="T43" fmla="*/ 33 h 82"/>
                  <a:gd name="T44" fmla="*/ 3 w 88"/>
                  <a:gd name="T45" fmla="*/ 33 h 82"/>
                  <a:gd name="T46" fmla="*/ 0 w 88"/>
                  <a:gd name="T47" fmla="*/ 36 h 82"/>
                  <a:gd name="T48" fmla="*/ 0 w 88"/>
                  <a:gd name="T49" fmla="*/ 52 h 82"/>
                  <a:gd name="T50" fmla="*/ 3 w 88"/>
                  <a:gd name="T51" fmla="*/ 56 h 82"/>
                  <a:gd name="T52" fmla="*/ 10 w 88"/>
                  <a:gd name="T53" fmla="*/ 56 h 82"/>
                  <a:gd name="T54" fmla="*/ 12 w 88"/>
                  <a:gd name="T55" fmla="*/ 60 h 82"/>
                  <a:gd name="T56" fmla="*/ 7 w 88"/>
                  <a:gd name="T57" fmla="*/ 65 h 82"/>
                  <a:gd name="T58" fmla="*/ 6 w 88"/>
                  <a:gd name="T59" fmla="*/ 67 h 82"/>
                  <a:gd name="T60" fmla="*/ 7 w 88"/>
                  <a:gd name="T61" fmla="*/ 70 h 82"/>
                  <a:gd name="T62" fmla="*/ 19 w 88"/>
                  <a:gd name="T63" fmla="*/ 81 h 82"/>
                  <a:gd name="T64" fmla="*/ 23 w 88"/>
                  <a:gd name="T65" fmla="*/ 81 h 82"/>
                  <a:gd name="T66" fmla="*/ 24 w 88"/>
                  <a:gd name="T67" fmla="*/ 81 h 82"/>
                  <a:gd name="T68" fmla="*/ 24 w 88"/>
                  <a:gd name="T69" fmla="*/ 81 h 82"/>
                  <a:gd name="T70" fmla="*/ 23 w 88"/>
                  <a:gd name="T71" fmla="*/ 77 h 82"/>
                  <a:gd name="T72" fmla="*/ 23 w 88"/>
                  <a:gd name="T73" fmla="*/ 60 h 82"/>
                  <a:gd name="T74" fmla="*/ 25 w 88"/>
                  <a:gd name="T75" fmla="*/ 53 h 82"/>
                  <a:gd name="T76" fmla="*/ 23 w 88"/>
                  <a:gd name="T77" fmla="*/ 44 h 82"/>
                  <a:gd name="T78" fmla="*/ 44 w 88"/>
                  <a:gd name="T79" fmla="*/ 23 h 82"/>
                  <a:gd name="T80" fmla="*/ 65 w 88"/>
                  <a:gd name="T81" fmla="*/ 44 h 82"/>
                  <a:gd name="T82" fmla="*/ 63 w 88"/>
                  <a:gd name="T83" fmla="*/ 53 h 82"/>
                  <a:gd name="T84" fmla="*/ 66 w 88"/>
                  <a:gd name="T85" fmla="*/ 60 h 82"/>
                  <a:gd name="T86" fmla="*/ 66 w 88"/>
                  <a:gd name="T87" fmla="*/ 77 h 82"/>
                  <a:gd name="T88" fmla="*/ 65 w 88"/>
                  <a:gd name="T89" fmla="*/ 81 h 82"/>
                  <a:gd name="T90" fmla="*/ 65 w 88"/>
                  <a:gd name="T91" fmla="*/ 81 h 82"/>
                  <a:gd name="T92" fmla="*/ 65 w 88"/>
                  <a:gd name="T93" fmla="*/ 81 h 82"/>
                  <a:gd name="T94" fmla="*/ 69 w 88"/>
                  <a:gd name="T95" fmla="*/ 81 h 82"/>
                  <a:gd name="T96" fmla="*/ 81 w 88"/>
                  <a:gd name="T97" fmla="*/ 70 h 82"/>
                  <a:gd name="T98" fmla="*/ 82 w 88"/>
                  <a:gd name="T99" fmla="*/ 67 h 82"/>
                  <a:gd name="T100" fmla="*/ 81 w 88"/>
                  <a:gd name="T101" fmla="*/ 65 h 82"/>
                  <a:gd name="T102" fmla="*/ 76 w 88"/>
                  <a:gd name="T103" fmla="*/ 60 h 82"/>
                  <a:gd name="T104" fmla="*/ 78 w 88"/>
                  <a:gd name="T105" fmla="*/ 56 h 82"/>
                  <a:gd name="T106" fmla="*/ 85 w 88"/>
                  <a:gd name="T107" fmla="*/ 56 h 82"/>
                  <a:gd name="T108" fmla="*/ 88 w 88"/>
                  <a:gd name="T109" fmla="*/ 52 h 82"/>
                  <a:gd name="T110" fmla="*/ 88 w 88"/>
                  <a:gd name="T111" fmla="*/ 36 h 82"/>
                  <a:gd name="T112" fmla="*/ 85 w 88"/>
                  <a:gd name="T113" fmla="*/ 33 h 82"/>
                  <a:gd name="T114" fmla="*/ 85 w 88"/>
                  <a:gd name="T115" fmla="*/ 33 h 82"/>
                  <a:gd name="T116" fmla="*/ 85 w 88"/>
                  <a:gd name="T117" fmla="*/ 3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 h="82">
                    <a:moveTo>
                      <a:pt x="85" y="33"/>
                    </a:moveTo>
                    <a:cubicBezTo>
                      <a:pt x="78" y="33"/>
                      <a:pt x="78" y="33"/>
                      <a:pt x="78" y="33"/>
                    </a:cubicBezTo>
                    <a:cubicBezTo>
                      <a:pt x="78" y="31"/>
                      <a:pt x="77" y="30"/>
                      <a:pt x="76" y="28"/>
                    </a:cubicBezTo>
                    <a:cubicBezTo>
                      <a:pt x="81" y="23"/>
                      <a:pt x="81" y="23"/>
                      <a:pt x="81" y="23"/>
                    </a:cubicBezTo>
                    <a:cubicBezTo>
                      <a:pt x="82" y="22"/>
                      <a:pt x="82" y="20"/>
                      <a:pt x="81" y="19"/>
                    </a:cubicBezTo>
                    <a:cubicBezTo>
                      <a:pt x="69" y="7"/>
                      <a:pt x="69" y="7"/>
                      <a:pt x="69" y="7"/>
                    </a:cubicBezTo>
                    <a:cubicBezTo>
                      <a:pt x="68" y="6"/>
                      <a:pt x="66" y="6"/>
                      <a:pt x="65" y="7"/>
                    </a:cubicBezTo>
                    <a:cubicBezTo>
                      <a:pt x="60" y="12"/>
                      <a:pt x="60" y="12"/>
                      <a:pt x="60" y="12"/>
                    </a:cubicBezTo>
                    <a:cubicBezTo>
                      <a:pt x="59" y="11"/>
                      <a:pt x="57" y="11"/>
                      <a:pt x="55" y="10"/>
                    </a:cubicBezTo>
                    <a:cubicBezTo>
                      <a:pt x="55" y="3"/>
                      <a:pt x="55" y="3"/>
                      <a:pt x="55" y="3"/>
                    </a:cubicBezTo>
                    <a:cubicBezTo>
                      <a:pt x="55" y="2"/>
                      <a:pt x="54" y="0"/>
                      <a:pt x="52" y="0"/>
                    </a:cubicBezTo>
                    <a:cubicBezTo>
                      <a:pt x="36" y="0"/>
                      <a:pt x="36" y="0"/>
                      <a:pt x="36" y="0"/>
                    </a:cubicBezTo>
                    <a:cubicBezTo>
                      <a:pt x="34" y="0"/>
                      <a:pt x="33" y="2"/>
                      <a:pt x="33" y="3"/>
                    </a:cubicBezTo>
                    <a:cubicBezTo>
                      <a:pt x="33" y="10"/>
                      <a:pt x="33" y="10"/>
                      <a:pt x="33" y="10"/>
                    </a:cubicBezTo>
                    <a:cubicBezTo>
                      <a:pt x="31" y="11"/>
                      <a:pt x="30" y="11"/>
                      <a:pt x="28" y="12"/>
                    </a:cubicBezTo>
                    <a:cubicBezTo>
                      <a:pt x="23" y="7"/>
                      <a:pt x="23" y="7"/>
                      <a:pt x="23" y="7"/>
                    </a:cubicBezTo>
                    <a:cubicBezTo>
                      <a:pt x="22" y="6"/>
                      <a:pt x="20" y="6"/>
                      <a:pt x="19" y="7"/>
                    </a:cubicBezTo>
                    <a:cubicBezTo>
                      <a:pt x="7" y="19"/>
                      <a:pt x="7" y="19"/>
                      <a:pt x="7" y="19"/>
                    </a:cubicBezTo>
                    <a:cubicBezTo>
                      <a:pt x="7" y="19"/>
                      <a:pt x="6" y="20"/>
                      <a:pt x="6" y="21"/>
                    </a:cubicBezTo>
                    <a:cubicBezTo>
                      <a:pt x="6" y="22"/>
                      <a:pt x="7" y="23"/>
                      <a:pt x="7" y="23"/>
                    </a:cubicBezTo>
                    <a:cubicBezTo>
                      <a:pt x="12" y="28"/>
                      <a:pt x="12" y="28"/>
                      <a:pt x="12" y="28"/>
                    </a:cubicBezTo>
                    <a:cubicBezTo>
                      <a:pt x="11" y="30"/>
                      <a:pt x="11" y="31"/>
                      <a:pt x="10" y="33"/>
                    </a:cubicBezTo>
                    <a:cubicBezTo>
                      <a:pt x="3" y="33"/>
                      <a:pt x="3" y="33"/>
                      <a:pt x="3" y="33"/>
                    </a:cubicBezTo>
                    <a:cubicBezTo>
                      <a:pt x="2" y="33"/>
                      <a:pt x="0" y="34"/>
                      <a:pt x="0" y="36"/>
                    </a:cubicBezTo>
                    <a:cubicBezTo>
                      <a:pt x="0" y="52"/>
                      <a:pt x="0" y="52"/>
                      <a:pt x="0" y="52"/>
                    </a:cubicBezTo>
                    <a:cubicBezTo>
                      <a:pt x="0" y="54"/>
                      <a:pt x="2" y="56"/>
                      <a:pt x="3" y="56"/>
                    </a:cubicBezTo>
                    <a:cubicBezTo>
                      <a:pt x="10" y="56"/>
                      <a:pt x="10" y="56"/>
                      <a:pt x="10" y="56"/>
                    </a:cubicBezTo>
                    <a:cubicBezTo>
                      <a:pt x="11" y="57"/>
                      <a:pt x="11" y="59"/>
                      <a:pt x="12" y="60"/>
                    </a:cubicBezTo>
                    <a:cubicBezTo>
                      <a:pt x="7" y="65"/>
                      <a:pt x="7" y="65"/>
                      <a:pt x="7" y="65"/>
                    </a:cubicBezTo>
                    <a:cubicBezTo>
                      <a:pt x="7" y="66"/>
                      <a:pt x="6" y="66"/>
                      <a:pt x="6" y="67"/>
                    </a:cubicBezTo>
                    <a:cubicBezTo>
                      <a:pt x="6" y="68"/>
                      <a:pt x="7" y="69"/>
                      <a:pt x="7" y="70"/>
                    </a:cubicBezTo>
                    <a:cubicBezTo>
                      <a:pt x="19" y="81"/>
                      <a:pt x="19" y="81"/>
                      <a:pt x="19" y="81"/>
                    </a:cubicBezTo>
                    <a:cubicBezTo>
                      <a:pt x="20" y="82"/>
                      <a:pt x="22" y="82"/>
                      <a:pt x="23" y="81"/>
                    </a:cubicBezTo>
                    <a:cubicBezTo>
                      <a:pt x="24" y="81"/>
                      <a:pt x="24" y="81"/>
                      <a:pt x="24" y="81"/>
                    </a:cubicBezTo>
                    <a:cubicBezTo>
                      <a:pt x="24" y="81"/>
                      <a:pt x="24" y="81"/>
                      <a:pt x="24" y="81"/>
                    </a:cubicBezTo>
                    <a:cubicBezTo>
                      <a:pt x="23" y="80"/>
                      <a:pt x="23" y="79"/>
                      <a:pt x="23" y="77"/>
                    </a:cubicBezTo>
                    <a:cubicBezTo>
                      <a:pt x="23" y="60"/>
                      <a:pt x="23" y="60"/>
                      <a:pt x="23" y="60"/>
                    </a:cubicBezTo>
                    <a:cubicBezTo>
                      <a:pt x="23" y="58"/>
                      <a:pt x="24" y="55"/>
                      <a:pt x="25" y="53"/>
                    </a:cubicBezTo>
                    <a:cubicBezTo>
                      <a:pt x="24" y="50"/>
                      <a:pt x="23" y="47"/>
                      <a:pt x="23" y="44"/>
                    </a:cubicBezTo>
                    <a:cubicBezTo>
                      <a:pt x="23" y="33"/>
                      <a:pt x="33" y="23"/>
                      <a:pt x="44" y="23"/>
                    </a:cubicBezTo>
                    <a:cubicBezTo>
                      <a:pt x="56" y="23"/>
                      <a:pt x="65" y="33"/>
                      <a:pt x="65" y="44"/>
                    </a:cubicBezTo>
                    <a:cubicBezTo>
                      <a:pt x="65" y="47"/>
                      <a:pt x="64" y="50"/>
                      <a:pt x="63" y="53"/>
                    </a:cubicBezTo>
                    <a:cubicBezTo>
                      <a:pt x="65" y="55"/>
                      <a:pt x="66" y="58"/>
                      <a:pt x="66" y="60"/>
                    </a:cubicBezTo>
                    <a:cubicBezTo>
                      <a:pt x="66" y="77"/>
                      <a:pt x="66" y="77"/>
                      <a:pt x="66" y="77"/>
                    </a:cubicBezTo>
                    <a:cubicBezTo>
                      <a:pt x="66" y="79"/>
                      <a:pt x="65" y="80"/>
                      <a:pt x="65" y="81"/>
                    </a:cubicBezTo>
                    <a:cubicBezTo>
                      <a:pt x="65" y="81"/>
                      <a:pt x="65" y="81"/>
                      <a:pt x="65" y="81"/>
                    </a:cubicBezTo>
                    <a:cubicBezTo>
                      <a:pt x="65" y="81"/>
                      <a:pt x="65" y="81"/>
                      <a:pt x="65" y="81"/>
                    </a:cubicBezTo>
                    <a:cubicBezTo>
                      <a:pt x="66" y="82"/>
                      <a:pt x="68" y="82"/>
                      <a:pt x="69" y="81"/>
                    </a:cubicBezTo>
                    <a:cubicBezTo>
                      <a:pt x="81" y="70"/>
                      <a:pt x="81" y="70"/>
                      <a:pt x="81" y="70"/>
                    </a:cubicBezTo>
                    <a:cubicBezTo>
                      <a:pt x="82" y="69"/>
                      <a:pt x="82" y="68"/>
                      <a:pt x="82" y="67"/>
                    </a:cubicBezTo>
                    <a:cubicBezTo>
                      <a:pt x="82" y="66"/>
                      <a:pt x="82" y="66"/>
                      <a:pt x="81" y="65"/>
                    </a:cubicBezTo>
                    <a:cubicBezTo>
                      <a:pt x="76" y="60"/>
                      <a:pt x="76" y="60"/>
                      <a:pt x="76" y="60"/>
                    </a:cubicBezTo>
                    <a:cubicBezTo>
                      <a:pt x="77" y="59"/>
                      <a:pt x="78" y="57"/>
                      <a:pt x="78" y="56"/>
                    </a:cubicBezTo>
                    <a:cubicBezTo>
                      <a:pt x="85" y="56"/>
                      <a:pt x="85" y="56"/>
                      <a:pt x="85" y="56"/>
                    </a:cubicBezTo>
                    <a:cubicBezTo>
                      <a:pt x="87" y="56"/>
                      <a:pt x="88" y="54"/>
                      <a:pt x="88" y="52"/>
                    </a:cubicBezTo>
                    <a:cubicBezTo>
                      <a:pt x="88" y="36"/>
                      <a:pt x="88" y="36"/>
                      <a:pt x="88" y="36"/>
                    </a:cubicBezTo>
                    <a:cubicBezTo>
                      <a:pt x="88" y="34"/>
                      <a:pt x="87" y="33"/>
                      <a:pt x="85" y="33"/>
                    </a:cubicBezTo>
                    <a:close/>
                    <a:moveTo>
                      <a:pt x="85" y="33"/>
                    </a:moveTo>
                    <a:cubicBezTo>
                      <a:pt x="85" y="33"/>
                      <a:pt x="85" y="33"/>
                      <a:pt x="8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77">
                <a:extLst>
                  <a:ext uri="{FF2B5EF4-FFF2-40B4-BE49-F238E27FC236}">
                    <a16:creationId xmlns:a16="http://schemas.microsoft.com/office/drawing/2014/main" id="{08F639A0-9D50-1AD4-0C57-9DBDD25F0631}"/>
                  </a:ext>
                </a:extLst>
              </p:cNvPr>
              <p:cNvSpPr>
                <a:spLocks noEditPoints="1"/>
              </p:cNvSpPr>
              <p:nvPr/>
            </p:nvSpPr>
            <p:spPr bwMode="auto">
              <a:xfrm>
                <a:off x="9313863" y="2119271"/>
                <a:ext cx="107950" cy="143848"/>
              </a:xfrm>
              <a:custGeom>
                <a:avLst/>
                <a:gdLst>
                  <a:gd name="T0" fmla="*/ 27 w 33"/>
                  <a:gd name="T1" fmla="*/ 1 h 61"/>
                  <a:gd name="T2" fmla="*/ 27 w 33"/>
                  <a:gd name="T3" fmla="*/ 1 h 61"/>
                  <a:gd name="T4" fmla="*/ 24 w 33"/>
                  <a:gd name="T5" fmla="*/ 0 h 61"/>
                  <a:gd name="T6" fmla="*/ 23 w 33"/>
                  <a:gd name="T7" fmla="*/ 1 h 61"/>
                  <a:gd name="T8" fmla="*/ 17 w 33"/>
                  <a:gd name="T9" fmla="*/ 10 h 61"/>
                  <a:gd name="T10" fmla="*/ 15 w 33"/>
                  <a:gd name="T11" fmla="*/ 10 h 61"/>
                  <a:gd name="T12" fmla="*/ 9 w 33"/>
                  <a:gd name="T13" fmla="*/ 1 h 61"/>
                  <a:gd name="T14" fmla="*/ 9 w 33"/>
                  <a:gd name="T15" fmla="*/ 0 h 61"/>
                  <a:gd name="T16" fmla="*/ 5 w 33"/>
                  <a:gd name="T17" fmla="*/ 1 h 61"/>
                  <a:gd name="T18" fmla="*/ 0 w 33"/>
                  <a:gd name="T19" fmla="*/ 9 h 61"/>
                  <a:gd name="T20" fmla="*/ 0 w 33"/>
                  <a:gd name="T21" fmla="*/ 26 h 61"/>
                  <a:gd name="T22" fmla="*/ 0 w 33"/>
                  <a:gd name="T23" fmla="*/ 27 h 61"/>
                  <a:gd name="T24" fmla="*/ 6 w 33"/>
                  <a:gd name="T25" fmla="*/ 36 h 61"/>
                  <a:gd name="T26" fmla="*/ 6 w 33"/>
                  <a:gd name="T27" fmla="*/ 60 h 61"/>
                  <a:gd name="T28" fmla="*/ 7 w 33"/>
                  <a:gd name="T29" fmla="*/ 61 h 61"/>
                  <a:gd name="T30" fmla="*/ 26 w 33"/>
                  <a:gd name="T31" fmla="*/ 61 h 61"/>
                  <a:gd name="T32" fmla="*/ 27 w 33"/>
                  <a:gd name="T33" fmla="*/ 60 h 61"/>
                  <a:gd name="T34" fmla="*/ 27 w 33"/>
                  <a:gd name="T35" fmla="*/ 36 h 61"/>
                  <a:gd name="T36" fmla="*/ 33 w 33"/>
                  <a:gd name="T37" fmla="*/ 27 h 61"/>
                  <a:gd name="T38" fmla="*/ 33 w 33"/>
                  <a:gd name="T39" fmla="*/ 26 h 61"/>
                  <a:gd name="T40" fmla="*/ 33 w 33"/>
                  <a:gd name="T41" fmla="*/ 9 h 61"/>
                  <a:gd name="T42" fmla="*/ 27 w 33"/>
                  <a:gd name="T43" fmla="*/ 1 h 61"/>
                  <a:gd name="T44" fmla="*/ 27 w 33"/>
                  <a:gd name="T45" fmla="*/ 1 h 61"/>
                  <a:gd name="T46" fmla="*/ 27 w 33"/>
                  <a:gd name="T47"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61">
                    <a:moveTo>
                      <a:pt x="27" y="1"/>
                    </a:moveTo>
                    <a:cubicBezTo>
                      <a:pt x="27" y="1"/>
                      <a:pt x="27" y="1"/>
                      <a:pt x="27" y="1"/>
                    </a:cubicBezTo>
                    <a:cubicBezTo>
                      <a:pt x="24" y="0"/>
                      <a:pt x="24" y="0"/>
                      <a:pt x="24" y="0"/>
                    </a:cubicBezTo>
                    <a:cubicBezTo>
                      <a:pt x="24" y="0"/>
                      <a:pt x="23" y="0"/>
                      <a:pt x="23" y="1"/>
                    </a:cubicBezTo>
                    <a:cubicBezTo>
                      <a:pt x="22" y="3"/>
                      <a:pt x="19" y="8"/>
                      <a:pt x="17" y="10"/>
                    </a:cubicBezTo>
                    <a:cubicBezTo>
                      <a:pt x="17" y="11"/>
                      <a:pt x="16" y="11"/>
                      <a:pt x="15" y="10"/>
                    </a:cubicBezTo>
                    <a:cubicBezTo>
                      <a:pt x="13" y="8"/>
                      <a:pt x="11" y="3"/>
                      <a:pt x="9" y="1"/>
                    </a:cubicBezTo>
                    <a:cubicBezTo>
                      <a:pt x="9" y="1"/>
                      <a:pt x="9" y="0"/>
                      <a:pt x="9" y="0"/>
                    </a:cubicBezTo>
                    <a:cubicBezTo>
                      <a:pt x="8" y="0"/>
                      <a:pt x="5" y="1"/>
                      <a:pt x="5" y="1"/>
                    </a:cubicBezTo>
                    <a:cubicBezTo>
                      <a:pt x="2" y="2"/>
                      <a:pt x="0" y="6"/>
                      <a:pt x="0" y="9"/>
                    </a:cubicBezTo>
                    <a:cubicBezTo>
                      <a:pt x="0" y="26"/>
                      <a:pt x="0" y="26"/>
                      <a:pt x="0" y="26"/>
                    </a:cubicBezTo>
                    <a:cubicBezTo>
                      <a:pt x="0" y="27"/>
                      <a:pt x="0" y="27"/>
                      <a:pt x="0" y="27"/>
                    </a:cubicBezTo>
                    <a:cubicBezTo>
                      <a:pt x="6" y="36"/>
                      <a:pt x="6" y="36"/>
                      <a:pt x="6" y="36"/>
                    </a:cubicBezTo>
                    <a:cubicBezTo>
                      <a:pt x="6" y="60"/>
                      <a:pt x="6" y="60"/>
                      <a:pt x="6" y="60"/>
                    </a:cubicBezTo>
                    <a:cubicBezTo>
                      <a:pt x="6" y="60"/>
                      <a:pt x="6" y="61"/>
                      <a:pt x="7" y="61"/>
                    </a:cubicBezTo>
                    <a:cubicBezTo>
                      <a:pt x="26" y="61"/>
                      <a:pt x="26" y="61"/>
                      <a:pt x="26" y="61"/>
                    </a:cubicBezTo>
                    <a:cubicBezTo>
                      <a:pt x="26" y="61"/>
                      <a:pt x="27" y="60"/>
                      <a:pt x="27" y="60"/>
                    </a:cubicBezTo>
                    <a:cubicBezTo>
                      <a:pt x="27" y="36"/>
                      <a:pt x="27" y="36"/>
                      <a:pt x="27" y="36"/>
                    </a:cubicBezTo>
                    <a:cubicBezTo>
                      <a:pt x="33" y="27"/>
                      <a:pt x="33" y="27"/>
                      <a:pt x="33" y="27"/>
                    </a:cubicBezTo>
                    <a:cubicBezTo>
                      <a:pt x="33" y="27"/>
                      <a:pt x="33" y="27"/>
                      <a:pt x="33" y="26"/>
                    </a:cubicBezTo>
                    <a:cubicBezTo>
                      <a:pt x="33" y="9"/>
                      <a:pt x="33" y="9"/>
                      <a:pt x="33" y="9"/>
                    </a:cubicBezTo>
                    <a:cubicBezTo>
                      <a:pt x="33" y="6"/>
                      <a:pt x="30" y="2"/>
                      <a:pt x="27" y="1"/>
                    </a:cubicBezTo>
                    <a:close/>
                    <a:moveTo>
                      <a:pt x="27" y="1"/>
                    </a:moveTo>
                    <a:cubicBezTo>
                      <a:pt x="27" y="1"/>
                      <a:pt x="27" y="1"/>
                      <a:pt x="2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1" name="Rectangle: Rounded Corners 30">
            <a:extLst>
              <a:ext uri="{FF2B5EF4-FFF2-40B4-BE49-F238E27FC236}">
                <a16:creationId xmlns:a16="http://schemas.microsoft.com/office/drawing/2014/main" id="{270D1A5F-D6C8-8DCC-C6A7-7869F6BF192F}"/>
              </a:ext>
            </a:extLst>
          </p:cNvPr>
          <p:cNvSpPr/>
          <p:nvPr/>
        </p:nvSpPr>
        <p:spPr>
          <a:xfrm>
            <a:off x="7772851" y="1909771"/>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Peers</a:t>
            </a:r>
          </a:p>
        </p:txBody>
      </p:sp>
      <p:sp>
        <p:nvSpPr>
          <p:cNvPr id="32" name="Rectangle: Rounded Corners 31">
            <a:extLst>
              <a:ext uri="{FF2B5EF4-FFF2-40B4-BE49-F238E27FC236}">
                <a16:creationId xmlns:a16="http://schemas.microsoft.com/office/drawing/2014/main" id="{0105DE17-F76B-0813-8D5F-B4AA09A34D5B}"/>
              </a:ext>
            </a:extLst>
          </p:cNvPr>
          <p:cNvSpPr/>
          <p:nvPr/>
        </p:nvSpPr>
        <p:spPr>
          <a:xfrm>
            <a:off x="7746172" y="4982321"/>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effectLst>
                  <a:outerShdw blurRad="101600" dist="25400" dir="5400000" algn="ctr" rotWithShape="0">
                    <a:schemeClr val="bg1">
                      <a:alpha val="63000"/>
                    </a:schemeClr>
                  </a:outerShdw>
                </a:effectLst>
              </a:rPr>
              <a:t>Klanten</a:t>
            </a:r>
            <a:endParaRPr lang="en-US" sz="2200" dirty="0">
              <a:solidFill>
                <a:srgbClr val="000000"/>
              </a:solidFill>
              <a:effectLst>
                <a:outerShdw blurRad="101600" dist="25400" dir="5400000" algn="ctr" rotWithShape="0">
                  <a:schemeClr val="bg1">
                    <a:alpha val="63000"/>
                  </a:schemeClr>
                </a:outerShdw>
              </a:effectLst>
            </a:endParaRPr>
          </a:p>
        </p:txBody>
      </p:sp>
      <p:sp>
        <p:nvSpPr>
          <p:cNvPr id="33" name="Rectangle: Rounded Corners 32">
            <a:extLst>
              <a:ext uri="{FF2B5EF4-FFF2-40B4-BE49-F238E27FC236}">
                <a16:creationId xmlns:a16="http://schemas.microsoft.com/office/drawing/2014/main" id="{7F35AAFF-3770-3936-AE53-52AD22A31631}"/>
              </a:ext>
            </a:extLst>
          </p:cNvPr>
          <p:cNvSpPr/>
          <p:nvPr/>
        </p:nvSpPr>
        <p:spPr>
          <a:xfrm rot="3570919">
            <a:off x="6318632" y="4243608"/>
            <a:ext cx="1579675"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Incubators</a:t>
            </a:r>
          </a:p>
        </p:txBody>
      </p:sp>
      <p:sp>
        <p:nvSpPr>
          <p:cNvPr id="34" name="Rectangle: Rounded Corners 33">
            <a:extLst>
              <a:ext uri="{FF2B5EF4-FFF2-40B4-BE49-F238E27FC236}">
                <a16:creationId xmlns:a16="http://schemas.microsoft.com/office/drawing/2014/main" id="{80267BFE-F066-3061-5A0D-C045CE842473}"/>
              </a:ext>
            </a:extLst>
          </p:cNvPr>
          <p:cNvSpPr/>
          <p:nvPr/>
        </p:nvSpPr>
        <p:spPr>
          <a:xfrm rot="17989282">
            <a:off x="6394413" y="2640866"/>
            <a:ext cx="1529402"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effectLst>
                  <a:outerShdw blurRad="101600" dist="25400" dir="5400000" algn="ctr" rotWithShape="0">
                    <a:schemeClr val="bg1">
                      <a:alpha val="63000"/>
                    </a:schemeClr>
                  </a:outerShdw>
                </a:effectLst>
              </a:rPr>
              <a:t>Mentoren</a:t>
            </a:r>
            <a:endParaRPr lang="en-US" sz="2200" dirty="0">
              <a:solidFill>
                <a:srgbClr val="000000"/>
              </a:solidFill>
              <a:effectLst>
                <a:outerShdw blurRad="101600" dist="25400" dir="5400000" algn="ctr" rotWithShape="0">
                  <a:schemeClr val="bg1">
                    <a:alpha val="63000"/>
                  </a:schemeClr>
                </a:outerShdw>
              </a:effectLst>
            </a:endParaRPr>
          </a:p>
        </p:txBody>
      </p:sp>
      <p:sp>
        <p:nvSpPr>
          <p:cNvPr id="35" name="Rectangle: Rounded Corners 34">
            <a:extLst>
              <a:ext uri="{FF2B5EF4-FFF2-40B4-BE49-F238E27FC236}">
                <a16:creationId xmlns:a16="http://schemas.microsoft.com/office/drawing/2014/main" id="{3C98004B-5A83-5E3D-5238-439B6A1F3809}"/>
              </a:ext>
            </a:extLst>
          </p:cNvPr>
          <p:cNvSpPr/>
          <p:nvPr/>
        </p:nvSpPr>
        <p:spPr>
          <a:xfrm rot="3547908">
            <a:off x="9097385" y="2702703"/>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effectLst>
                  <a:outerShdw blurRad="101600" dist="25400" dir="5400000" algn="ctr" rotWithShape="0">
                    <a:schemeClr val="bg1">
                      <a:alpha val="63000"/>
                    </a:schemeClr>
                  </a:outerShdw>
                </a:effectLst>
              </a:rPr>
              <a:t>Partners</a:t>
            </a:r>
          </a:p>
        </p:txBody>
      </p:sp>
      <p:sp>
        <p:nvSpPr>
          <p:cNvPr id="36" name="Rectangle: Rounded Corners 35">
            <a:extLst>
              <a:ext uri="{FF2B5EF4-FFF2-40B4-BE49-F238E27FC236}">
                <a16:creationId xmlns:a16="http://schemas.microsoft.com/office/drawing/2014/main" id="{E95F4826-7C5E-9DCB-6A50-C6BD3982AE05}"/>
              </a:ext>
            </a:extLst>
          </p:cNvPr>
          <p:cNvSpPr/>
          <p:nvPr/>
        </p:nvSpPr>
        <p:spPr>
          <a:xfrm rot="18120618">
            <a:off x="8791633" y="4196139"/>
            <a:ext cx="2033849"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effectLst>
                  <a:outerShdw blurRad="101600" dist="25400" dir="5400000" algn="ctr" rotWithShape="0">
                    <a:schemeClr val="bg1">
                      <a:alpha val="63000"/>
                    </a:schemeClr>
                  </a:outerShdw>
                </a:effectLst>
              </a:rPr>
              <a:t>investeerders</a:t>
            </a:r>
            <a:endParaRPr lang="en-US" sz="2200" dirty="0">
              <a:solidFill>
                <a:srgbClr val="000000"/>
              </a:solidFill>
              <a:effectLst>
                <a:outerShdw blurRad="101600" dist="25400" dir="5400000" algn="ctr" rotWithShape="0">
                  <a:schemeClr val="bg1">
                    <a:alpha val="63000"/>
                  </a:schemeClr>
                </a:outerShdw>
              </a:effectLst>
            </a:endParaRPr>
          </a:p>
        </p:txBody>
      </p:sp>
      <p:sp>
        <p:nvSpPr>
          <p:cNvPr id="37" name="Rectangle: Rounded Corners 36">
            <a:extLst>
              <a:ext uri="{FF2B5EF4-FFF2-40B4-BE49-F238E27FC236}">
                <a16:creationId xmlns:a16="http://schemas.microsoft.com/office/drawing/2014/main" id="{9A019192-FAEA-55F5-CB9A-0E1C3F65085C}"/>
              </a:ext>
            </a:extLst>
          </p:cNvPr>
          <p:cNvSpPr/>
          <p:nvPr/>
        </p:nvSpPr>
        <p:spPr>
          <a:xfrm>
            <a:off x="7507344" y="3771403"/>
            <a:ext cx="1908798" cy="517470"/>
          </a:xfrm>
          <a:prstGeom prst="roundRect">
            <a:avLst>
              <a:gd name="adj" fmla="val 500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rPr>
              <a:t>Entrepreneur</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479141" y="1532550"/>
            <a:ext cx="5883686" cy="4168762"/>
          </a:xfrm>
        </p:spPr>
        <p:txBody>
          <a:bodyPr/>
          <a:lstStyle/>
          <a:p>
            <a:pPr marL="342900" indent="-342900">
              <a:buFont typeface="Arial" panose="020B0604020202020204" pitchFamily="34" charset="0"/>
              <a:buChar char="•"/>
            </a:pPr>
            <a:r>
              <a:rPr lang="nl-NL" sz="2000" b="1" dirty="0"/>
              <a:t>Peers: </a:t>
            </a:r>
            <a:r>
              <a:rPr lang="nl-NL" sz="2000" dirty="0"/>
              <a:t>Gelijk aan het delen van vergelijkbare rollen/statussen.</a:t>
            </a:r>
            <a:r>
              <a:rPr lang="nl-NL" sz="2000" b="1" dirty="0"/>
              <a:t>
Mentoren: </a:t>
            </a:r>
            <a:r>
              <a:rPr lang="nl-NL" sz="2000" dirty="0"/>
              <a:t>Gidsen die advies en ondersteuning bieden.</a:t>
            </a:r>
            <a:r>
              <a:rPr lang="nl-NL" sz="2000" b="1" dirty="0"/>
              <a:t>
Investeerders: </a:t>
            </a:r>
            <a:r>
              <a:rPr lang="nl-NL" sz="2000" dirty="0"/>
              <a:t>Financiële steun bieden voor groei.</a:t>
            </a:r>
            <a:r>
              <a:rPr lang="nl-NL" sz="2000" b="1" dirty="0"/>
              <a:t>
Incubators</a:t>
            </a:r>
            <a:r>
              <a:rPr lang="nl-NL" sz="2000" dirty="0"/>
              <a:t>: Koester ondernemers met middelen.</a:t>
            </a:r>
            <a:r>
              <a:rPr lang="nl-NL" sz="2000" b="1" dirty="0"/>
              <a:t>
Partners: </a:t>
            </a:r>
            <a:r>
              <a:rPr lang="nl-NL" sz="2000" dirty="0"/>
              <a:t>Werk samen om gemeenschappelijke doelen te bereiken</a:t>
            </a:r>
            <a:r>
              <a:rPr lang="nl-NL" sz="2000" b="1" dirty="0"/>
              <a:t>.
Klanten: </a:t>
            </a:r>
            <a:r>
              <a:rPr lang="nl-NL" sz="2000" dirty="0"/>
              <a:t>Die producten of diensten afnemen.</a:t>
            </a:r>
            <a:endParaRPr lang="en-US" sz="2000" dirty="0"/>
          </a:p>
        </p:txBody>
      </p:sp>
    </p:spTree>
    <p:extLst>
      <p:ext uri="{BB962C8B-B14F-4D97-AF65-F5344CB8AC3E}">
        <p14:creationId xmlns:p14="http://schemas.microsoft.com/office/powerpoint/2010/main" val="279896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510756"/>
            <a:ext cx="10180476" cy="4168762"/>
          </a:xfrm>
        </p:spPr>
        <p:txBody>
          <a:bodyPr/>
          <a:lstStyle/>
          <a:p>
            <a:pPr marL="0" indent="0"/>
            <a:r>
              <a:rPr lang="en-US" sz="2000" b="1" dirty="0" err="1"/>
              <a:t>Netwerken</a:t>
            </a:r>
            <a:r>
              <a:rPr lang="en-US" sz="2000" dirty="0"/>
              <a:t> </a:t>
            </a:r>
            <a:r>
              <a:rPr lang="nl-NL" sz="2000" dirty="0"/>
              <a:t>is het proces van het opbouwen van professionele relaties die wederzijds voordeel bieden. Deze relaties kunnen advies, middelen, mentorschap en kansen bieden. De reikwijdte van netwerken omvat:</a:t>
            </a:r>
          </a:p>
          <a:p>
            <a:pPr marL="342900" indent="-342900">
              <a:buFont typeface="Arial" panose="020B0604020202020204" pitchFamily="34" charset="0"/>
              <a:buChar char="•"/>
            </a:pPr>
            <a:r>
              <a:rPr lang="en-US" sz="2000" b="1" dirty="0" err="1">
                <a:solidFill>
                  <a:srgbClr val="FDBD22"/>
                </a:solidFill>
              </a:rPr>
              <a:t>Professionele</a:t>
            </a:r>
            <a:r>
              <a:rPr lang="en-US" sz="2000" b="1" dirty="0">
                <a:solidFill>
                  <a:srgbClr val="FDBD22"/>
                </a:solidFill>
              </a:rPr>
              <a:t> </a:t>
            </a:r>
            <a:r>
              <a:rPr lang="en-US" sz="2000" b="1" dirty="0" err="1">
                <a:solidFill>
                  <a:srgbClr val="FDBD22"/>
                </a:solidFill>
              </a:rPr>
              <a:t>relaties</a:t>
            </a:r>
            <a:r>
              <a:rPr lang="en-US" sz="2000" dirty="0"/>
              <a:t>: </a:t>
            </a:r>
            <a:r>
              <a:rPr lang="nl-NL" sz="2000" dirty="0"/>
              <a:t>Langdurige verbindingen die wederzijdse steun en groei bevorderen.</a:t>
            </a:r>
            <a:endParaRPr lang="en-US" sz="2000" dirty="0"/>
          </a:p>
          <a:p>
            <a:pPr marL="342900" indent="-342900">
              <a:buFont typeface="Arial" panose="020B0604020202020204" pitchFamily="34" charset="0"/>
              <a:buChar char="•"/>
            </a:pPr>
            <a:r>
              <a:rPr lang="en-US" sz="2000" b="1" dirty="0" err="1">
                <a:solidFill>
                  <a:srgbClr val="086575"/>
                </a:solidFill>
              </a:rPr>
              <a:t>Gemeenschapsvorming</a:t>
            </a:r>
            <a:r>
              <a:rPr lang="en-US" sz="2000" dirty="0">
                <a:solidFill>
                  <a:srgbClr val="086575"/>
                </a:solidFill>
              </a:rPr>
              <a:t>: </a:t>
            </a:r>
            <a:r>
              <a:rPr lang="nl-NL" sz="2000" dirty="0"/>
              <a:t>Netwerken creëren een gevoel van verbondenheid en een gedeeld doel, essentieel voor ondernemerschap, vooral voor ondervertegenwoordigde mensen</a:t>
            </a:r>
            <a:r>
              <a:rPr lang="en-US" sz="2000" dirty="0"/>
              <a:t>.</a:t>
            </a:r>
          </a:p>
          <a:p>
            <a:pPr marL="342900" indent="-342900">
              <a:buFont typeface="Arial" panose="020B0604020202020204" pitchFamily="34" charset="0"/>
              <a:buChar char="•"/>
            </a:pPr>
            <a:r>
              <a:rPr lang="en-US" sz="2000" b="1" dirty="0" err="1">
                <a:solidFill>
                  <a:srgbClr val="47B5C8"/>
                </a:solidFill>
              </a:rPr>
              <a:t>Waarde</a:t>
            </a:r>
            <a:r>
              <a:rPr lang="en-US" sz="2000" b="1" dirty="0">
                <a:solidFill>
                  <a:srgbClr val="47B5C8"/>
                </a:solidFill>
              </a:rPr>
              <a:t> in twee </a:t>
            </a:r>
            <a:r>
              <a:rPr lang="en-US" sz="2000" b="1" dirty="0" err="1">
                <a:solidFill>
                  <a:srgbClr val="47B5C8"/>
                </a:solidFill>
              </a:rPr>
              <a:t>richtingen</a:t>
            </a:r>
            <a:r>
              <a:rPr lang="en-US" sz="2000" dirty="0">
                <a:solidFill>
                  <a:srgbClr val="47B5C8"/>
                </a:solidFill>
              </a:rPr>
              <a:t>: </a:t>
            </a:r>
            <a:r>
              <a:rPr lang="nl-NL" sz="2000" dirty="0"/>
              <a:t>Succesvol netwerken gaat niet alleen over het ontvangen van hulp, maar ook over het bieden van waarde in ruil</a:t>
            </a:r>
            <a:r>
              <a:rPr lang="en-US" sz="2000" dirty="0"/>
              <a:t>.</a:t>
            </a:r>
          </a:p>
          <a:p>
            <a:pPr marL="0" indent="0"/>
            <a:r>
              <a:rPr lang="nl-NL" sz="2000" dirty="0"/>
              <a:t>Netwerken gaat verder dan het uitwisselen van visitekaartjes; Het gaat om het </a:t>
            </a:r>
            <a:r>
              <a:rPr lang="nl-NL" sz="2000" b="1" dirty="0"/>
              <a:t>creëren van duurzame verbindingen </a:t>
            </a:r>
            <a:r>
              <a:rPr lang="nl-NL" sz="2000" dirty="0"/>
              <a:t>die uw bedrijf op de lange termijn kunnen helpen.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20537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Netwerken: definitie en reikwijdte</a:t>
            </a:r>
            <a:endParaRPr lang="en-US" dirty="0">
              <a:solidFill>
                <a:schemeClr val="bg1"/>
              </a:solidFill>
            </a:endParaRPr>
          </a:p>
        </p:txBody>
      </p:sp>
    </p:spTree>
    <p:extLst>
      <p:ext uri="{BB962C8B-B14F-4D97-AF65-F5344CB8AC3E}">
        <p14:creationId xmlns:p14="http://schemas.microsoft.com/office/powerpoint/2010/main" val="3191367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9727" y="1381131"/>
            <a:ext cx="4867011" cy="3591582"/>
          </a:xfrm>
        </p:spPr>
        <p:txBody>
          <a:bodyPr/>
          <a:lstStyle/>
          <a:p>
            <a:pPr indent="-3175"/>
            <a:r>
              <a:rPr lang="nl-NL" dirty="0"/>
              <a:t>Denk aan een ondernemer die een branche-evenement bijwoont en een investeerder ontmoet die geïnteresseerd raakt in zijn bedrijf. 
Na verloop van tijd kan deze investeerder financiering verstrekken, maar kan hij de ondernemer ook in contact brengen met andere spelers in de sector, waardoor zijn netwerk exponentieel wordt versterkt.</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249071" y="355920"/>
            <a:ext cx="4990998" cy="992652"/>
          </a:xfrm>
        </p:spPr>
        <p:txBody>
          <a:bodyPr/>
          <a:lstStyle/>
          <a:p>
            <a:r>
              <a:rPr lang="en-US" b="1">
                <a:solidFill>
                  <a:srgbClr val="47B5C8"/>
                </a:solidFill>
              </a:rPr>
              <a:t>Voorbeeld</a:t>
            </a:r>
            <a:endParaRPr lang="en-US" dirty="0"/>
          </a:p>
        </p:txBody>
      </p:sp>
      <p:pic>
        <p:nvPicPr>
          <p:cNvPr id="9" name="Picture Placeholder 8" descr="Hands holding each other">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srcRect l="9575" r="9575"/>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2471740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26860"/>
            <a:ext cx="10071474" cy="4168762"/>
          </a:xfrm>
        </p:spPr>
        <p:txBody>
          <a:bodyPr/>
          <a:lstStyle/>
          <a:p>
            <a:pPr marL="0" indent="0"/>
            <a:r>
              <a:rPr lang="nl-NL" sz="2000" dirty="0"/>
              <a:t>Netwerken, vooral voor </a:t>
            </a:r>
            <a:r>
              <a:rPr lang="nl-NL" sz="2000" b="1" dirty="0"/>
              <a:t>ondervertegenwoordigde ondernemers</a:t>
            </a:r>
            <a:r>
              <a:rPr lang="nl-NL" sz="2000" dirty="0"/>
              <a:t>, speelt een cruciale rol bij het overwinnen van barrières voor financiering, middelen en mentorschap. 
Vanwege systemische uitdagingen hebben ondervertegenwoordigde groepen mogelijk geen toegang tot traditionele bedrijfsnetwerken. Netwerken stelt hen in staat om:</a:t>
            </a:r>
          </a:p>
          <a:p>
            <a:pPr marL="342900" indent="-342900">
              <a:buFont typeface="Arial" panose="020B0604020202020204" pitchFamily="34" charset="0"/>
              <a:buChar char="•"/>
            </a:pPr>
            <a:r>
              <a:rPr lang="en-US" sz="2000" b="1" dirty="0" err="1">
                <a:solidFill>
                  <a:srgbClr val="FDBD22"/>
                </a:solidFill>
              </a:rPr>
              <a:t>Doorbreek</a:t>
            </a:r>
            <a:r>
              <a:rPr lang="en-US" sz="2000" b="1" dirty="0">
                <a:solidFill>
                  <a:srgbClr val="FDBD22"/>
                </a:solidFill>
              </a:rPr>
              <a:t> </a:t>
            </a:r>
            <a:r>
              <a:rPr lang="en-US" sz="2000" b="1" dirty="0" err="1">
                <a:solidFill>
                  <a:srgbClr val="FDBD22"/>
                </a:solidFill>
              </a:rPr>
              <a:t>barrières</a:t>
            </a:r>
            <a:r>
              <a:rPr lang="en-US" sz="2000" dirty="0">
                <a:solidFill>
                  <a:srgbClr val="FDBD22"/>
                </a:solidFill>
              </a:rPr>
              <a:t>: </a:t>
            </a:r>
            <a:r>
              <a:rPr lang="nl-NL" sz="2000" dirty="0"/>
              <a:t>Door strategische relaties aan te gaan met mentoren, investeerders en collega's</a:t>
            </a:r>
            <a:r>
              <a:rPr lang="en-US" sz="2000" dirty="0"/>
              <a:t>.</a:t>
            </a:r>
          </a:p>
          <a:p>
            <a:pPr marL="342900" indent="-342900">
              <a:buFont typeface="Arial" panose="020B0604020202020204" pitchFamily="34" charset="0"/>
              <a:buChar char="•"/>
            </a:pPr>
            <a:r>
              <a:rPr lang="en-US" sz="2000" b="1" dirty="0" err="1">
                <a:solidFill>
                  <a:srgbClr val="086575"/>
                </a:solidFill>
              </a:rPr>
              <a:t>Krijg</a:t>
            </a:r>
            <a:r>
              <a:rPr lang="en-US" sz="2000" b="1" dirty="0">
                <a:solidFill>
                  <a:srgbClr val="086575"/>
                </a:solidFill>
              </a:rPr>
              <a:t> </a:t>
            </a:r>
            <a:r>
              <a:rPr lang="en-US" sz="2000" b="1" dirty="0" err="1">
                <a:solidFill>
                  <a:srgbClr val="086575"/>
                </a:solidFill>
              </a:rPr>
              <a:t>zichtbaarheid</a:t>
            </a:r>
            <a:r>
              <a:rPr lang="en-US" sz="2000" dirty="0">
                <a:solidFill>
                  <a:srgbClr val="086575"/>
                </a:solidFill>
              </a:rPr>
              <a:t>: </a:t>
            </a:r>
            <a:r>
              <a:rPr lang="nl-NL" sz="2000" dirty="0"/>
              <a:t>Hun invloed vergroten en de waarde van hun bedrijf aantonen binnen een bredere gemeenschap</a:t>
            </a:r>
            <a:r>
              <a:rPr lang="en-US" sz="2000" dirty="0"/>
              <a:t>.</a:t>
            </a:r>
          </a:p>
          <a:p>
            <a:pPr marL="342900" indent="-342900">
              <a:buFont typeface="Arial" panose="020B0604020202020204" pitchFamily="34" charset="0"/>
              <a:buChar char="•"/>
            </a:pPr>
            <a:r>
              <a:rPr lang="en-US" sz="2000" b="1" dirty="0" err="1">
                <a:solidFill>
                  <a:srgbClr val="47B5C8"/>
                </a:solidFill>
              </a:rPr>
              <a:t>Toegang</a:t>
            </a:r>
            <a:r>
              <a:rPr lang="en-US" sz="2000" b="1" dirty="0">
                <a:solidFill>
                  <a:srgbClr val="47B5C8"/>
                </a:solidFill>
              </a:rPr>
              <a:t> tot </a:t>
            </a:r>
            <a:r>
              <a:rPr lang="en-US" sz="2000" b="1" dirty="0" err="1">
                <a:solidFill>
                  <a:srgbClr val="47B5C8"/>
                </a:solidFill>
              </a:rPr>
              <a:t>mogelijkheden</a:t>
            </a:r>
            <a:r>
              <a:rPr lang="en-US" sz="2000" dirty="0">
                <a:solidFill>
                  <a:srgbClr val="47B5C8"/>
                </a:solidFill>
              </a:rPr>
              <a:t>: </a:t>
            </a:r>
            <a:r>
              <a:rPr lang="nl-NL" sz="2000" dirty="0"/>
              <a:t>Dat is anders misschien niet beschikbaar, zoals spreekbeurten, financiering en nieuwe klanten</a:t>
            </a:r>
            <a:r>
              <a:rPr lang="en-US" sz="2000" dirty="0"/>
              <a:t>.</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Belang van netwerken</a:t>
            </a:r>
            <a:endParaRPr lang="en-US" dirty="0">
              <a:solidFill>
                <a:schemeClr val="bg1"/>
              </a:solidFill>
            </a:endParaRPr>
          </a:p>
        </p:txBody>
      </p:sp>
    </p:spTree>
    <p:extLst>
      <p:ext uri="{BB962C8B-B14F-4D97-AF65-F5344CB8AC3E}">
        <p14:creationId xmlns:p14="http://schemas.microsoft.com/office/powerpoint/2010/main" val="322740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9658" y="1755083"/>
            <a:ext cx="5504448" cy="3849918"/>
          </a:xfrm>
        </p:spPr>
        <p:txBody>
          <a:bodyPr/>
          <a:lstStyle/>
          <a:p>
            <a:pPr marL="0" indent="0"/>
            <a:r>
              <a:rPr lang="nl-NL" sz="2000" dirty="0" err="1"/>
              <a:t>Layal</a:t>
            </a:r>
            <a:r>
              <a:rPr lang="nl-NL" sz="2000" dirty="0"/>
              <a:t>, een ondernemer op het gebied van sport &amp; welzijn, en een nieuwkomer in Europa.
Ze stond voor uitdagingen bij het testen van haar </a:t>
            </a:r>
            <a:r>
              <a:rPr lang="nl-NL" sz="2000" dirty="0" err="1"/>
              <a:t>coachingsaanbod</a:t>
            </a:r>
            <a:r>
              <a:rPr lang="nl-NL" sz="2000" dirty="0"/>
              <a:t> met mensen van buiten haar netwerken. Door te netwerken op evenementen en in contact te komen met verschillende gemeenschappen, vergrootte ze haar zichtbaarheid en zorgde ze er uiteindelijk voor dat een verscheidenheid aan individuen en groepen op de hoogte was van haar activiteit door de steun van haar netwerk.</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Laat je </a:t>
            </a:r>
            <a:r>
              <a:rPr lang="en-US" dirty="0" err="1">
                <a:solidFill>
                  <a:schemeClr val="bg1"/>
                </a:solidFill>
              </a:rPr>
              <a:t>inspireren</a:t>
            </a:r>
            <a:r>
              <a:rPr lang="en-US" dirty="0">
                <a:solidFill>
                  <a:schemeClr val="bg1"/>
                </a:solidFill>
              </a:rPr>
              <a:t> door..</a:t>
            </a:r>
            <a:endParaRPr lang="en-US" dirty="0"/>
          </a:p>
        </p:txBody>
      </p:sp>
      <p:pic>
        <p:nvPicPr>
          <p:cNvPr id="2050" name="Picture 2">
            <a:extLst>
              <a:ext uri="{FF2B5EF4-FFF2-40B4-BE49-F238E27FC236}">
                <a16:creationId xmlns:a16="http://schemas.microsoft.com/office/drawing/2014/main" id="{3DEF7CA7-90B2-EBB4-C610-3B2C3EEBF9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14"/>
          <a:stretch/>
        </p:blipFill>
        <p:spPr bwMode="auto">
          <a:xfrm>
            <a:off x="6564576" y="1468118"/>
            <a:ext cx="4429996" cy="462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6712" y="1344619"/>
            <a:ext cx="10132030" cy="4168762"/>
          </a:xfrm>
        </p:spPr>
        <p:txBody>
          <a:bodyPr/>
          <a:lstStyle/>
          <a:p>
            <a:pPr marL="0" indent="0"/>
            <a:r>
              <a:rPr lang="nl-NL" sz="2000" b="1" dirty="0"/>
              <a:t>Sociaal </a:t>
            </a:r>
            <a:r>
              <a:rPr lang="nl-NL" sz="2000" dirty="0"/>
              <a:t>kapitaal is het geheime wapen en de waarde die wordt ontleend aan de relaties van een ondernemer, en het is een </a:t>
            </a:r>
            <a:r>
              <a:rPr lang="nl-NL" sz="2000" b="1" dirty="0"/>
              <a:t>krachtige bron </a:t>
            </a:r>
            <a:r>
              <a:rPr lang="nl-NL" sz="2000" dirty="0"/>
              <a:t>om toegang te krijgen tot informatie, financiering, mentorschap en kansen. Sociaal kapitaal stelt ondernemers in staat om:</a:t>
            </a:r>
          </a:p>
          <a:p>
            <a:pPr marL="342900" indent="-342900">
              <a:buFont typeface="Arial" panose="020B0604020202020204" pitchFamily="34" charset="0"/>
              <a:buChar char="•"/>
            </a:pPr>
            <a:r>
              <a:rPr lang="nl-NL" sz="2000" b="1" dirty="0">
                <a:solidFill>
                  <a:srgbClr val="FDBD22"/>
                </a:solidFill>
              </a:rPr>
              <a:t>Bouw vertrouwen en geloofwaardigheid op</a:t>
            </a:r>
            <a:r>
              <a:rPr lang="en-US" sz="2000" b="1" dirty="0">
                <a:solidFill>
                  <a:srgbClr val="FDBD22"/>
                </a:solidFill>
              </a:rPr>
              <a:t>: </a:t>
            </a:r>
            <a:r>
              <a:rPr lang="nl-NL" sz="2000" dirty="0"/>
              <a:t>Relaties met gerespecteerde personen in de branche kunnen uw reputatie verbeteren</a:t>
            </a:r>
            <a:r>
              <a:rPr lang="en-US" sz="2000" dirty="0"/>
              <a:t>.</a:t>
            </a:r>
          </a:p>
          <a:p>
            <a:pPr marL="342900" indent="-342900">
              <a:buFont typeface="Arial" panose="020B0604020202020204" pitchFamily="34" charset="0"/>
              <a:buChar char="•"/>
            </a:pPr>
            <a:r>
              <a:rPr lang="en-US" sz="2000" b="1" dirty="0" err="1">
                <a:solidFill>
                  <a:srgbClr val="086575"/>
                </a:solidFill>
              </a:rPr>
              <a:t>Toegang</a:t>
            </a:r>
            <a:r>
              <a:rPr lang="en-US" sz="2000" b="1" dirty="0">
                <a:solidFill>
                  <a:srgbClr val="086575"/>
                </a:solidFill>
              </a:rPr>
              <a:t> tot </a:t>
            </a:r>
            <a:r>
              <a:rPr lang="en-US" sz="2000" b="1" dirty="0" err="1">
                <a:solidFill>
                  <a:srgbClr val="086575"/>
                </a:solidFill>
              </a:rPr>
              <a:t>bronnen</a:t>
            </a:r>
            <a:r>
              <a:rPr lang="en-US" sz="2000" b="1" dirty="0">
                <a:solidFill>
                  <a:srgbClr val="086575"/>
                </a:solidFill>
              </a:rPr>
              <a:t>: </a:t>
            </a:r>
            <a:r>
              <a:rPr lang="nl-NL" sz="2000" dirty="0"/>
              <a:t>Kennis, introducties en kansen komen vaak door persoonlijke connecties</a:t>
            </a:r>
            <a:r>
              <a:rPr lang="en-US" sz="2000" dirty="0"/>
              <a:t>.</a:t>
            </a:r>
          </a:p>
          <a:p>
            <a:pPr marL="342900" indent="-342900">
              <a:buFont typeface="Arial" panose="020B0604020202020204" pitchFamily="34" charset="0"/>
              <a:buChar char="•"/>
            </a:pPr>
            <a:r>
              <a:rPr lang="en-US" sz="2000" b="1" dirty="0">
                <a:solidFill>
                  <a:srgbClr val="47B5C8"/>
                </a:solidFill>
              </a:rPr>
              <a:t>Groei </a:t>
            </a:r>
            <a:r>
              <a:rPr lang="en-US" sz="2000" b="1" dirty="0" err="1">
                <a:solidFill>
                  <a:srgbClr val="47B5C8"/>
                </a:solidFill>
              </a:rPr>
              <a:t>invloed</a:t>
            </a:r>
            <a:r>
              <a:rPr lang="en-US" sz="2000" b="1" dirty="0">
                <a:solidFill>
                  <a:srgbClr val="47B5C8"/>
                </a:solidFill>
              </a:rPr>
              <a:t>: </a:t>
            </a:r>
            <a:r>
              <a:rPr lang="nl-NL" sz="2000" dirty="0"/>
              <a:t>Naarmate je sociale kapitaal groeit, neemt ook je invloed binnen de gemeenschap toe, waardoor er meer deuren worden geopend</a:t>
            </a:r>
            <a:r>
              <a:rPr lang="en-US" sz="2000" dirty="0"/>
              <a:t>.</a:t>
            </a:r>
          </a:p>
          <a:p>
            <a:pPr marL="342900" indent="-342900">
              <a:buFont typeface="Arial" panose="020B0604020202020204" pitchFamily="34" charset="0"/>
              <a:buChar char="•"/>
            </a:pPr>
            <a:r>
              <a:rPr lang="en-US" sz="2000" b="1" dirty="0" err="1">
                <a:solidFill>
                  <a:srgbClr val="D9552F"/>
                </a:solidFill>
              </a:rPr>
              <a:t>Relaties</a:t>
            </a:r>
            <a:r>
              <a:rPr lang="en-US" sz="2000" b="1" dirty="0">
                <a:solidFill>
                  <a:srgbClr val="D9552F"/>
                </a:solidFill>
              </a:rPr>
              <a:t> </a:t>
            </a:r>
            <a:r>
              <a:rPr lang="en-US" sz="2000" b="1" dirty="0" err="1">
                <a:solidFill>
                  <a:srgbClr val="D9552F"/>
                </a:solidFill>
              </a:rPr>
              <a:t>cultiveren</a:t>
            </a:r>
            <a:r>
              <a:rPr lang="en-US" sz="2000" b="1" dirty="0">
                <a:solidFill>
                  <a:srgbClr val="D9552F"/>
                </a:solidFill>
              </a:rPr>
              <a:t>: </a:t>
            </a:r>
            <a:r>
              <a:rPr lang="nl-NL" sz="2000" dirty="0"/>
              <a:t>met mentoren en collega's uit de industrie om waardevolle introducties bij investeerders te ontvangen en toegang te krijgen tot waardevolle voorkennis</a:t>
            </a:r>
            <a:r>
              <a:rPr lang="en-US" sz="2000" dirty="0"/>
              <a:t>. </a:t>
            </a:r>
          </a:p>
        </p:txBody>
      </p:sp>
      <p:sp>
        <p:nvSpPr>
          <p:cNvPr id="2" name="Freeform 1">
            <a:extLst>
              <a:ext uri="{FF2B5EF4-FFF2-40B4-BE49-F238E27FC236}">
                <a16:creationId xmlns:a16="http://schemas.microsoft.com/office/drawing/2014/main" id="{7B83FC6B-9FCD-D7A3-CB13-234D96458BFD}"/>
              </a:ext>
            </a:extLst>
          </p:cNvPr>
          <p:cNvSpPr/>
          <p:nvPr/>
        </p:nvSpPr>
        <p:spPr>
          <a:xfrm>
            <a:off x="0" y="436496"/>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a:solidFill>
                  <a:schemeClr val="bg1"/>
                </a:solidFill>
              </a:rPr>
              <a:t>Sociaal kapitaal</a:t>
            </a:r>
            <a:endParaRPr lang="en-US" dirty="0">
              <a:solidFill>
                <a:schemeClr val="bg1"/>
              </a:solidFill>
            </a:endParaRPr>
          </a:p>
        </p:txBody>
      </p:sp>
    </p:spTree>
    <p:extLst>
      <p:ext uri="{BB962C8B-B14F-4D97-AF65-F5344CB8AC3E}">
        <p14:creationId xmlns:p14="http://schemas.microsoft.com/office/powerpoint/2010/main" val="71537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3528AC7-E750-212D-9CA8-2FD76F7C8C8C}"/>
              </a:ext>
            </a:extLst>
          </p:cNvPr>
          <p:cNvSpPr/>
          <p:nvPr/>
        </p:nvSpPr>
        <p:spPr>
          <a:xfrm>
            <a:off x="178677" y="3075542"/>
            <a:ext cx="4887310" cy="1298189"/>
          </a:xfrm>
          <a:prstGeom prst="roundRect">
            <a:avLst>
              <a:gd name="adj" fmla="val 40909"/>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46848" y="170839"/>
            <a:ext cx="1062340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82697" y="309195"/>
            <a:ext cx="11442682"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200" dirty="0">
                <a:solidFill>
                  <a:schemeClr val="bg1"/>
                </a:solidFill>
              </a:rPr>
              <a:t>Tool: Sjabloon voor een maandelijks actieplan voor netwerken</a:t>
            </a:r>
            <a:endParaRPr lang="en-US" sz="3200" dirty="0">
              <a:solidFill>
                <a:schemeClr val="bg1"/>
              </a:solidFill>
            </a:endParaRPr>
          </a:p>
        </p:txBody>
      </p:sp>
      <p:sp>
        <p:nvSpPr>
          <p:cNvPr id="11" name="Rectangle: Rounded Corners 10">
            <a:extLst>
              <a:ext uri="{FF2B5EF4-FFF2-40B4-BE49-F238E27FC236}">
                <a16:creationId xmlns:a16="http://schemas.microsoft.com/office/drawing/2014/main" id="{217FFCF6-1CB6-F1FB-F01F-ACC75FC2BE63}"/>
              </a:ext>
            </a:extLst>
          </p:cNvPr>
          <p:cNvSpPr/>
          <p:nvPr/>
        </p:nvSpPr>
        <p:spPr>
          <a:xfrm>
            <a:off x="2816773" y="1713496"/>
            <a:ext cx="8576848" cy="963788"/>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798379" y="1713496"/>
            <a:ext cx="1797675" cy="963788"/>
          </a:xfrm>
          <a:prstGeom prst="roundRect">
            <a:avLst>
              <a:gd name="adj" fmla="val 40909"/>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182EA7-E9D3-2DD5-84C5-01FEF2BD14F3}"/>
              </a:ext>
            </a:extLst>
          </p:cNvPr>
          <p:cNvSpPr/>
          <p:nvPr/>
        </p:nvSpPr>
        <p:spPr>
          <a:xfrm>
            <a:off x="1019097" y="1488168"/>
            <a:ext cx="1103991"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Maand</a:t>
            </a:r>
            <a:endParaRPr lang="en-US" sz="2200" b="1" dirty="0">
              <a:solidFill>
                <a:srgbClr val="595959"/>
              </a:solidFill>
            </a:endParaRPr>
          </a:p>
        </p:txBody>
      </p:sp>
      <p:sp>
        <p:nvSpPr>
          <p:cNvPr id="18" name="Rectangle 17">
            <a:extLst>
              <a:ext uri="{FF2B5EF4-FFF2-40B4-BE49-F238E27FC236}">
                <a16:creationId xmlns:a16="http://schemas.microsoft.com/office/drawing/2014/main" id="{78108899-FEA2-BB31-C2C1-4FA4000692A6}"/>
              </a:ext>
            </a:extLst>
          </p:cNvPr>
          <p:cNvSpPr/>
          <p:nvPr/>
        </p:nvSpPr>
        <p:spPr>
          <a:xfrm>
            <a:off x="3211155" y="1481177"/>
            <a:ext cx="3342535"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Geplande netwerkdoelen</a:t>
            </a:r>
            <a:endParaRPr lang="en-US" sz="2200" b="1" dirty="0">
              <a:solidFill>
                <a:srgbClr val="595959"/>
              </a:solidFill>
            </a:endParaRPr>
          </a:p>
        </p:txBody>
      </p:sp>
      <p:sp>
        <p:nvSpPr>
          <p:cNvPr id="19" name="Rectangle: Rounded Corners 18">
            <a:extLst>
              <a:ext uri="{FF2B5EF4-FFF2-40B4-BE49-F238E27FC236}">
                <a16:creationId xmlns:a16="http://schemas.microsoft.com/office/drawing/2014/main" id="{8D13335F-CD16-BD94-524A-AFA67EAAC4C8}"/>
              </a:ext>
            </a:extLst>
          </p:cNvPr>
          <p:cNvSpPr/>
          <p:nvPr/>
        </p:nvSpPr>
        <p:spPr>
          <a:xfrm>
            <a:off x="425668" y="4662188"/>
            <a:ext cx="11083159" cy="1440418"/>
          </a:xfrm>
          <a:prstGeom prst="roundRect">
            <a:avLst>
              <a:gd name="adj" fmla="val 40909"/>
            </a:avLst>
          </a:prstGeom>
          <a:ln w="57150">
            <a:solidFill>
              <a:schemeClr val="tx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C3296059-17E0-C020-03A4-3DA2EB1B34AF}"/>
              </a:ext>
            </a:extLst>
          </p:cNvPr>
          <p:cNvSpPr txBox="1"/>
          <p:nvPr/>
        </p:nvSpPr>
        <p:spPr>
          <a:xfrm>
            <a:off x="6490629" y="2424128"/>
            <a:ext cx="6153806" cy="261610"/>
          </a:xfrm>
          <a:prstGeom prst="rect">
            <a:avLst/>
          </a:prstGeom>
          <a:noFill/>
        </p:spPr>
        <p:txBody>
          <a:bodyPr wrap="square">
            <a:spAutoFit/>
          </a:bodyPr>
          <a:lstStyle/>
          <a:p>
            <a:pPr algn="ctr"/>
            <a:r>
              <a:rPr lang="en-US" sz="1100" b="0" i="0" u="none" strike="noStrike" dirty="0">
                <a:solidFill>
                  <a:schemeClr val="bg1">
                    <a:lumMod val="65000"/>
                  </a:schemeClr>
                </a:solidFill>
                <a:effectLst/>
              </a:rPr>
              <a:t>Define what you hope to achieve through networking</a:t>
            </a:r>
            <a:endParaRPr lang="en-US" sz="1100" dirty="0">
              <a:solidFill>
                <a:schemeClr val="bg1">
                  <a:lumMod val="65000"/>
                </a:schemeClr>
              </a:solidFill>
            </a:endParaRPr>
          </a:p>
        </p:txBody>
      </p:sp>
      <p:sp>
        <p:nvSpPr>
          <p:cNvPr id="29" name="Rectangle 28">
            <a:extLst>
              <a:ext uri="{FF2B5EF4-FFF2-40B4-BE49-F238E27FC236}">
                <a16:creationId xmlns:a16="http://schemas.microsoft.com/office/drawing/2014/main" id="{8300EA38-B047-11D9-885B-E351B043CD34}"/>
              </a:ext>
            </a:extLst>
          </p:cNvPr>
          <p:cNvSpPr/>
          <p:nvPr/>
        </p:nvSpPr>
        <p:spPr>
          <a:xfrm>
            <a:off x="581705" y="2917870"/>
            <a:ext cx="3931072" cy="417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200" b="1">
                <a:solidFill>
                  <a:srgbClr val="595959"/>
                </a:solidFill>
              </a:rPr>
              <a:t>Geplande verbindingen om contact op te nemen</a:t>
            </a:r>
            <a:endParaRPr lang="en-US" sz="2200" b="1" dirty="0">
              <a:solidFill>
                <a:srgbClr val="595959"/>
              </a:solidFill>
            </a:endParaRPr>
          </a:p>
        </p:txBody>
      </p:sp>
      <p:sp>
        <p:nvSpPr>
          <p:cNvPr id="32" name="Rectangle: Rounded Corners 31">
            <a:extLst>
              <a:ext uri="{FF2B5EF4-FFF2-40B4-BE49-F238E27FC236}">
                <a16:creationId xmlns:a16="http://schemas.microsoft.com/office/drawing/2014/main" id="{69608F07-758D-B107-FCB4-E8B5B2E92596}"/>
              </a:ext>
            </a:extLst>
          </p:cNvPr>
          <p:cNvSpPr/>
          <p:nvPr/>
        </p:nvSpPr>
        <p:spPr>
          <a:xfrm>
            <a:off x="5169878" y="3064575"/>
            <a:ext cx="3280439" cy="1298189"/>
          </a:xfrm>
          <a:prstGeom prst="roundRect">
            <a:avLst>
              <a:gd name="adj" fmla="val 4090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AA50D3C-3E8C-A74B-865D-2470938A9E90}"/>
              </a:ext>
            </a:extLst>
          </p:cNvPr>
          <p:cNvSpPr/>
          <p:nvPr/>
        </p:nvSpPr>
        <p:spPr>
          <a:xfrm>
            <a:off x="5487107" y="2873506"/>
            <a:ext cx="2645980" cy="436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Follow-Ups</a:t>
            </a:r>
          </a:p>
        </p:txBody>
      </p:sp>
      <p:sp>
        <p:nvSpPr>
          <p:cNvPr id="34" name="Rectangle: Rounded Corners 33">
            <a:extLst>
              <a:ext uri="{FF2B5EF4-FFF2-40B4-BE49-F238E27FC236}">
                <a16:creationId xmlns:a16="http://schemas.microsoft.com/office/drawing/2014/main" id="{FC63507B-C03E-278D-5E47-DB932D94B01D}"/>
              </a:ext>
            </a:extLst>
          </p:cNvPr>
          <p:cNvSpPr/>
          <p:nvPr/>
        </p:nvSpPr>
        <p:spPr>
          <a:xfrm>
            <a:off x="8554209" y="3064574"/>
            <a:ext cx="3459114" cy="1298189"/>
          </a:xfrm>
          <a:prstGeom prst="roundRect">
            <a:avLst>
              <a:gd name="adj" fmla="val 40909"/>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36DE30F-5CB2-597A-6A4B-E65D4CF84642}"/>
              </a:ext>
            </a:extLst>
          </p:cNvPr>
          <p:cNvSpPr/>
          <p:nvPr/>
        </p:nvSpPr>
        <p:spPr>
          <a:xfrm>
            <a:off x="8871439" y="2919485"/>
            <a:ext cx="2816064" cy="362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Identificeer nieuwe contacten</a:t>
            </a:r>
            <a:endParaRPr lang="en-US" sz="2200" b="1" dirty="0">
              <a:solidFill>
                <a:srgbClr val="595959"/>
              </a:solidFill>
            </a:endParaRPr>
          </a:p>
        </p:txBody>
      </p:sp>
      <p:sp>
        <p:nvSpPr>
          <p:cNvPr id="36" name="Rectangle 35">
            <a:extLst>
              <a:ext uri="{FF2B5EF4-FFF2-40B4-BE49-F238E27FC236}">
                <a16:creationId xmlns:a16="http://schemas.microsoft.com/office/drawing/2014/main" id="{A3818BD1-54F7-E1D0-9B04-930FF3BB3A1E}"/>
              </a:ext>
            </a:extLst>
          </p:cNvPr>
          <p:cNvSpPr/>
          <p:nvPr/>
        </p:nvSpPr>
        <p:spPr>
          <a:xfrm>
            <a:off x="915355" y="4595996"/>
            <a:ext cx="5931631" cy="2290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595959"/>
                </a:solidFill>
              </a:rPr>
              <a:t>Evenementen</a:t>
            </a:r>
            <a:r>
              <a:rPr lang="en-US" sz="2200" b="1" dirty="0">
                <a:solidFill>
                  <a:srgbClr val="595959"/>
                </a:solidFill>
              </a:rPr>
              <a:t> </a:t>
            </a:r>
            <a:r>
              <a:rPr lang="en-US" sz="2200" b="1" dirty="0" err="1">
                <a:solidFill>
                  <a:srgbClr val="595959"/>
                </a:solidFill>
              </a:rPr>
              <a:t>Tijdlijn</a:t>
            </a:r>
            <a:r>
              <a:rPr lang="en-US" sz="2200" b="1" dirty="0">
                <a:solidFill>
                  <a:srgbClr val="595959"/>
                </a:solidFill>
              </a:rPr>
              <a:t> &amp; </a:t>
            </a:r>
            <a:r>
              <a:rPr lang="en-US" sz="2200" b="1" dirty="0" err="1">
                <a:solidFill>
                  <a:srgbClr val="595959"/>
                </a:solidFill>
              </a:rPr>
              <a:t>Platformen</a:t>
            </a:r>
            <a:r>
              <a:rPr lang="en-US" sz="2200" b="1" dirty="0">
                <a:solidFill>
                  <a:srgbClr val="595959"/>
                </a:solidFill>
              </a:rPr>
              <a:t> </a:t>
            </a:r>
            <a:r>
              <a:rPr lang="en-US" sz="2200" b="1" dirty="0" err="1">
                <a:solidFill>
                  <a:srgbClr val="595959"/>
                </a:solidFill>
              </a:rPr>
              <a:t>Deelnames</a:t>
            </a:r>
            <a:endParaRPr lang="en-US" sz="2200" b="1" dirty="0">
              <a:solidFill>
                <a:srgbClr val="595959"/>
              </a:solidFill>
            </a:endParaRPr>
          </a:p>
        </p:txBody>
      </p:sp>
      <p:sp>
        <p:nvSpPr>
          <p:cNvPr id="39" name="TextBox 38">
            <a:extLst>
              <a:ext uri="{FF2B5EF4-FFF2-40B4-BE49-F238E27FC236}">
                <a16:creationId xmlns:a16="http://schemas.microsoft.com/office/drawing/2014/main" id="{328C9035-8D5F-3160-3E17-FE9653244546}"/>
              </a:ext>
            </a:extLst>
          </p:cNvPr>
          <p:cNvSpPr txBox="1"/>
          <p:nvPr/>
        </p:nvSpPr>
        <p:spPr>
          <a:xfrm>
            <a:off x="5864772" y="5826870"/>
            <a:ext cx="5644055" cy="261610"/>
          </a:xfrm>
          <a:prstGeom prst="rect">
            <a:avLst/>
          </a:prstGeom>
          <a:noFill/>
        </p:spPr>
        <p:txBody>
          <a:bodyPr wrap="square">
            <a:spAutoFit/>
          </a:bodyPr>
          <a:lstStyle/>
          <a:p>
            <a:pPr algn="ctr"/>
            <a:r>
              <a:rPr lang="en-US" sz="1100" b="0" i="0" u="none" strike="noStrike" dirty="0">
                <a:solidFill>
                  <a:schemeClr val="bg1">
                    <a:lumMod val="65000"/>
                  </a:schemeClr>
                </a:solidFill>
                <a:effectLst/>
              </a:rPr>
              <a:t>Set a timeline or an agenda to participate in events and contribute to online platforms</a:t>
            </a:r>
            <a:endParaRPr lang="en-US" sz="1100" dirty="0">
              <a:solidFill>
                <a:schemeClr val="bg1">
                  <a:lumMod val="65000"/>
                </a:schemeClr>
              </a:solidFill>
            </a:endParaRPr>
          </a:p>
        </p:txBody>
      </p:sp>
      <p:cxnSp>
        <p:nvCxnSpPr>
          <p:cNvPr id="41" name="Straight Arrow Connector 40">
            <a:extLst>
              <a:ext uri="{FF2B5EF4-FFF2-40B4-BE49-F238E27FC236}">
                <a16:creationId xmlns:a16="http://schemas.microsoft.com/office/drawing/2014/main" id="{93C0165C-D474-4A02-993B-36946AA392DC}"/>
              </a:ext>
            </a:extLst>
          </p:cNvPr>
          <p:cNvCxnSpPr/>
          <p:nvPr/>
        </p:nvCxnSpPr>
        <p:spPr>
          <a:xfrm>
            <a:off x="798381" y="5412827"/>
            <a:ext cx="10258097" cy="0"/>
          </a:xfrm>
          <a:prstGeom prst="straightConnector1">
            <a:avLst/>
          </a:prstGeom>
          <a:ln w="19050">
            <a:solidFill>
              <a:schemeClr val="accent2">
                <a:lumMod val="75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35A7296-6428-7FDE-9725-A45C0DB8CD54}"/>
              </a:ext>
            </a:extLst>
          </p:cNvPr>
          <p:cNvSpPr txBox="1"/>
          <p:nvPr/>
        </p:nvSpPr>
        <p:spPr>
          <a:xfrm>
            <a:off x="8871439" y="4101153"/>
            <a:ext cx="2816064" cy="261610"/>
          </a:xfrm>
          <a:prstGeom prst="rect">
            <a:avLst/>
          </a:prstGeom>
          <a:noFill/>
        </p:spPr>
        <p:txBody>
          <a:bodyPr wrap="square">
            <a:spAutoFit/>
          </a:bodyPr>
          <a:lstStyle/>
          <a:p>
            <a:pPr algn="ctr"/>
            <a:r>
              <a:rPr lang="en-US" sz="1100" dirty="0">
                <a:solidFill>
                  <a:schemeClr val="bg1">
                    <a:lumMod val="65000"/>
                  </a:schemeClr>
                </a:solidFill>
              </a:rPr>
              <a:t>3 new prospects and potential contributors</a:t>
            </a:r>
          </a:p>
        </p:txBody>
      </p:sp>
      <p:sp>
        <p:nvSpPr>
          <p:cNvPr id="43" name="TextBox 42">
            <a:extLst>
              <a:ext uri="{FF2B5EF4-FFF2-40B4-BE49-F238E27FC236}">
                <a16:creationId xmlns:a16="http://schemas.microsoft.com/office/drawing/2014/main" id="{47789152-27F8-7BD6-0028-AD46BE9E72C7}"/>
              </a:ext>
            </a:extLst>
          </p:cNvPr>
          <p:cNvSpPr txBox="1"/>
          <p:nvPr/>
        </p:nvSpPr>
        <p:spPr>
          <a:xfrm>
            <a:off x="5438954" y="4077943"/>
            <a:ext cx="2816064" cy="261610"/>
          </a:xfrm>
          <a:prstGeom prst="rect">
            <a:avLst/>
          </a:prstGeom>
          <a:noFill/>
        </p:spPr>
        <p:txBody>
          <a:bodyPr wrap="square">
            <a:spAutoFit/>
          </a:bodyPr>
          <a:lstStyle/>
          <a:p>
            <a:pPr algn="ctr"/>
            <a:r>
              <a:rPr lang="en-US" sz="1100" dirty="0">
                <a:solidFill>
                  <a:schemeClr val="bg1">
                    <a:lumMod val="65000"/>
                  </a:schemeClr>
                </a:solidFill>
              </a:rPr>
              <a:t>3 potentials with no response after 1</a:t>
            </a:r>
            <a:r>
              <a:rPr lang="en-US" sz="1100" baseline="30000" dirty="0">
                <a:solidFill>
                  <a:schemeClr val="bg1">
                    <a:lumMod val="65000"/>
                  </a:schemeClr>
                </a:solidFill>
              </a:rPr>
              <a:t>st</a:t>
            </a:r>
            <a:r>
              <a:rPr lang="en-US" sz="1100" dirty="0">
                <a:solidFill>
                  <a:schemeClr val="bg1">
                    <a:lumMod val="65000"/>
                  </a:schemeClr>
                </a:solidFill>
              </a:rPr>
              <a:t> contact</a:t>
            </a:r>
          </a:p>
        </p:txBody>
      </p:sp>
      <p:sp>
        <p:nvSpPr>
          <p:cNvPr id="44" name="TextBox 43">
            <a:extLst>
              <a:ext uri="{FF2B5EF4-FFF2-40B4-BE49-F238E27FC236}">
                <a16:creationId xmlns:a16="http://schemas.microsoft.com/office/drawing/2014/main" id="{3A9D1BD3-E5C8-5DAE-8361-5D30E6CEB0D2}"/>
              </a:ext>
            </a:extLst>
          </p:cNvPr>
          <p:cNvSpPr txBox="1"/>
          <p:nvPr/>
        </p:nvSpPr>
        <p:spPr>
          <a:xfrm>
            <a:off x="1214300" y="4086414"/>
            <a:ext cx="2816064" cy="261610"/>
          </a:xfrm>
          <a:prstGeom prst="rect">
            <a:avLst/>
          </a:prstGeom>
          <a:noFill/>
        </p:spPr>
        <p:txBody>
          <a:bodyPr wrap="square">
            <a:spAutoFit/>
          </a:bodyPr>
          <a:lstStyle/>
          <a:p>
            <a:pPr algn="ctr"/>
            <a:r>
              <a:rPr lang="en-US" sz="1100" dirty="0">
                <a:solidFill>
                  <a:schemeClr val="bg1">
                    <a:lumMod val="65000"/>
                  </a:schemeClr>
                </a:solidFill>
              </a:rPr>
              <a:t>3 Newly-identified individuals or organizations</a:t>
            </a:r>
          </a:p>
        </p:txBody>
      </p:sp>
      <p:sp>
        <p:nvSpPr>
          <p:cNvPr id="3" name="TextBox 2">
            <a:extLst>
              <a:ext uri="{FF2B5EF4-FFF2-40B4-BE49-F238E27FC236}">
                <a16:creationId xmlns:a16="http://schemas.microsoft.com/office/drawing/2014/main" id="{96BA62F4-6001-EE41-F66C-ECEABE2FDAEE}"/>
              </a:ext>
            </a:extLst>
          </p:cNvPr>
          <p:cNvSpPr txBox="1"/>
          <p:nvPr/>
        </p:nvSpPr>
        <p:spPr>
          <a:xfrm>
            <a:off x="178676" y="1017346"/>
            <a:ext cx="12013323" cy="400110"/>
          </a:xfrm>
          <a:prstGeom prst="rect">
            <a:avLst/>
          </a:prstGeom>
          <a:noFill/>
        </p:spPr>
        <p:txBody>
          <a:bodyPr wrap="square" rtlCol="0">
            <a:spAutoFit/>
          </a:bodyPr>
          <a:lstStyle/>
          <a:p>
            <a:r>
              <a:rPr lang="nl-NL" sz="2000" b="1" dirty="0"/>
              <a:t>Voor een maximale impact moet netwerken zorgvuldig worden gepland met duidelijke doelen en een actieplan.</a:t>
            </a:r>
            <a:endParaRPr lang="en-IE" sz="2000" b="1" dirty="0"/>
          </a:p>
        </p:txBody>
      </p:sp>
    </p:spTree>
    <p:extLst>
      <p:ext uri="{BB962C8B-B14F-4D97-AF65-F5344CB8AC3E}">
        <p14:creationId xmlns:p14="http://schemas.microsoft.com/office/powerpoint/2010/main" val="30755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28986" y="1593340"/>
            <a:ext cx="10495368" cy="4168762"/>
          </a:xfrm>
        </p:spPr>
        <p:txBody>
          <a:bodyPr/>
          <a:lstStyle/>
          <a:p>
            <a:pPr marL="55563" indent="6350"/>
            <a:r>
              <a:rPr lang="nl-NL" sz="2000" dirty="0"/>
              <a:t>Vooroordelen op basis van geslacht en ras vormen aanzienlijke barrières voor </a:t>
            </a:r>
            <a:r>
              <a:rPr lang="nl-NL" sz="2000" b="1" dirty="0"/>
              <a:t>ondervertegenwoordigde ondernemers</a:t>
            </a:r>
            <a:r>
              <a:rPr lang="nl-NL" sz="2000" dirty="0"/>
              <a:t>, waardoor de toegang tot sociaal kapitaal en kansen die cruciaal zijn voor groei worden beperkt. Onderzoek toont aan dat ondernemers met een </a:t>
            </a:r>
            <a:r>
              <a:rPr lang="nl-NL" sz="2000" b="1" dirty="0"/>
              <a:t>ondervertegenwoordigde achtergrond </a:t>
            </a:r>
            <a:r>
              <a:rPr lang="nl-NL" sz="2000" dirty="0"/>
              <a:t>vaak worden gediscrimineerd wanneer ze toegang proberen te krijgen tot netwerken, kapitaal en mentorschap, die van fundamenteel belang zijn voor zakelijk succes. Dit omvat</a:t>
            </a:r>
            <a:r>
              <a:rPr lang="en-US" sz="2000" dirty="0"/>
              <a:t>:</a:t>
            </a:r>
          </a:p>
          <a:p>
            <a:pPr marL="623888">
              <a:buFont typeface="+mj-lt"/>
              <a:buAutoNum type="arabicPeriod"/>
            </a:pPr>
            <a:r>
              <a:rPr lang="en-US" sz="2000" b="1" dirty="0" err="1">
                <a:solidFill>
                  <a:srgbClr val="FDBD22"/>
                </a:solidFill>
              </a:rPr>
              <a:t>Toetredingsdrempels</a:t>
            </a:r>
            <a:r>
              <a:rPr lang="en-US" sz="2000" dirty="0">
                <a:solidFill>
                  <a:srgbClr val="FDBD22"/>
                </a:solidFill>
              </a:rPr>
              <a:t>: </a:t>
            </a:r>
            <a:r>
              <a:rPr lang="nl-NL" sz="2000" dirty="0"/>
              <a:t>Systemische vooroordelen betekenen minder uitnodigingen voor exclusieve evenementen, minder betrokkenheid van investeerders en verminderde toegang tot netwerken</a:t>
            </a:r>
            <a:r>
              <a:rPr lang="en-US" sz="2000" dirty="0"/>
              <a:t>.</a:t>
            </a:r>
          </a:p>
          <a:p>
            <a:pPr marL="623888">
              <a:buFont typeface="+mj-lt"/>
              <a:buAutoNum type="arabicPeriod"/>
            </a:pPr>
            <a:r>
              <a:rPr lang="en-US" sz="2000" b="1" dirty="0">
                <a:solidFill>
                  <a:srgbClr val="086575"/>
                </a:solidFill>
              </a:rPr>
              <a:t>Impact op </a:t>
            </a:r>
            <a:r>
              <a:rPr lang="en-US" sz="2000" b="1" dirty="0" err="1">
                <a:solidFill>
                  <a:srgbClr val="086575"/>
                </a:solidFill>
              </a:rPr>
              <a:t>sociaal</a:t>
            </a:r>
            <a:r>
              <a:rPr lang="en-US" sz="2000" b="1" dirty="0">
                <a:solidFill>
                  <a:srgbClr val="086575"/>
                </a:solidFill>
              </a:rPr>
              <a:t> </a:t>
            </a:r>
            <a:r>
              <a:rPr lang="en-US" sz="2000" b="1" dirty="0" err="1">
                <a:solidFill>
                  <a:srgbClr val="086575"/>
                </a:solidFill>
              </a:rPr>
              <a:t>kapitaal</a:t>
            </a:r>
            <a:r>
              <a:rPr lang="en-US" sz="2000" dirty="0">
                <a:solidFill>
                  <a:srgbClr val="086575"/>
                </a:solidFill>
              </a:rPr>
              <a:t>: </a:t>
            </a:r>
            <a:r>
              <a:rPr lang="nl-NL" sz="2000" dirty="0"/>
              <a:t>Zonder gelijke netwerkmogelijkheden lopen ondervertegenwoordigde ondernemers essentiële relaties en middelen mis die het succes zouden kunnen versnellen</a:t>
            </a:r>
            <a:r>
              <a:rPr lang="en-US" sz="2000" dirty="0"/>
              <a:t>.</a:t>
            </a:r>
          </a:p>
          <a:p>
            <a:pPr marL="623888">
              <a:buFont typeface="+mj-lt"/>
              <a:buAutoNum type="arabicPeriod"/>
            </a:pPr>
            <a:r>
              <a:rPr lang="en-US" sz="2000" b="1" dirty="0" err="1">
                <a:solidFill>
                  <a:srgbClr val="47B5C8"/>
                </a:solidFill>
              </a:rPr>
              <a:t>Bredere</a:t>
            </a:r>
            <a:r>
              <a:rPr lang="en-US" sz="2000" b="1" dirty="0">
                <a:solidFill>
                  <a:srgbClr val="47B5C8"/>
                </a:solidFill>
              </a:rPr>
              <a:t> </a:t>
            </a:r>
            <a:r>
              <a:rPr lang="en-US" sz="2000" b="1" dirty="0" err="1">
                <a:solidFill>
                  <a:srgbClr val="47B5C8"/>
                </a:solidFill>
              </a:rPr>
              <a:t>implicaties</a:t>
            </a:r>
            <a:r>
              <a:rPr lang="en-US" sz="2000" dirty="0">
                <a:solidFill>
                  <a:srgbClr val="47B5C8"/>
                </a:solidFill>
              </a:rPr>
              <a:t>: </a:t>
            </a:r>
            <a:r>
              <a:rPr lang="nl-NL" sz="2000" dirty="0"/>
              <a:t>Vooroordelen verminderen de diversiteit in ondernemersecosystemen, verstikken innovatie en beperken de impact van diverse perspectieven in het bedrijfsleven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2" y="600000"/>
            <a:ext cx="1040384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 y="789686"/>
            <a:ext cx="11109139" cy="803654"/>
          </a:xfrm>
        </p:spPr>
        <p:txBody>
          <a:bodyPr/>
          <a:lstStyle/>
          <a:p>
            <a:r>
              <a:rPr lang="nl-NL" sz="3200" dirty="0">
                <a:solidFill>
                  <a:schemeClr val="bg1"/>
                </a:solidFill>
              </a:rPr>
              <a:t>Vooringenomenheid van sociaal kapitaal in ondernemerschap</a:t>
            </a:r>
            <a:endParaRPr lang="en-US" sz="3200" dirty="0">
              <a:solidFill>
                <a:schemeClr val="bg1"/>
              </a:solidFill>
            </a:endParaRPr>
          </a:p>
        </p:txBody>
      </p:sp>
    </p:spTree>
    <p:extLst>
      <p:ext uri="{BB962C8B-B14F-4D97-AF65-F5344CB8AC3E}">
        <p14:creationId xmlns:p14="http://schemas.microsoft.com/office/powerpoint/2010/main" val="778887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30543" y="530649"/>
            <a:ext cx="5739152" cy="4042844"/>
          </a:xfrm>
        </p:spPr>
        <p:txBody>
          <a:bodyPr/>
          <a:lstStyle/>
          <a:p>
            <a:pPr indent="-3175"/>
            <a:r>
              <a:rPr lang="nl-NL" sz="1900" b="1" dirty="0"/>
              <a:t>Financieringsverschillen: </a:t>
            </a:r>
            <a:r>
              <a:rPr lang="nl-NL" sz="1900" dirty="0"/>
              <a:t>Uit onderzoek van </a:t>
            </a:r>
            <a:r>
              <a:rPr lang="nl-NL" sz="1900" dirty="0" err="1"/>
              <a:t>Crunchbase</a:t>
            </a:r>
            <a:r>
              <a:rPr lang="nl-NL" sz="1900" dirty="0"/>
              <a:t> blijkt dat in 2020 slechts 2,3% van de durfkapitaalfinanciering naar door vrouwen opgerichte startups ging. Zwarte en </a:t>
            </a:r>
            <a:r>
              <a:rPr lang="nl-NL" sz="1900" dirty="0" err="1"/>
              <a:t>Latinx</a:t>
            </a:r>
            <a:r>
              <a:rPr lang="nl-NL" sz="1900" dirty="0"/>
              <a:t>-oprichters ontvangen ook aanzienlijk minder financiering in vergelijking met blanke tegenhangers.
</a:t>
            </a:r>
            <a:r>
              <a:rPr lang="nl-NL" sz="1900" b="1" dirty="0"/>
              <a:t>Netwerkuitsluiting: </a:t>
            </a:r>
            <a:r>
              <a:rPr lang="nl-NL" sz="1900" dirty="0"/>
              <a:t>Uit een onderzoek van Harvard Business Review bleek dat ondernemers uit minderheidsgroepen minder snel worden uitgenodigd voor netwerkevenementen en vaak minder connecties op hoog niveau hebben in het bedrijfsleven.
</a:t>
            </a:r>
            <a:r>
              <a:rPr lang="nl-NL" sz="1900" b="1" dirty="0"/>
              <a:t>Percepties van competentie: </a:t>
            </a:r>
            <a:r>
              <a:rPr lang="nl-NL" sz="1900" dirty="0"/>
              <a:t>Studies van Stanford geven aan dat ondernemers uit ondervertegenwoordigde groepen vaak als minder competent worden gezien vanwege onbewuste vooroordelen, wat hun vermogen om essentiële professionele relaties aan te gaan beïnvloedt.</a:t>
            </a:r>
            <a:endParaRPr lang="en-US" sz="19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545263" y="381569"/>
            <a:ext cx="4990998" cy="562321"/>
          </a:xfrm>
        </p:spPr>
        <p:txBody>
          <a:bodyPr/>
          <a:lstStyle/>
          <a:p>
            <a:r>
              <a:rPr lang="en-US" b="1" dirty="0">
                <a:solidFill>
                  <a:srgbClr val="FDBD22"/>
                </a:solidFill>
              </a:rPr>
              <a:t>Data </a:t>
            </a:r>
            <a:r>
              <a:rPr lang="en-US" b="1" dirty="0" err="1">
                <a:solidFill>
                  <a:srgbClr val="FDBD22"/>
                </a:solidFill>
              </a:rPr>
              <a:t>zegt</a:t>
            </a:r>
            <a:r>
              <a:rPr lang="en-US" b="1" dirty="0">
                <a:solidFill>
                  <a:srgbClr val="FDBD22"/>
                </a:solidFill>
              </a:rPr>
              <a:t>:</a:t>
            </a:r>
          </a:p>
        </p:txBody>
      </p:sp>
      <p:pic>
        <p:nvPicPr>
          <p:cNvPr id="9" name="Picture Placeholder 8">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t="13712" b="13712"/>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157806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nl-NL" dirty="0"/>
              <a:t>Inleiding tot netwerken voor ondervertegenwoordigde oprichters</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789607" y="896815"/>
            <a:ext cx="4756905" cy="4671588"/>
          </a:xfrm>
        </p:spPr>
        <p:txBody>
          <a:bodyPr/>
          <a:lstStyle/>
          <a:p>
            <a:endParaRPr lang="en-GB" dirty="0"/>
          </a:p>
          <a:p>
            <a:pPr marL="0" lvl="0" indent="0">
              <a:spcBef>
                <a:spcPts val="0"/>
              </a:spcBef>
            </a:pPr>
            <a:r>
              <a:rPr lang="nl-NL" dirty="0">
                <a:ea typeface="Century Gothic"/>
                <a:cs typeface="Century Gothic"/>
                <a:sym typeface="Century Gothic"/>
              </a:rPr>
              <a:t>Welkom bij deze module over het opbouwen van essentiële relaties. Het is een uitgebreide leerverkenning die is ontworpen om ondervertegenwoordigde ondernemers in hun reis te ondersteunen, met de nadruk op netwerken, relaties met investeerders, het benutten van incubators en evenementen, evenals mentorschap. Allemaal vitale gebieden voor relationeel succes.</a:t>
            </a:r>
            <a:endParaRPr lang="en-GB" b="0" dirty="0">
              <a:ea typeface="Calibri"/>
              <a:cs typeface="Calibri"/>
              <a:sym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err="1"/>
              <a:t>Relaties</a:t>
            </a:r>
            <a:r>
              <a:rPr lang="en-US" dirty="0"/>
              <a:t> met </a:t>
            </a:r>
            <a:r>
              <a:rPr lang="en-US" dirty="0" err="1"/>
              <a:t>investeerders</a:t>
            </a:r>
            <a:r>
              <a:rPr lang="en-US" dirty="0"/>
              <a:t> </a:t>
            </a:r>
            <a:r>
              <a:rPr lang="en-US" dirty="0" err="1"/>
              <a:t>opbouwen</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nl-NL" dirty="0"/>
              <a:t>Incubators en zakelijke evenementen gebruiken</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4" y="3963897"/>
            <a:ext cx="4756905" cy="689519"/>
          </a:xfrm>
        </p:spPr>
        <p:txBody>
          <a:bodyPr/>
          <a:lstStyle/>
          <a:p>
            <a:r>
              <a:rPr lang="en-US" dirty="0" err="1"/>
              <a:t>Mentorschap</a:t>
            </a:r>
            <a:r>
              <a:rPr lang="en-US" dirty="0"/>
              <a:t> </a:t>
            </a:r>
            <a:r>
              <a:rPr lang="en-US" dirty="0" err="1"/>
              <a:t>voor</a:t>
            </a:r>
            <a:r>
              <a:rPr lang="en-US" dirty="0"/>
              <a:t> </a:t>
            </a:r>
            <a:r>
              <a:rPr lang="en-US" dirty="0" err="1"/>
              <a:t>ondervertegenwoordigde</a:t>
            </a:r>
            <a:r>
              <a:rPr lang="en-US" dirty="0"/>
              <a:t> </a:t>
            </a:r>
            <a:r>
              <a:rPr lang="en-US" dirty="0" err="1"/>
              <a:t>ondernemers</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err="1"/>
              <a:t>Reflectie</a:t>
            </a:r>
            <a:r>
              <a:rPr lang="en-US" dirty="0"/>
              <a:t> </a:t>
            </a:r>
            <a:r>
              <a:rPr lang="en-US" dirty="0" err="1"/>
              <a:t>en</a:t>
            </a:r>
            <a:r>
              <a:rPr lang="en-US" dirty="0"/>
              <a:t> </a:t>
            </a:r>
            <a:r>
              <a:rPr lang="en-US" dirty="0" err="1"/>
              <a:t>zelfevaluatie</a:t>
            </a:r>
            <a:endParaRPr lang="en-US"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789607" y="383586"/>
            <a:ext cx="9769598" cy="720752"/>
          </a:xfrm>
        </p:spPr>
        <p:txBody>
          <a:bodyPr/>
          <a:lstStyle/>
          <a:p>
            <a:r>
              <a:rPr lang="en-US" dirty="0" err="1"/>
              <a:t>Introductie</a:t>
            </a:r>
            <a:endParaRPr lang="en-US"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6711" y="1496746"/>
            <a:ext cx="10295533" cy="4168762"/>
          </a:xfrm>
        </p:spPr>
        <p:txBody>
          <a:bodyPr/>
          <a:lstStyle/>
          <a:p>
            <a:pPr marL="0" indent="0"/>
            <a:r>
              <a:rPr lang="nl-NL" sz="2000" dirty="0"/>
              <a:t>Om deze vooroordelen aan te pakken en te overwinnen, kunnen ondernemers en hun achterban specifieke acties ondernemen om meer inclusieve en effectieve netwerkmogelijkheden te creëren</a:t>
            </a:r>
            <a:r>
              <a:rPr lang="en-US" sz="2000" dirty="0"/>
              <a:t>:</a:t>
            </a:r>
          </a:p>
          <a:p>
            <a:pPr marL="630238" indent="-363538">
              <a:buFont typeface="+mj-lt"/>
              <a:buAutoNum type="arabicPeriod"/>
            </a:pPr>
            <a:r>
              <a:rPr lang="en-US" sz="2000" b="1" dirty="0" err="1">
                <a:solidFill>
                  <a:srgbClr val="FDBD22"/>
                </a:solidFill>
              </a:rPr>
              <a:t>Diversifieer</a:t>
            </a:r>
            <a:r>
              <a:rPr lang="en-US" sz="2000" b="1" dirty="0">
                <a:solidFill>
                  <a:srgbClr val="FDBD22"/>
                </a:solidFill>
              </a:rPr>
              <a:t> </a:t>
            </a:r>
            <a:r>
              <a:rPr lang="en-US" sz="2000" b="1" dirty="0" err="1">
                <a:solidFill>
                  <a:srgbClr val="FDBD22"/>
                </a:solidFill>
              </a:rPr>
              <a:t>uw</a:t>
            </a:r>
            <a:r>
              <a:rPr lang="en-US" sz="2000" b="1" dirty="0">
                <a:solidFill>
                  <a:srgbClr val="FDBD22"/>
                </a:solidFill>
              </a:rPr>
              <a:t> </a:t>
            </a:r>
            <a:r>
              <a:rPr lang="en-US" sz="2000" b="1" dirty="0" err="1">
                <a:solidFill>
                  <a:srgbClr val="FDBD22"/>
                </a:solidFill>
              </a:rPr>
              <a:t>netwerk</a:t>
            </a:r>
            <a:r>
              <a:rPr lang="en-US" sz="2000" dirty="0">
                <a:solidFill>
                  <a:srgbClr val="FDBD22"/>
                </a:solidFill>
              </a:rPr>
              <a:t>: </a:t>
            </a:r>
            <a:r>
              <a:rPr lang="nl-NL" sz="2000" dirty="0"/>
              <a:t>Zoek inclusieve netwerken of creëer je eigen groepen die diverse ondernemers, mentoren en investeerders samenbrengen</a:t>
            </a:r>
            <a:r>
              <a:rPr lang="en-US" sz="2000" dirty="0"/>
              <a:t>.</a:t>
            </a:r>
          </a:p>
          <a:p>
            <a:pPr marL="630238" indent="-363538">
              <a:buFont typeface="+mj-lt"/>
              <a:buAutoNum type="arabicPeriod"/>
            </a:pPr>
            <a:r>
              <a:rPr lang="en-US" sz="2000" b="1" dirty="0" err="1">
                <a:solidFill>
                  <a:srgbClr val="086575"/>
                </a:solidFill>
              </a:rPr>
              <a:t>Betrek</a:t>
            </a:r>
            <a:r>
              <a:rPr lang="en-US" sz="2000" b="1" dirty="0">
                <a:solidFill>
                  <a:srgbClr val="086575"/>
                </a:solidFill>
              </a:rPr>
              <a:t> </a:t>
            </a:r>
            <a:r>
              <a:rPr lang="en-US" sz="2000" b="1" dirty="0" err="1">
                <a:solidFill>
                  <a:srgbClr val="086575"/>
                </a:solidFill>
              </a:rPr>
              <a:t>bondgenoten</a:t>
            </a:r>
            <a:r>
              <a:rPr lang="en-US" sz="2000" dirty="0">
                <a:solidFill>
                  <a:srgbClr val="086575"/>
                </a:solidFill>
              </a:rPr>
              <a:t>: </a:t>
            </a:r>
            <a:r>
              <a:rPr lang="nl-NL" sz="2000" dirty="0"/>
              <a:t>Werk samen met bondgenoten die zich inzetten voor het aanpakken van vooroordelen, zoals marktleiders of investeerdersgroepen die zich richten op ondervertegenwoordigde oprichters</a:t>
            </a:r>
            <a:r>
              <a:rPr lang="en-US" sz="2000" dirty="0"/>
              <a:t>.</a:t>
            </a:r>
          </a:p>
          <a:p>
            <a:pPr marL="630238" indent="-363538">
              <a:buFont typeface="+mj-lt"/>
              <a:buAutoNum type="arabicPeriod"/>
            </a:pPr>
            <a:r>
              <a:rPr lang="nl-NL" sz="2000" b="1" dirty="0">
                <a:solidFill>
                  <a:srgbClr val="47B5C8"/>
                </a:solidFill>
              </a:rPr>
              <a:t>Gebruik digitale platforms voor zichtbaarheid</a:t>
            </a:r>
            <a:r>
              <a:rPr lang="en-US" sz="2000" dirty="0">
                <a:solidFill>
                  <a:srgbClr val="47B5C8"/>
                </a:solidFill>
              </a:rPr>
              <a:t>: </a:t>
            </a:r>
            <a:r>
              <a:rPr lang="nl-NL" sz="2000" dirty="0"/>
              <a:t>Maak gebruik van online netwerkplatforms, zoals LinkedIn, om verbinding te maken met bredere, diverse gemeenschappen buiten traditionele netwerken</a:t>
            </a:r>
            <a:r>
              <a:rPr lang="en-US" sz="2000" dirty="0"/>
              <a:t>.</a:t>
            </a:r>
          </a:p>
          <a:p>
            <a:pPr marL="630238" indent="-363538">
              <a:buFont typeface="+mj-lt"/>
              <a:buAutoNum type="arabicPeriod"/>
            </a:pPr>
            <a:r>
              <a:rPr lang="nl-NL" sz="2000" b="1" dirty="0">
                <a:solidFill>
                  <a:srgbClr val="D9552F"/>
                </a:solidFill>
              </a:rPr>
              <a:t>Bias Awareness Training voor Investeerders en Netwerken</a:t>
            </a:r>
            <a:r>
              <a:rPr lang="en-US" sz="2000" dirty="0">
                <a:solidFill>
                  <a:srgbClr val="D9552F"/>
                </a:solidFill>
              </a:rPr>
              <a:t>: </a:t>
            </a:r>
            <a:r>
              <a:rPr lang="nl-NL" sz="2000" dirty="0"/>
              <a:t>Pleiten voor en deelnemen aan trainingen die helpen bij het herkennen en verminderen van onbewuste vooroordelen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2" y="600000"/>
            <a:ext cx="924560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0" y="693092"/>
            <a:ext cx="9632553" cy="803654"/>
          </a:xfrm>
        </p:spPr>
        <p:txBody>
          <a:bodyPr/>
          <a:lstStyle/>
          <a:p>
            <a:r>
              <a:rPr lang="nl-NL">
                <a:solidFill>
                  <a:schemeClr val="bg1"/>
                </a:solidFill>
              </a:rPr>
              <a:t>Aanbevelingen om vooroordelen te overwinnen</a:t>
            </a:r>
            <a:endParaRPr lang="en-US" dirty="0">
              <a:solidFill>
                <a:schemeClr val="bg1"/>
              </a:solidFill>
            </a:endParaRPr>
          </a:p>
        </p:txBody>
      </p:sp>
    </p:spTree>
    <p:extLst>
      <p:ext uri="{BB962C8B-B14F-4D97-AF65-F5344CB8AC3E}">
        <p14:creationId xmlns:p14="http://schemas.microsoft.com/office/powerpoint/2010/main" val="741026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61322" y="1453101"/>
            <a:ext cx="9632553" cy="4168762"/>
          </a:xfrm>
        </p:spPr>
        <p:txBody>
          <a:bodyPr/>
          <a:lstStyle/>
          <a:p>
            <a:pPr marL="0" indent="0"/>
            <a:r>
              <a:rPr lang="nl-NL" dirty="0"/>
              <a:t>Vertrouwen is de hoeksteen van elk succesvol netwerk. Zonder dat blijven relaties </a:t>
            </a:r>
            <a:r>
              <a:rPr lang="nl-NL" dirty="0" err="1"/>
              <a:t>transactioneel</a:t>
            </a:r>
            <a:r>
              <a:rPr lang="nl-NL" dirty="0"/>
              <a:t> en oppervlakkig.  Ondernemers kunnen </a:t>
            </a:r>
            <a:r>
              <a:rPr lang="nl-NL" b="1" dirty="0"/>
              <a:t>vertrouwen opbouwen</a:t>
            </a:r>
            <a:r>
              <a:rPr lang="nl-NL" dirty="0"/>
              <a:t> door:</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10202" y="660236"/>
            <a:ext cx="9632553" cy="803654"/>
          </a:xfrm>
        </p:spPr>
        <p:txBody>
          <a:bodyPr/>
          <a:lstStyle/>
          <a:p>
            <a:r>
              <a:rPr lang="en-US" dirty="0" err="1">
                <a:solidFill>
                  <a:schemeClr val="bg1"/>
                </a:solidFill>
              </a:rPr>
              <a:t>Vertrouwen</a:t>
            </a:r>
            <a:r>
              <a:rPr lang="en-US" dirty="0">
                <a:solidFill>
                  <a:schemeClr val="bg1"/>
                </a:solidFill>
              </a:rPr>
              <a:t> </a:t>
            </a:r>
            <a:r>
              <a:rPr lang="en-US" dirty="0" err="1">
                <a:solidFill>
                  <a:schemeClr val="bg1"/>
                </a:solidFill>
              </a:rPr>
              <a:t>opbouwen</a:t>
            </a:r>
            <a:endParaRPr lang="en-US" dirty="0">
              <a:solidFill>
                <a:schemeClr val="bg1"/>
              </a:solidFill>
            </a:endParaRPr>
          </a:p>
        </p:txBody>
      </p:sp>
      <p:grpSp>
        <p:nvGrpSpPr>
          <p:cNvPr id="31" name="Group 30">
            <a:extLst>
              <a:ext uri="{FF2B5EF4-FFF2-40B4-BE49-F238E27FC236}">
                <a16:creationId xmlns:a16="http://schemas.microsoft.com/office/drawing/2014/main" id="{E6B9F800-F0C9-1B53-4EDA-05B0A8FB336A}"/>
              </a:ext>
            </a:extLst>
          </p:cNvPr>
          <p:cNvGrpSpPr/>
          <p:nvPr/>
        </p:nvGrpSpPr>
        <p:grpSpPr>
          <a:xfrm>
            <a:off x="4555243" y="3377637"/>
            <a:ext cx="2722865" cy="2600748"/>
            <a:chOff x="3923865" y="2105891"/>
            <a:chExt cx="4344270" cy="4149436"/>
          </a:xfrm>
        </p:grpSpPr>
        <p:pic>
          <p:nvPicPr>
            <p:cNvPr id="32" name="Picture 31">
              <a:extLst>
                <a:ext uri="{FF2B5EF4-FFF2-40B4-BE49-F238E27FC236}">
                  <a16:creationId xmlns:a16="http://schemas.microsoft.com/office/drawing/2014/main" id="{AB182AF9-9CAF-7782-8B95-6E631E552620}"/>
                </a:ext>
              </a:extLst>
            </p:cNvPr>
            <p:cNvPicPr>
              <a:picLocks noChangeAspect="1"/>
            </p:cNvPicPr>
            <p:nvPr/>
          </p:nvPicPr>
          <p:blipFill>
            <a:blip r:embed="rId2"/>
            <a:stretch>
              <a:fillRect/>
            </a:stretch>
          </p:blipFill>
          <p:spPr>
            <a:xfrm>
              <a:off x="3923865" y="2105891"/>
              <a:ext cx="4344270" cy="4149436"/>
            </a:xfrm>
            <a:prstGeom prst="rect">
              <a:avLst/>
            </a:prstGeom>
          </p:spPr>
        </p:pic>
        <p:grpSp>
          <p:nvGrpSpPr>
            <p:cNvPr id="33" name="Group 156">
              <a:extLst>
                <a:ext uri="{FF2B5EF4-FFF2-40B4-BE49-F238E27FC236}">
                  <a16:creationId xmlns:a16="http://schemas.microsoft.com/office/drawing/2014/main" id="{7A31039E-1404-2B27-6FE7-9D6517397F51}"/>
                </a:ext>
              </a:extLst>
            </p:cNvPr>
            <p:cNvGrpSpPr>
              <a:grpSpLocks noChangeAspect="1"/>
            </p:cNvGrpSpPr>
            <p:nvPr/>
          </p:nvGrpSpPr>
          <p:grpSpPr bwMode="auto">
            <a:xfrm>
              <a:off x="4616789" y="4685446"/>
              <a:ext cx="888338" cy="890622"/>
              <a:chOff x="4164" y="2091"/>
              <a:chExt cx="3115" cy="3123"/>
            </a:xfrm>
            <a:solidFill>
              <a:schemeClr val="accent5"/>
            </a:solidFill>
          </p:grpSpPr>
          <p:sp>
            <p:nvSpPr>
              <p:cNvPr id="48" name="Freeform 158">
                <a:extLst>
                  <a:ext uri="{FF2B5EF4-FFF2-40B4-BE49-F238E27FC236}">
                    <a16:creationId xmlns:a16="http://schemas.microsoft.com/office/drawing/2014/main" id="{A8EC7AD1-F640-D670-ABD3-BF897DC3E98E}"/>
                  </a:ext>
                </a:extLst>
              </p:cNvPr>
              <p:cNvSpPr>
                <a:spLocks/>
              </p:cNvSpPr>
              <p:nvPr/>
            </p:nvSpPr>
            <p:spPr bwMode="auto">
              <a:xfrm>
                <a:off x="5395" y="3715"/>
                <a:ext cx="1880" cy="1499"/>
              </a:xfrm>
              <a:custGeom>
                <a:avLst/>
                <a:gdLst>
                  <a:gd name="T0" fmla="*/ 1347 w 3761"/>
                  <a:gd name="T1" fmla="*/ 120 h 2999"/>
                  <a:gd name="T2" fmla="*/ 1353 w 3761"/>
                  <a:gd name="T3" fmla="*/ 401 h 2999"/>
                  <a:gd name="T4" fmla="*/ 1514 w 3761"/>
                  <a:gd name="T5" fmla="*/ 644 h 2999"/>
                  <a:gd name="T6" fmla="*/ 1796 w 3761"/>
                  <a:gd name="T7" fmla="*/ 772 h 2999"/>
                  <a:gd name="T8" fmla="*/ 2064 w 3761"/>
                  <a:gd name="T9" fmla="*/ 753 h 2999"/>
                  <a:gd name="T10" fmla="*/ 2318 w 3761"/>
                  <a:gd name="T11" fmla="*/ 593 h 2999"/>
                  <a:gd name="T12" fmla="*/ 2442 w 3761"/>
                  <a:gd name="T13" fmla="*/ 325 h 2999"/>
                  <a:gd name="T14" fmla="*/ 2415 w 3761"/>
                  <a:gd name="T15" fmla="*/ 59 h 2999"/>
                  <a:gd name="T16" fmla="*/ 2828 w 3761"/>
                  <a:gd name="T17" fmla="*/ 21 h 2999"/>
                  <a:gd name="T18" fmla="*/ 2968 w 3761"/>
                  <a:gd name="T19" fmla="*/ 161 h 2999"/>
                  <a:gd name="T20" fmla="*/ 2993 w 3761"/>
                  <a:gd name="T21" fmla="*/ 791 h 2999"/>
                  <a:gd name="T22" fmla="*/ 3060 w 3761"/>
                  <a:gd name="T23" fmla="*/ 913 h 2999"/>
                  <a:gd name="T24" fmla="*/ 3176 w 3761"/>
                  <a:gd name="T25" fmla="*/ 935 h 2999"/>
                  <a:gd name="T26" fmla="*/ 3311 w 3761"/>
                  <a:gd name="T27" fmla="*/ 854 h 2999"/>
                  <a:gd name="T28" fmla="*/ 3493 w 3761"/>
                  <a:gd name="T29" fmla="*/ 802 h 2999"/>
                  <a:gd name="T30" fmla="*/ 3658 w 3761"/>
                  <a:gd name="T31" fmla="*/ 871 h 2999"/>
                  <a:gd name="T32" fmla="*/ 3755 w 3761"/>
                  <a:gd name="T33" fmla="*/ 1051 h 2999"/>
                  <a:gd name="T34" fmla="*/ 3719 w 3761"/>
                  <a:gd name="T35" fmla="*/ 1280 h 2999"/>
                  <a:gd name="T36" fmla="*/ 3580 w 3761"/>
                  <a:gd name="T37" fmla="*/ 1405 h 2999"/>
                  <a:gd name="T38" fmla="*/ 3402 w 3761"/>
                  <a:gd name="T39" fmla="*/ 1413 h 2999"/>
                  <a:gd name="T40" fmla="*/ 3240 w 3761"/>
                  <a:gd name="T41" fmla="*/ 1318 h 2999"/>
                  <a:gd name="T42" fmla="*/ 3117 w 3761"/>
                  <a:gd name="T43" fmla="*/ 1291 h 2999"/>
                  <a:gd name="T44" fmla="*/ 3020 w 3761"/>
                  <a:gd name="T45" fmla="*/ 1361 h 2999"/>
                  <a:gd name="T46" fmla="*/ 2991 w 3761"/>
                  <a:gd name="T47" fmla="*/ 1959 h 2999"/>
                  <a:gd name="T48" fmla="*/ 2915 w 3761"/>
                  <a:gd name="T49" fmla="*/ 2141 h 2999"/>
                  <a:gd name="T50" fmla="*/ 2733 w 3761"/>
                  <a:gd name="T51" fmla="*/ 2217 h 2999"/>
                  <a:gd name="T52" fmla="*/ 2134 w 3761"/>
                  <a:gd name="T53" fmla="*/ 2246 h 2999"/>
                  <a:gd name="T54" fmla="*/ 2062 w 3761"/>
                  <a:gd name="T55" fmla="*/ 2345 h 2999"/>
                  <a:gd name="T56" fmla="*/ 2090 w 3761"/>
                  <a:gd name="T57" fmla="*/ 2472 h 2999"/>
                  <a:gd name="T58" fmla="*/ 2185 w 3761"/>
                  <a:gd name="T59" fmla="*/ 2634 h 2999"/>
                  <a:gd name="T60" fmla="*/ 2176 w 3761"/>
                  <a:gd name="T61" fmla="*/ 2816 h 2999"/>
                  <a:gd name="T62" fmla="*/ 2050 w 3761"/>
                  <a:gd name="T63" fmla="*/ 2955 h 2999"/>
                  <a:gd name="T64" fmla="*/ 1822 w 3761"/>
                  <a:gd name="T65" fmla="*/ 2991 h 2999"/>
                  <a:gd name="T66" fmla="*/ 1642 w 3761"/>
                  <a:gd name="T67" fmla="*/ 2894 h 2999"/>
                  <a:gd name="T68" fmla="*/ 1573 w 3761"/>
                  <a:gd name="T69" fmla="*/ 2727 h 2999"/>
                  <a:gd name="T70" fmla="*/ 1625 w 3761"/>
                  <a:gd name="T71" fmla="*/ 2544 h 2999"/>
                  <a:gd name="T72" fmla="*/ 1706 w 3761"/>
                  <a:gd name="T73" fmla="*/ 2407 h 2999"/>
                  <a:gd name="T74" fmla="*/ 1684 w 3761"/>
                  <a:gd name="T75" fmla="*/ 2290 h 2999"/>
                  <a:gd name="T76" fmla="*/ 1562 w 3761"/>
                  <a:gd name="T77" fmla="*/ 2221 h 2999"/>
                  <a:gd name="T78" fmla="*/ 933 w 3761"/>
                  <a:gd name="T79" fmla="*/ 2198 h 2999"/>
                  <a:gd name="T80" fmla="*/ 796 w 3761"/>
                  <a:gd name="T81" fmla="*/ 2059 h 2999"/>
                  <a:gd name="T82" fmla="*/ 771 w 3761"/>
                  <a:gd name="T83" fmla="*/ 1437 h 2999"/>
                  <a:gd name="T84" fmla="*/ 703 w 3761"/>
                  <a:gd name="T85" fmla="*/ 1314 h 2999"/>
                  <a:gd name="T86" fmla="*/ 585 w 3761"/>
                  <a:gd name="T87" fmla="*/ 1293 h 2999"/>
                  <a:gd name="T88" fmla="*/ 450 w 3761"/>
                  <a:gd name="T89" fmla="*/ 1375 h 2999"/>
                  <a:gd name="T90" fmla="*/ 268 w 3761"/>
                  <a:gd name="T91" fmla="*/ 1424 h 2999"/>
                  <a:gd name="T92" fmla="*/ 102 w 3761"/>
                  <a:gd name="T93" fmla="*/ 1358 h 2999"/>
                  <a:gd name="T94" fmla="*/ 5 w 3761"/>
                  <a:gd name="T95" fmla="*/ 1177 h 2999"/>
                  <a:gd name="T96" fmla="*/ 41 w 3761"/>
                  <a:gd name="T97" fmla="*/ 947 h 2999"/>
                  <a:gd name="T98" fmla="*/ 180 w 3761"/>
                  <a:gd name="T99" fmla="*/ 823 h 2999"/>
                  <a:gd name="T100" fmla="*/ 361 w 3761"/>
                  <a:gd name="T101" fmla="*/ 814 h 2999"/>
                  <a:gd name="T102" fmla="*/ 522 w 3761"/>
                  <a:gd name="T103" fmla="*/ 909 h 2999"/>
                  <a:gd name="T104" fmla="*/ 648 w 3761"/>
                  <a:gd name="T105" fmla="*/ 935 h 2999"/>
                  <a:gd name="T106" fmla="*/ 746 w 3761"/>
                  <a:gd name="T107" fmla="*/ 865 h 2999"/>
                  <a:gd name="T108" fmla="*/ 775 w 3761"/>
                  <a:gd name="T109" fmla="*/ 258 h 2999"/>
                  <a:gd name="T110" fmla="*/ 851 w 3761"/>
                  <a:gd name="T111" fmla="*/ 76 h 2999"/>
                  <a:gd name="T112" fmla="*/ 1033 w 3761"/>
                  <a:gd name="T113" fmla="*/ 0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1" h="2999">
                    <a:moveTo>
                      <a:pt x="1033" y="0"/>
                    </a:moveTo>
                    <a:lnTo>
                      <a:pt x="1391" y="0"/>
                    </a:lnTo>
                    <a:lnTo>
                      <a:pt x="1366" y="59"/>
                    </a:lnTo>
                    <a:lnTo>
                      <a:pt x="1347" y="120"/>
                    </a:lnTo>
                    <a:lnTo>
                      <a:pt x="1336" y="182"/>
                    </a:lnTo>
                    <a:lnTo>
                      <a:pt x="1332" y="247"/>
                    </a:lnTo>
                    <a:lnTo>
                      <a:pt x="1338" y="325"/>
                    </a:lnTo>
                    <a:lnTo>
                      <a:pt x="1353" y="401"/>
                    </a:lnTo>
                    <a:lnTo>
                      <a:pt x="1379" y="469"/>
                    </a:lnTo>
                    <a:lnTo>
                      <a:pt x="1416" y="534"/>
                    </a:lnTo>
                    <a:lnTo>
                      <a:pt x="1461" y="593"/>
                    </a:lnTo>
                    <a:lnTo>
                      <a:pt x="1514" y="644"/>
                    </a:lnTo>
                    <a:lnTo>
                      <a:pt x="1575" y="688"/>
                    </a:lnTo>
                    <a:lnTo>
                      <a:pt x="1642" y="724"/>
                    </a:lnTo>
                    <a:lnTo>
                      <a:pt x="1716" y="753"/>
                    </a:lnTo>
                    <a:lnTo>
                      <a:pt x="1796" y="772"/>
                    </a:lnTo>
                    <a:lnTo>
                      <a:pt x="1879" y="779"/>
                    </a:lnTo>
                    <a:lnTo>
                      <a:pt x="1900" y="779"/>
                    </a:lnTo>
                    <a:lnTo>
                      <a:pt x="1984" y="772"/>
                    </a:lnTo>
                    <a:lnTo>
                      <a:pt x="2064" y="753"/>
                    </a:lnTo>
                    <a:lnTo>
                      <a:pt x="2138" y="724"/>
                    </a:lnTo>
                    <a:lnTo>
                      <a:pt x="2204" y="688"/>
                    </a:lnTo>
                    <a:lnTo>
                      <a:pt x="2265" y="644"/>
                    </a:lnTo>
                    <a:lnTo>
                      <a:pt x="2318" y="593"/>
                    </a:lnTo>
                    <a:lnTo>
                      <a:pt x="2364" y="534"/>
                    </a:lnTo>
                    <a:lnTo>
                      <a:pt x="2400" y="469"/>
                    </a:lnTo>
                    <a:lnTo>
                      <a:pt x="2427" y="401"/>
                    </a:lnTo>
                    <a:lnTo>
                      <a:pt x="2442" y="325"/>
                    </a:lnTo>
                    <a:lnTo>
                      <a:pt x="2448" y="247"/>
                    </a:lnTo>
                    <a:lnTo>
                      <a:pt x="2444" y="184"/>
                    </a:lnTo>
                    <a:lnTo>
                      <a:pt x="2432" y="121"/>
                    </a:lnTo>
                    <a:lnTo>
                      <a:pt x="2415" y="59"/>
                    </a:lnTo>
                    <a:lnTo>
                      <a:pt x="2389" y="0"/>
                    </a:lnTo>
                    <a:lnTo>
                      <a:pt x="2725" y="0"/>
                    </a:lnTo>
                    <a:lnTo>
                      <a:pt x="2778" y="5"/>
                    </a:lnTo>
                    <a:lnTo>
                      <a:pt x="2828" y="21"/>
                    </a:lnTo>
                    <a:lnTo>
                      <a:pt x="2873" y="45"/>
                    </a:lnTo>
                    <a:lnTo>
                      <a:pt x="2911" y="78"/>
                    </a:lnTo>
                    <a:lnTo>
                      <a:pt x="2944" y="116"/>
                    </a:lnTo>
                    <a:lnTo>
                      <a:pt x="2968" y="161"/>
                    </a:lnTo>
                    <a:lnTo>
                      <a:pt x="2984" y="211"/>
                    </a:lnTo>
                    <a:lnTo>
                      <a:pt x="2989" y="264"/>
                    </a:lnTo>
                    <a:lnTo>
                      <a:pt x="2989" y="743"/>
                    </a:lnTo>
                    <a:lnTo>
                      <a:pt x="2993" y="791"/>
                    </a:lnTo>
                    <a:lnTo>
                      <a:pt x="3003" y="831"/>
                    </a:lnTo>
                    <a:lnTo>
                      <a:pt x="3016" y="865"/>
                    </a:lnTo>
                    <a:lnTo>
                      <a:pt x="3037" y="892"/>
                    </a:lnTo>
                    <a:lnTo>
                      <a:pt x="3060" y="913"/>
                    </a:lnTo>
                    <a:lnTo>
                      <a:pt x="3086" y="928"/>
                    </a:lnTo>
                    <a:lnTo>
                      <a:pt x="3115" y="937"/>
                    </a:lnTo>
                    <a:lnTo>
                      <a:pt x="3145" y="939"/>
                    </a:lnTo>
                    <a:lnTo>
                      <a:pt x="3176" y="935"/>
                    </a:lnTo>
                    <a:lnTo>
                      <a:pt x="3208" y="924"/>
                    </a:lnTo>
                    <a:lnTo>
                      <a:pt x="3238" y="909"/>
                    </a:lnTo>
                    <a:lnTo>
                      <a:pt x="3269" y="886"/>
                    </a:lnTo>
                    <a:lnTo>
                      <a:pt x="3311" y="854"/>
                    </a:lnTo>
                    <a:lnTo>
                      <a:pt x="3354" y="829"/>
                    </a:lnTo>
                    <a:lnTo>
                      <a:pt x="3402" y="814"/>
                    </a:lnTo>
                    <a:lnTo>
                      <a:pt x="3447" y="804"/>
                    </a:lnTo>
                    <a:lnTo>
                      <a:pt x="3493" y="802"/>
                    </a:lnTo>
                    <a:lnTo>
                      <a:pt x="3539" y="808"/>
                    </a:lnTo>
                    <a:lnTo>
                      <a:pt x="3582" y="823"/>
                    </a:lnTo>
                    <a:lnTo>
                      <a:pt x="3622" y="842"/>
                    </a:lnTo>
                    <a:lnTo>
                      <a:pt x="3658" y="871"/>
                    </a:lnTo>
                    <a:lnTo>
                      <a:pt x="3691" y="905"/>
                    </a:lnTo>
                    <a:lnTo>
                      <a:pt x="3719" y="947"/>
                    </a:lnTo>
                    <a:lnTo>
                      <a:pt x="3740" y="996"/>
                    </a:lnTo>
                    <a:lnTo>
                      <a:pt x="3755" y="1051"/>
                    </a:lnTo>
                    <a:lnTo>
                      <a:pt x="3761" y="1114"/>
                    </a:lnTo>
                    <a:lnTo>
                      <a:pt x="3755" y="1177"/>
                    </a:lnTo>
                    <a:lnTo>
                      <a:pt x="3740" y="1232"/>
                    </a:lnTo>
                    <a:lnTo>
                      <a:pt x="3719" y="1280"/>
                    </a:lnTo>
                    <a:lnTo>
                      <a:pt x="3691" y="1321"/>
                    </a:lnTo>
                    <a:lnTo>
                      <a:pt x="3658" y="1356"/>
                    </a:lnTo>
                    <a:lnTo>
                      <a:pt x="3622" y="1384"/>
                    </a:lnTo>
                    <a:lnTo>
                      <a:pt x="3580" y="1405"/>
                    </a:lnTo>
                    <a:lnTo>
                      <a:pt x="3539" y="1418"/>
                    </a:lnTo>
                    <a:lnTo>
                      <a:pt x="3493" y="1424"/>
                    </a:lnTo>
                    <a:lnTo>
                      <a:pt x="3447" y="1422"/>
                    </a:lnTo>
                    <a:lnTo>
                      <a:pt x="3402" y="1413"/>
                    </a:lnTo>
                    <a:lnTo>
                      <a:pt x="3356" y="1398"/>
                    </a:lnTo>
                    <a:lnTo>
                      <a:pt x="3312" y="1373"/>
                    </a:lnTo>
                    <a:lnTo>
                      <a:pt x="3271" y="1340"/>
                    </a:lnTo>
                    <a:lnTo>
                      <a:pt x="3240" y="1318"/>
                    </a:lnTo>
                    <a:lnTo>
                      <a:pt x="3210" y="1302"/>
                    </a:lnTo>
                    <a:lnTo>
                      <a:pt x="3177" y="1293"/>
                    </a:lnTo>
                    <a:lnTo>
                      <a:pt x="3147" y="1289"/>
                    </a:lnTo>
                    <a:lnTo>
                      <a:pt x="3117" y="1291"/>
                    </a:lnTo>
                    <a:lnTo>
                      <a:pt x="3088" y="1299"/>
                    </a:lnTo>
                    <a:lnTo>
                      <a:pt x="3062" y="1314"/>
                    </a:lnTo>
                    <a:lnTo>
                      <a:pt x="3039" y="1335"/>
                    </a:lnTo>
                    <a:lnTo>
                      <a:pt x="3020" y="1361"/>
                    </a:lnTo>
                    <a:lnTo>
                      <a:pt x="3005" y="1396"/>
                    </a:lnTo>
                    <a:lnTo>
                      <a:pt x="2995" y="1436"/>
                    </a:lnTo>
                    <a:lnTo>
                      <a:pt x="2991" y="1483"/>
                    </a:lnTo>
                    <a:lnTo>
                      <a:pt x="2991" y="1959"/>
                    </a:lnTo>
                    <a:lnTo>
                      <a:pt x="2987" y="2010"/>
                    </a:lnTo>
                    <a:lnTo>
                      <a:pt x="2972" y="2059"/>
                    </a:lnTo>
                    <a:lnTo>
                      <a:pt x="2947" y="2103"/>
                    </a:lnTo>
                    <a:lnTo>
                      <a:pt x="2915" y="2141"/>
                    </a:lnTo>
                    <a:lnTo>
                      <a:pt x="2877" y="2173"/>
                    </a:lnTo>
                    <a:lnTo>
                      <a:pt x="2833" y="2196"/>
                    </a:lnTo>
                    <a:lnTo>
                      <a:pt x="2786" y="2212"/>
                    </a:lnTo>
                    <a:lnTo>
                      <a:pt x="2733" y="2217"/>
                    </a:lnTo>
                    <a:lnTo>
                      <a:pt x="2254" y="2217"/>
                    </a:lnTo>
                    <a:lnTo>
                      <a:pt x="2208" y="2221"/>
                    </a:lnTo>
                    <a:lnTo>
                      <a:pt x="2168" y="2231"/>
                    </a:lnTo>
                    <a:lnTo>
                      <a:pt x="2134" y="2246"/>
                    </a:lnTo>
                    <a:lnTo>
                      <a:pt x="2105" y="2265"/>
                    </a:lnTo>
                    <a:lnTo>
                      <a:pt x="2085" y="2290"/>
                    </a:lnTo>
                    <a:lnTo>
                      <a:pt x="2069" y="2316"/>
                    </a:lnTo>
                    <a:lnTo>
                      <a:pt x="2062" y="2345"/>
                    </a:lnTo>
                    <a:lnTo>
                      <a:pt x="2060" y="2377"/>
                    </a:lnTo>
                    <a:lnTo>
                      <a:pt x="2064" y="2407"/>
                    </a:lnTo>
                    <a:lnTo>
                      <a:pt x="2073" y="2440"/>
                    </a:lnTo>
                    <a:lnTo>
                      <a:pt x="2090" y="2472"/>
                    </a:lnTo>
                    <a:lnTo>
                      <a:pt x="2113" y="2501"/>
                    </a:lnTo>
                    <a:lnTo>
                      <a:pt x="2145" y="2544"/>
                    </a:lnTo>
                    <a:lnTo>
                      <a:pt x="2168" y="2588"/>
                    </a:lnTo>
                    <a:lnTo>
                      <a:pt x="2185" y="2634"/>
                    </a:lnTo>
                    <a:lnTo>
                      <a:pt x="2195" y="2681"/>
                    </a:lnTo>
                    <a:lnTo>
                      <a:pt x="2195" y="2727"/>
                    </a:lnTo>
                    <a:lnTo>
                      <a:pt x="2189" y="2773"/>
                    </a:lnTo>
                    <a:lnTo>
                      <a:pt x="2176" y="2816"/>
                    </a:lnTo>
                    <a:lnTo>
                      <a:pt x="2155" y="2856"/>
                    </a:lnTo>
                    <a:lnTo>
                      <a:pt x="2128" y="2894"/>
                    </a:lnTo>
                    <a:lnTo>
                      <a:pt x="2092" y="2927"/>
                    </a:lnTo>
                    <a:lnTo>
                      <a:pt x="2050" y="2955"/>
                    </a:lnTo>
                    <a:lnTo>
                      <a:pt x="2003" y="2976"/>
                    </a:lnTo>
                    <a:lnTo>
                      <a:pt x="1948" y="2991"/>
                    </a:lnTo>
                    <a:lnTo>
                      <a:pt x="1885" y="2999"/>
                    </a:lnTo>
                    <a:lnTo>
                      <a:pt x="1822" y="2991"/>
                    </a:lnTo>
                    <a:lnTo>
                      <a:pt x="1767" y="2976"/>
                    </a:lnTo>
                    <a:lnTo>
                      <a:pt x="1718" y="2955"/>
                    </a:lnTo>
                    <a:lnTo>
                      <a:pt x="1676" y="2927"/>
                    </a:lnTo>
                    <a:lnTo>
                      <a:pt x="1642" y="2894"/>
                    </a:lnTo>
                    <a:lnTo>
                      <a:pt x="1613" y="2856"/>
                    </a:lnTo>
                    <a:lnTo>
                      <a:pt x="1592" y="2816"/>
                    </a:lnTo>
                    <a:lnTo>
                      <a:pt x="1579" y="2773"/>
                    </a:lnTo>
                    <a:lnTo>
                      <a:pt x="1573" y="2727"/>
                    </a:lnTo>
                    <a:lnTo>
                      <a:pt x="1575" y="2681"/>
                    </a:lnTo>
                    <a:lnTo>
                      <a:pt x="1585" y="2634"/>
                    </a:lnTo>
                    <a:lnTo>
                      <a:pt x="1600" y="2588"/>
                    </a:lnTo>
                    <a:lnTo>
                      <a:pt x="1625" y="2544"/>
                    </a:lnTo>
                    <a:lnTo>
                      <a:pt x="1657" y="2501"/>
                    </a:lnTo>
                    <a:lnTo>
                      <a:pt x="1680" y="2472"/>
                    </a:lnTo>
                    <a:lnTo>
                      <a:pt x="1695" y="2440"/>
                    </a:lnTo>
                    <a:lnTo>
                      <a:pt x="1706" y="2407"/>
                    </a:lnTo>
                    <a:lnTo>
                      <a:pt x="1710" y="2377"/>
                    </a:lnTo>
                    <a:lnTo>
                      <a:pt x="1706" y="2347"/>
                    </a:lnTo>
                    <a:lnTo>
                      <a:pt x="1699" y="2316"/>
                    </a:lnTo>
                    <a:lnTo>
                      <a:pt x="1684" y="2290"/>
                    </a:lnTo>
                    <a:lnTo>
                      <a:pt x="1663" y="2267"/>
                    </a:lnTo>
                    <a:lnTo>
                      <a:pt x="1636" y="2246"/>
                    </a:lnTo>
                    <a:lnTo>
                      <a:pt x="1602" y="2231"/>
                    </a:lnTo>
                    <a:lnTo>
                      <a:pt x="1562" y="2221"/>
                    </a:lnTo>
                    <a:lnTo>
                      <a:pt x="1514" y="2217"/>
                    </a:lnTo>
                    <a:lnTo>
                      <a:pt x="1033" y="2217"/>
                    </a:lnTo>
                    <a:lnTo>
                      <a:pt x="980" y="2213"/>
                    </a:lnTo>
                    <a:lnTo>
                      <a:pt x="933" y="2198"/>
                    </a:lnTo>
                    <a:lnTo>
                      <a:pt x="889" y="2173"/>
                    </a:lnTo>
                    <a:lnTo>
                      <a:pt x="851" y="2141"/>
                    </a:lnTo>
                    <a:lnTo>
                      <a:pt x="819" y="2103"/>
                    </a:lnTo>
                    <a:lnTo>
                      <a:pt x="796" y="2059"/>
                    </a:lnTo>
                    <a:lnTo>
                      <a:pt x="781" y="2012"/>
                    </a:lnTo>
                    <a:lnTo>
                      <a:pt x="775" y="1959"/>
                    </a:lnTo>
                    <a:lnTo>
                      <a:pt x="775" y="1485"/>
                    </a:lnTo>
                    <a:lnTo>
                      <a:pt x="771" y="1437"/>
                    </a:lnTo>
                    <a:lnTo>
                      <a:pt x="762" y="1398"/>
                    </a:lnTo>
                    <a:lnTo>
                      <a:pt x="746" y="1363"/>
                    </a:lnTo>
                    <a:lnTo>
                      <a:pt x="727" y="1337"/>
                    </a:lnTo>
                    <a:lnTo>
                      <a:pt x="703" y="1314"/>
                    </a:lnTo>
                    <a:lnTo>
                      <a:pt x="676" y="1301"/>
                    </a:lnTo>
                    <a:lnTo>
                      <a:pt x="648" y="1291"/>
                    </a:lnTo>
                    <a:lnTo>
                      <a:pt x="617" y="1289"/>
                    </a:lnTo>
                    <a:lnTo>
                      <a:pt x="585" y="1293"/>
                    </a:lnTo>
                    <a:lnTo>
                      <a:pt x="553" y="1302"/>
                    </a:lnTo>
                    <a:lnTo>
                      <a:pt x="522" y="1320"/>
                    </a:lnTo>
                    <a:lnTo>
                      <a:pt x="492" y="1342"/>
                    </a:lnTo>
                    <a:lnTo>
                      <a:pt x="450" y="1375"/>
                    </a:lnTo>
                    <a:lnTo>
                      <a:pt x="406" y="1398"/>
                    </a:lnTo>
                    <a:lnTo>
                      <a:pt x="361" y="1415"/>
                    </a:lnTo>
                    <a:lnTo>
                      <a:pt x="313" y="1424"/>
                    </a:lnTo>
                    <a:lnTo>
                      <a:pt x="268" y="1424"/>
                    </a:lnTo>
                    <a:lnTo>
                      <a:pt x="222" y="1418"/>
                    </a:lnTo>
                    <a:lnTo>
                      <a:pt x="180" y="1405"/>
                    </a:lnTo>
                    <a:lnTo>
                      <a:pt x="138" y="1384"/>
                    </a:lnTo>
                    <a:lnTo>
                      <a:pt x="102" y="1358"/>
                    </a:lnTo>
                    <a:lnTo>
                      <a:pt x="70" y="1323"/>
                    </a:lnTo>
                    <a:lnTo>
                      <a:pt x="41" y="1280"/>
                    </a:lnTo>
                    <a:lnTo>
                      <a:pt x="20" y="1232"/>
                    </a:lnTo>
                    <a:lnTo>
                      <a:pt x="5" y="1177"/>
                    </a:lnTo>
                    <a:lnTo>
                      <a:pt x="0" y="1114"/>
                    </a:lnTo>
                    <a:lnTo>
                      <a:pt x="5" y="1051"/>
                    </a:lnTo>
                    <a:lnTo>
                      <a:pt x="20" y="996"/>
                    </a:lnTo>
                    <a:lnTo>
                      <a:pt x="41" y="947"/>
                    </a:lnTo>
                    <a:lnTo>
                      <a:pt x="70" y="905"/>
                    </a:lnTo>
                    <a:lnTo>
                      <a:pt x="102" y="871"/>
                    </a:lnTo>
                    <a:lnTo>
                      <a:pt x="138" y="842"/>
                    </a:lnTo>
                    <a:lnTo>
                      <a:pt x="180" y="823"/>
                    </a:lnTo>
                    <a:lnTo>
                      <a:pt x="222" y="808"/>
                    </a:lnTo>
                    <a:lnTo>
                      <a:pt x="268" y="802"/>
                    </a:lnTo>
                    <a:lnTo>
                      <a:pt x="315" y="804"/>
                    </a:lnTo>
                    <a:lnTo>
                      <a:pt x="361" y="814"/>
                    </a:lnTo>
                    <a:lnTo>
                      <a:pt x="406" y="829"/>
                    </a:lnTo>
                    <a:lnTo>
                      <a:pt x="452" y="854"/>
                    </a:lnTo>
                    <a:lnTo>
                      <a:pt x="494" y="886"/>
                    </a:lnTo>
                    <a:lnTo>
                      <a:pt x="522" y="909"/>
                    </a:lnTo>
                    <a:lnTo>
                      <a:pt x="555" y="924"/>
                    </a:lnTo>
                    <a:lnTo>
                      <a:pt x="587" y="935"/>
                    </a:lnTo>
                    <a:lnTo>
                      <a:pt x="617" y="939"/>
                    </a:lnTo>
                    <a:lnTo>
                      <a:pt x="648" y="935"/>
                    </a:lnTo>
                    <a:lnTo>
                      <a:pt x="678" y="928"/>
                    </a:lnTo>
                    <a:lnTo>
                      <a:pt x="705" y="913"/>
                    </a:lnTo>
                    <a:lnTo>
                      <a:pt x="727" y="892"/>
                    </a:lnTo>
                    <a:lnTo>
                      <a:pt x="746" y="865"/>
                    </a:lnTo>
                    <a:lnTo>
                      <a:pt x="762" y="831"/>
                    </a:lnTo>
                    <a:lnTo>
                      <a:pt x="771" y="791"/>
                    </a:lnTo>
                    <a:lnTo>
                      <a:pt x="775" y="743"/>
                    </a:lnTo>
                    <a:lnTo>
                      <a:pt x="775" y="258"/>
                    </a:lnTo>
                    <a:lnTo>
                      <a:pt x="781" y="207"/>
                    </a:lnTo>
                    <a:lnTo>
                      <a:pt x="796" y="158"/>
                    </a:lnTo>
                    <a:lnTo>
                      <a:pt x="819" y="114"/>
                    </a:lnTo>
                    <a:lnTo>
                      <a:pt x="851" y="76"/>
                    </a:lnTo>
                    <a:lnTo>
                      <a:pt x="889" y="43"/>
                    </a:lnTo>
                    <a:lnTo>
                      <a:pt x="933" y="21"/>
                    </a:lnTo>
                    <a:lnTo>
                      <a:pt x="982" y="5"/>
                    </a:lnTo>
                    <a:lnTo>
                      <a:pt x="10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59">
                <a:extLst>
                  <a:ext uri="{FF2B5EF4-FFF2-40B4-BE49-F238E27FC236}">
                    <a16:creationId xmlns:a16="http://schemas.microsoft.com/office/drawing/2014/main" id="{8247EEF1-4DBC-A68C-CA6C-241AB49E710D}"/>
                  </a:ext>
                </a:extLst>
              </p:cNvPr>
              <p:cNvSpPr>
                <a:spLocks/>
              </p:cNvSpPr>
              <p:nvPr/>
            </p:nvSpPr>
            <p:spPr bwMode="auto">
              <a:xfrm>
                <a:off x="5780" y="2094"/>
                <a:ext cx="1499" cy="1882"/>
              </a:xfrm>
              <a:custGeom>
                <a:avLst/>
                <a:gdLst>
                  <a:gd name="T0" fmla="*/ 1281 w 3000"/>
                  <a:gd name="T1" fmla="*/ 44 h 3766"/>
                  <a:gd name="T2" fmla="*/ 1407 w 3000"/>
                  <a:gd name="T3" fmla="*/ 181 h 3766"/>
                  <a:gd name="T4" fmla="*/ 1414 w 3000"/>
                  <a:gd name="T5" fmla="*/ 363 h 3766"/>
                  <a:gd name="T6" fmla="*/ 1319 w 3000"/>
                  <a:gd name="T7" fmla="*/ 525 h 3766"/>
                  <a:gd name="T8" fmla="*/ 1293 w 3000"/>
                  <a:gd name="T9" fmla="*/ 649 h 3766"/>
                  <a:gd name="T10" fmla="*/ 1363 w 3000"/>
                  <a:gd name="T11" fmla="*/ 746 h 3766"/>
                  <a:gd name="T12" fmla="*/ 1960 w 3000"/>
                  <a:gd name="T13" fmla="*/ 774 h 3766"/>
                  <a:gd name="T14" fmla="*/ 2142 w 3000"/>
                  <a:gd name="T15" fmla="*/ 850 h 3766"/>
                  <a:gd name="T16" fmla="*/ 2218 w 3000"/>
                  <a:gd name="T17" fmla="*/ 1033 h 3766"/>
                  <a:gd name="T18" fmla="*/ 2247 w 3000"/>
                  <a:gd name="T19" fmla="*/ 1630 h 3766"/>
                  <a:gd name="T20" fmla="*/ 2346 w 3000"/>
                  <a:gd name="T21" fmla="*/ 1702 h 3766"/>
                  <a:gd name="T22" fmla="*/ 2473 w 3000"/>
                  <a:gd name="T23" fmla="*/ 1674 h 3766"/>
                  <a:gd name="T24" fmla="*/ 2635 w 3000"/>
                  <a:gd name="T25" fmla="*/ 1579 h 3766"/>
                  <a:gd name="T26" fmla="*/ 2817 w 3000"/>
                  <a:gd name="T27" fmla="*/ 1586 h 3766"/>
                  <a:gd name="T28" fmla="*/ 2956 w 3000"/>
                  <a:gd name="T29" fmla="*/ 1712 h 3766"/>
                  <a:gd name="T30" fmla="*/ 2992 w 3000"/>
                  <a:gd name="T31" fmla="*/ 1940 h 3766"/>
                  <a:gd name="T32" fmla="*/ 2895 w 3000"/>
                  <a:gd name="T33" fmla="*/ 2123 h 3766"/>
                  <a:gd name="T34" fmla="*/ 2728 w 3000"/>
                  <a:gd name="T35" fmla="*/ 2189 h 3766"/>
                  <a:gd name="T36" fmla="*/ 2543 w 3000"/>
                  <a:gd name="T37" fmla="*/ 2138 h 3766"/>
                  <a:gd name="T38" fmla="*/ 2408 w 3000"/>
                  <a:gd name="T39" fmla="*/ 2058 h 3766"/>
                  <a:gd name="T40" fmla="*/ 2291 w 3000"/>
                  <a:gd name="T41" fmla="*/ 2079 h 3766"/>
                  <a:gd name="T42" fmla="*/ 2222 w 3000"/>
                  <a:gd name="T43" fmla="*/ 2202 h 3766"/>
                  <a:gd name="T44" fmla="*/ 2199 w 3000"/>
                  <a:gd name="T45" fmla="*/ 2832 h 3766"/>
                  <a:gd name="T46" fmla="*/ 2061 w 3000"/>
                  <a:gd name="T47" fmla="*/ 2969 h 3766"/>
                  <a:gd name="T48" fmla="*/ 1439 w 3000"/>
                  <a:gd name="T49" fmla="*/ 2992 h 3766"/>
                  <a:gd name="T50" fmla="*/ 1316 w 3000"/>
                  <a:gd name="T51" fmla="*/ 3060 h 3766"/>
                  <a:gd name="T52" fmla="*/ 1295 w 3000"/>
                  <a:gd name="T53" fmla="*/ 3180 h 3766"/>
                  <a:gd name="T54" fmla="*/ 1376 w 3000"/>
                  <a:gd name="T55" fmla="*/ 3315 h 3766"/>
                  <a:gd name="T56" fmla="*/ 1426 w 3000"/>
                  <a:gd name="T57" fmla="*/ 3498 h 3766"/>
                  <a:gd name="T58" fmla="*/ 1359 w 3000"/>
                  <a:gd name="T59" fmla="*/ 3663 h 3766"/>
                  <a:gd name="T60" fmla="*/ 1179 w 3000"/>
                  <a:gd name="T61" fmla="*/ 3758 h 3766"/>
                  <a:gd name="T62" fmla="*/ 949 w 3000"/>
                  <a:gd name="T63" fmla="*/ 3722 h 3766"/>
                  <a:gd name="T64" fmla="*/ 823 w 3000"/>
                  <a:gd name="T65" fmla="*/ 3585 h 3766"/>
                  <a:gd name="T66" fmla="*/ 816 w 3000"/>
                  <a:gd name="T67" fmla="*/ 3404 h 3766"/>
                  <a:gd name="T68" fmla="*/ 911 w 3000"/>
                  <a:gd name="T69" fmla="*/ 3241 h 3766"/>
                  <a:gd name="T70" fmla="*/ 937 w 3000"/>
                  <a:gd name="T71" fmla="*/ 3115 h 3766"/>
                  <a:gd name="T72" fmla="*/ 867 w 3000"/>
                  <a:gd name="T73" fmla="*/ 3016 h 3766"/>
                  <a:gd name="T74" fmla="*/ 261 w 3000"/>
                  <a:gd name="T75" fmla="*/ 2990 h 3766"/>
                  <a:gd name="T76" fmla="*/ 78 w 3000"/>
                  <a:gd name="T77" fmla="*/ 2914 h 3766"/>
                  <a:gd name="T78" fmla="*/ 2 w 3000"/>
                  <a:gd name="T79" fmla="*/ 2731 h 3766"/>
                  <a:gd name="T80" fmla="*/ 185 w 3000"/>
                  <a:gd name="T81" fmla="*/ 2429 h 3766"/>
                  <a:gd name="T82" fmla="*/ 472 w 3000"/>
                  <a:gd name="T83" fmla="*/ 2383 h 3766"/>
                  <a:gd name="T84" fmla="*/ 690 w 3000"/>
                  <a:gd name="T85" fmla="*/ 2189 h 3766"/>
                  <a:gd name="T86" fmla="*/ 781 w 3000"/>
                  <a:gd name="T87" fmla="*/ 1883 h 3766"/>
                  <a:gd name="T88" fmla="*/ 726 w 3000"/>
                  <a:gd name="T89" fmla="*/ 1626 h 3766"/>
                  <a:gd name="T90" fmla="*/ 536 w 3000"/>
                  <a:gd name="T91" fmla="*/ 1400 h 3766"/>
                  <a:gd name="T92" fmla="*/ 247 w 3000"/>
                  <a:gd name="T93" fmla="*/ 1314 h 3766"/>
                  <a:gd name="T94" fmla="*/ 0 w 3000"/>
                  <a:gd name="T95" fmla="*/ 1373 h 3766"/>
                  <a:gd name="T96" fmla="*/ 46 w 3000"/>
                  <a:gd name="T97" fmla="*/ 890 h 3766"/>
                  <a:gd name="T98" fmla="*/ 211 w 3000"/>
                  <a:gd name="T99" fmla="*/ 778 h 3766"/>
                  <a:gd name="T100" fmla="*/ 831 w 3000"/>
                  <a:gd name="T101" fmla="*/ 761 h 3766"/>
                  <a:gd name="T102" fmla="*/ 930 w 3000"/>
                  <a:gd name="T103" fmla="*/ 677 h 3766"/>
                  <a:gd name="T104" fmla="*/ 926 w 3000"/>
                  <a:gd name="T105" fmla="*/ 555 h 3766"/>
                  <a:gd name="T106" fmla="*/ 831 w 3000"/>
                  <a:gd name="T107" fmla="*/ 407 h 3766"/>
                  <a:gd name="T108" fmla="*/ 810 w 3000"/>
                  <a:gd name="T109" fmla="*/ 225 h 3766"/>
                  <a:gd name="T110" fmla="*/ 907 w 3000"/>
                  <a:gd name="T111" fmla="*/ 70 h 3766"/>
                  <a:gd name="T112" fmla="*/ 1114 w 3000"/>
                  <a:gd name="T113" fmla="*/ 0 h 3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0" h="3766">
                    <a:moveTo>
                      <a:pt x="1114" y="0"/>
                    </a:moveTo>
                    <a:lnTo>
                      <a:pt x="1177" y="8"/>
                    </a:lnTo>
                    <a:lnTo>
                      <a:pt x="1232" y="23"/>
                    </a:lnTo>
                    <a:lnTo>
                      <a:pt x="1281" y="44"/>
                    </a:lnTo>
                    <a:lnTo>
                      <a:pt x="1323" y="70"/>
                    </a:lnTo>
                    <a:lnTo>
                      <a:pt x="1357" y="105"/>
                    </a:lnTo>
                    <a:lnTo>
                      <a:pt x="1386" y="141"/>
                    </a:lnTo>
                    <a:lnTo>
                      <a:pt x="1407" y="181"/>
                    </a:lnTo>
                    <a:lnTo>
                      <a:pt x="1420" y="225"/>
                    </a:lnTo>
                    <a:lnTo>
                      <a:pt x="1426" y="270"/>
                    </a:lnTo>
                    <a:lnTo>
                      <a:pt x="1424" y="316"/>
                    </a:lnTo>
                    <a:lnTo>
                      <a:pt x="1414" y="363"/>
                    </a:lnTo>
                    <a:lnTo>
                      <a:pt x="1399" y="409"/>
                    </a:lnTo>
                    <a:lnTo>
                      <a:pt x="1374" y="453"/>
                    </a:lnTo>
                    <a:lnTo>
                      <a:pt x="1342" y="495"/>
                    </a:lnTo>
                    <a:lnTo>
                      <a:pt x="1319" y="525"/>
                    </a:lnTo>
                    <a:lnTo>
                      <a:pt x="1304" y="555"/>
                    </a:lnTo>
                    <a:lnTo>
                      <a:pt x="1295" y="588"/>
                    </a:lnTo>
                    <a:lnTo>
                      <a:pt x="1289" y="618"/>
                    </a:lnTo>
                    <a:lnTo>
                      <a:pt x="1293" y="649"/>
                    </a:lnTo>
                    <a:lnTo>
                      <a:pt x="1300" y="677"/>
                    </a:lnTo>
                    <a:lnTo>
                      <a:pt x="1316" y="704"/>
                    </a:lnTo>
                    <a:lnTo>
                      <a:pt x="1336" y="727"/>
                    </a:lnTo>
                    <a:lnTo>
                      <a:pt x="1363" y="746"/>
                    </a:lnTo>
                    <a:lnTo>
                      <a:pt x="1397" y="761"/>
                    </a:lnTo>
                    <a:lnTo>
                      <a:pt x="1437" y="770"/>
                    </a:lnTo>
                    <a:lnTo>
                      <a:pt x="1485" y="774"/>
                    </a:lnTo>
                    <a:lnTo>
                      <a:pt x="1960" y="774"/>
                    </a:lnTo>
                    <a:lnTo>
                      <a:pt x="2011" y="778"/>
                    </a:lnTo>
                    <a:lnTo>
                      <a:pt x="2061" y="793"/>
                    </a:lnTo>
                    <a:lnTo>
                      <a:pt x="2104" y="818"/>
                    </a:lnTo>
                    <a:lnTo>
                      <a:pt x="2142" y="850"/>
                    </a:lnTo>
                    <a:lnTo>
                      <a:pt x="2175" y="888"/>
                    </a:lnTo>
                    <a:lnTo>
                      <a:pt x="2198" y="932"/>
                    </a:lnTo>
                    <a:lnTo>
                      <a:pt x="2213" y="980"/>
                    </a:lnTo>
                    <a:lnTo>
                      <a:pt x="2218" y="1033"/>
                    </a:lnTo>
                    <a:lnTo>
                      <a:pt x="2218" y="1508"/>
                    </a:lnTo>
                    <a:lnTo>
                      <a:pt x="2220" y="1556"/>
                    </a:lnTo>
                    <a:lnTo>
                      <a:pt x="2232" y="1596"/>
                    </a:lnTo>
                    <a:lnTo>
                      <a:pt x="2247" y="1630"/>
                    </a:lnTo>
                    <a:lnTo>
                      <a:pt x="2266" y="1657"/>
                    </a:lnTo>
                    <a:lnTo>
                      <a:pt x="2291" y="1678"/>
                    </a:lnTo>
                    <a:lnTo>
                      <a:pt x="2317" y="1693"/>
                    </a:lnTo>
                    <a:lnTo>
                      <a:pt x="2346" y="1702"/>
                    </a:lnTo>
                    <a:lnTo>
                      <a:pt x="2378" y="1704"/>
                    </a:lnTo>
                    <a:lnTo>
                      <a:pt x="2408" y="1700"/>
                    </a:lnTo>
                    <a:lnTo>
                      <a:pt x="2441" y="1689"/>
                    </a:lnTo>
                    <a:lnTo>
                      <a:pt x="2473" y="1674"/>
                    </a:lnTo>
                    <a:lnTo>
                      <a:pt x="2502" y="1651"/>
                    </a:lnTo>
                    <a:lnTo>
                      <a:pt x="2543" y="1619"/>
                    </a:lnTo>
                    <a:lnTo>
                      <a:pt x="2589" y="1594"/>
                    </a:lnTo>
                    <a:lnTo>
                      <a:pt x="2635" y="1579"/>
                    </a:lnTo>
                    <a:lnTo>
                      <a:pt x="2682" y="1569"/>
                    </a:lnTo>
                    <a:lnTo>
                      <a:pt x="2728" y="1567"/>
                    </a:lnTo>
                    <a:lnTo>
                      <a:pt x="2773" y="1573"/>
                    </a:lnTo>
                    <a:lnTo>
                      <a:pt x="2817" y="1586"/>
                    </a:lnTo>
                    <a:lnTo>
                      <a:pt x="2857" y="1607"/>
                    </a:lnTo>
                    <a:lnTo>
                      <a:pt x="2895" y="1636"/>
                    </a:lnTo>
                    <a:lnTo>
                      <a:pt x="2927" y="1670"/>
                    </a:lnTo>
                    <a:lnTo>
                      <a:pt x="2956" y="1712"/>
                    </a:lnTo>
                    <a:lnTo>
                      <a:pt x="2977" y="1761"/>
                    </a:lnTo>
                    <a:lnTo>
                      <a:pt x="2992" y="1816"/>
                    </a:lnTo>
                    <a:lnTo>
                      <a:pt x="3000" y="1879"/>
                    </a:lnTo>
                    <a:lnTo>
                      <a:pt x="2992" y="1940"/>
                    </a:lnTo>
                    <a:lnTo>
                      <a:pt x="2977" y="1997"/>
                    </a:lnTo>
                    <a:lnTo>
                      <a:pt x="2956" y="2045"/>
                    </a:lnTo>
                    <a:lnTo>
                      <a:pt x="2927" y="2086"/>
                    </a:lnTo>
                    <a:lnTo>
                      <a:pt x="2895" y="2123"/>
                    </a:lnTo>
                    <a:lnTo>
                      <a:pt x="2857" y="2149"/>
                    </a:lnTo>
                    <a:lnTo>
                      <a:pt x="2817" y="2170"/>
                    </a:lnTo>
                    <a:lnTo>
                      <a:pt x="2773" y="2183"/>
                    </a:lnTo>
                    <a:lnTo>
                      <a:pt x="2728" y="2189"/>
                    </a:lnTo>
                    <a:lnTo>
                      <a:pt x="2682" y="2189"/>
                    </a:lnTo>
                    <a:lnTo>
                      <a:pt x="2635" y="2180"/>
                    </a:lnTo>
                    <a:lnTo>
                      <a:pt x="2589" y="2162"/>
                    </a:lnTo>
                    <a:lnTo>
                      <a:pt x="2543" y="2138"/>
                    </a:lnTo>
                    <a:lnTo>
                      <a:pt x="2502" y="2107"/>
                    </a:lnTo>
                    <a:lnTo>
                      <a:pt x="2473" y="2085"/>
                    </a:lnTo>
                    <a:lnTo>
                      <a:pt x="2441" y="2067"/>
                    </a:lnTo>
                    <a:lnTo>
                      <a:pt x="2408" y="2058"/>
                    </a:lnTo>
                    <a:lnTo>
                      <a:pt x="2378" y="2054"/>
                    </a:lnTo>
                    <a:lnTo>
                      <a:pt x="2346" y="2056"/>
                    </a:lnTo>
                    <a:lnTo>
                      <a:pt x="2317" y="2065"/>
                    </a:lnTo>
                    <a:lnTo>
                      <a:pt x="2291" y="2079"/>
                    </a:lnTo>
                    <a:lnTo>
                      <a:pt x="2266" y="2100"/>
                    </a:lnTo>
                    <a:lnTo>
                      <a:pt x="2247" y="2128"/>
                    </a:lnTo>
                    <a:lnTo>
                      <a:pt x="2232" y="2162"/>
                    </a:lnTo>
                    <a:lnTo>
                      <a:pt x="2222" y="2202"/>
                    </a:lnTo>
                    <a:lnTo>
                      <a:pt x="2218" y="2248"/>
                    </a:lnTo>
                    <a:lnTo>
                      <a:pt x="2218" y="2731"/>
                    </a:lnTo>
                    <a:lnTo>
                      <a:pt x="2215" y="2782"/>
                    </a:lnTo>
                    <a:lnTo>
                      <a:pt x="2199" y="2832"/>
                    </a:lnTo>
                    <a:lnTo>
                      <a:pt x="2175" y="2876"/>
                    </a:lnTo>
                    <a:lnTo>
                      <a:pt x="2142" y="2914"/>
                    </a:lnTo>
                    <a:lnTo>
                      <a:pt x="2104" y="2944"/>
                    </a:lnTo>
                    <a:lnTo>
                      <a:pt x="2061" y="2969"/>
                    </a:lnTo>
                    <a:lnTo>
                      <a:pt x="2013" y="2984"/>
                    </a:lnTo>
                    <a:lnTo>
                      <a:pt x="1960" y="2990"/>
                    </a:lnTo>
                    <a:lnTo>
                      <a:pt x="1485" y="2990"/>
                    </a:lnTo>
                    <a:lnTo>
                      <a:pt x="1439" y="2992"/>
                    </a:lnTo>
                    <a:lnTo>
                      <a:pt x="1399" y="3001"/>
                    </a:lnTo>
                    <a:lnTo>
                      <a:pt x="1365" y="3016"/>
                    </a:lnTo>
                    <a:lnTo>
                      <a:pt x="1336" y="3037"/>
                    </a:lnTo>
                    <a:lnTo>
                      <a:pt x="1316" y="3060"/>
                    </a:lnTo>
                    <a:lnTo>
                      <a:pt x="1300" y="3087"/>
                    </a:lnTo>
                    <a:lnTo>
                      <a:pt x="1293" y="3117"/>
                    </a:lnTo>
                    <a:lnTo>
                      <a:pt x="1291" y="3148"/>
                    </a:lnTo>
                    <a:lnTo>
                      <a:pt x="1295" y="3180"/>
                    </a:lnTo>
                    <a:lnTo>
                      <a:pt x="1304" y="3210"/>
                    </a:lnTo>
                    <a:lnTo>
                      <a:pt x="1321" y="3243"/>
                    </a:lnTo>
                    <a:lnTo>
                      <a:pt x="1344" y="3271"/>
                    </a:lnTo>
                    <a:lnTo>
                      <a:pt x="1376" y="3315"/>
                    </a:lnTo>
                    <a:lnTo>
                      <a:pt x="1399" y="3359"/>
                    </a:lnTo>
                    <a:lnTo>
                      <a:pt x="1416" y="3404"/>
                    </a:lnTo>
                    <a:lnTo>
                      <a:pt x="1426" y="3450"/>
                    </a:lnTo>
                    <a:lnTo>
                      <a:pt x="1426" y="3498"/>
                    </a:lnTo>
                    <a:lnTo>
                      <a:pt x="1420" y="3541"/>
                    </a:lnTo>
                    <a:lnTo>
                      <a:pt x="1407" y="3585"/>
                    </a:lnTo>
                    <a:lnTo>
                      <a:pt x="1386" y="3625"/>
                    </a:lnTo>
                    <a:lnTo>
                      <a:pt x="1359" y="3663"/>
                    </a:lnTo>
                    <a:lnTo>
                      <a:pt x="1323" y="3695"/>
                    </a:lnTo>
                    <a:lnTo>
                      <a:pt x="1281" y="3722"/>
                    </a:lnTo>
                    <a:lnTo>
                      <a:pt x="1234" y="3745"/>
                    </a:lnTo>
                    <a:lnTo>
                      <a:pt x="1179" y="3758"/>
                    </a:lnTo>
                    <a:lnTo>
                      <a:pt x="1116" y="3766"/>
                    </a:lnTo>
                    <a:lnTo>
                      <a:pt x="1053" y="3758"/>
                    </a:lnTo>
                    <a:lnTo>
                      <a:pt x="998" y="3745"/>
                    </a:lnTo>
                    <a:lnTo>
                      <a:pt x="949" y="3722"/>
                    </a:lnTo>
                    <a:lnTo>
                      <a:pt x="907" y="3695"/>
                    </a:lnTo>
                    <a:lnTo>
                      <a:pt x="873" y="3663"/>
                    </a:lnTo>
                    <a:lnTo>
                      <a:pt x="844" y="3625"/>
                    </a:lnTo>
                    <a:lnTo>
                      <a:pt x="823" y="3585"/>
                    </a:lnTo>
                    <a:lnTo>
                      <a:pt x="810" y="3541"/>
                    </a:lnTo>
                    <a:lnTo>
                      <a:pt x="804" y="3496"/>
                    </a:lnTo>
                    <a:lnTo>
                      <a:pt x="806" y="3450"/>
                    </a:lnTo>
                    <a:lnTo>
                      <a:pt x="816" y="3404"/>
                    </a:lnTo>
                    <a:lnTo>
                      <a:pt x="831" y="3357"/>
                    </a:lnTo>
                    <a:lnTo>
                      <a:pt x="856" y="3313"/>
                    </a:lnTo>
                    <a:lnTo>
                      <a:pt x="888" y="3271"/>
                    </a:lnTo>
                    <a:lnTo>
                      <a:pt x="911" y="3241"/>
                    </a:lnTo>
                    <a:lnTo>
                      <a:pt x="926" y="3210"/>
                    </a:lnTo>
                    <a:lnTo>
                      <a:pt x="937" y="3178"/>
                    </a:lnTo>
                    <a:lnTo>
                      <a:pt x="941" y="3146"/>
                    </a:lnTo>
                    <a:lnTo>
                      <a:pt x="937" y="3115"/>
                    </a:lnTo>
                    <a:lnTo>
                      <a:pt x="930" y="3087"/>
                    </a:lnTo>
                    <a:lnTo>
                      <a:pt x="915" y="3060"/>
                    </a:lnTo>
                    <a:lnTo>
                      <a:pt x="894" y="3037"/>
                    </a:lnTo>
                    <a:lnTo>
                      <a:pt x="867" y="3016"/>
                    </a:lnTo>
                    <a:lnTo>
                      <a:pt x="833" y="3001"/>
                    </a:lnTo>
                    <a:lnTo>
                      <a:pt x="793" y="2992"/>
                    </a:lnTo>
                    <a:lnTo>
                      <a:pt x="745" y="2990"/>
                    </a:lnTo>
                    <a:lnTo>
                      <a:pt x="261" y="2990"/>
                    </a:lnTo>
                    <a:lnTo>
                      <a:pt x="207" y="2984"/>
                    </a:lnTo>
                    <a:lnTo>
                      <a:pt x="160" y="2969"/>
                    </a:lnTo>
                    <a:lnTo>
                      <a:pt x="116" y="2944"/>
                    </a:lnTo>
                    <a:lnTo>
                      <a:pt x="78" y="2914"/>
                    </a:lnTo>
                    <a:lnTo>
                      <a:pt x="46" y="2876"/>
                    </a:lnTo>
                    <a:lnTo>
                      <a:pt x="23" y="2830"/>
                    </a:lnTo>
                    <a:lnTo>
                      <a:pt x="8" y="2782"/>
                    </a:lnTo>
                    <a:lnTo>
                      <a:pt x="2" y="2731"/>
                    </a:lnTo>
                    <a:lnTo>
                      <a:pt x="2" y="2374"/>
                    </a:lnTo>
                    <a:lnTo>
                      <a:pt x="61" y="2398"/>
                    </a:lnTo>
                    <a:lnTo>
                      <a:pt x="122" y="2417"/>
                    </a:lnTo>
                    <a:lnTo>
                      <a:pt x="185" y="2429"/>
                    </a:lnTo>
                    <a:lnTo>
                      <a:pt x="249" y="2433"/>
                    </a:lnTo>
                    <a:lnTo>
                      <a:pt x="327" y="2427"/>
                    </a:lnTo>
                    <a:lnTo>
                      <a:pt x="403" y="2410"/>
                    </a:lnTo>
                    <a:lnTo>
                      <a:pt x="472" y="2383"/>
                    </a:lnTo>
                    <a:lnTo>
                      <a:pt x="536" y="2347"/>
                    </a:lnTo>
                    <a:lnTo>
                      <a:pt x="595" y="2303"/>
                    </a:lnTo>
                    <a:lnTo>
                      <a:pt x="647" y="2250"/>
                    </a:lnTo>
                    <a:lnTo>
                      <a:pt x="690" y="2189"/>
                    </a:lnTo>
                    <a:lnTo>
                      <a:pt x="726" y="2121"/>
                    </a:lnTo>
                    <a:lnTo>
                      <a:pt x="755" y="2048"/>
                    </a:lnTo>
                    <a:lnTo>
                      <a:pt x="774" y="1968"/>
                    </a:lnTo>
                    <a:lnTo>
                      <a:pt x="781" y="1883"/>
                    </a:lnTo>
                    <a:lnTo>
                      <a:pt x="781" y="1864"/>
                    </a:lnTo>
                    <a:lnTo>
                      <a:pt x="774" y="1778"/>
                    </a:lnTo>
                    <a:lnTo>
                      <a:pt x="755" y="1700"/>
                    </a:lnTo>
                    <a:lnTo>
                      <a:pt x="726" y="1626"/>
                    </a:lnTo>
                    <a:lnTo>
                      <a:pt x="690" y="1558"/>
                    </a:lnTo>
                    <a:lnTo>
                      <a:pt x="647" y="1497"/>
                    </a:lnTo>
                    <a:lnTo>
                      <a:pt x="595" y="1444"/>
                    </a:lnTo>
                    <a:lnTo>
                      <a:pt x="536" y="1400"/>
                    </a:lnTo>
                    <a:lnTo>
                      <a:pt x="472" y="1364"/>
                    </a:lnTo>
                    <a:lnTo>
                      <a:pt x="401" y="1337"/>
                    </a:lnTo>
                    <a:lnTo>
                      <a:pt x="327" y="1320"/>
                    </a:lnTo>
                    <a:lnTo>
                      <a:pt x="247" y="1314"/>
                    </a:lnTo>
                    <a:lnTo>
                      <a:pt x="185" y="1318"/>
                    </a:lnTo>
                    <a:lnTo>
                      <a:pt x="122" y="1329"/>
                    </a:lnTo>
                    <a:lnTo>
                      <a:pt x="61" y="1349"/>
                    </a:lnTo>
                    <a:lnTo>
                      <a:pt x="0" y="1373"/>
                    </a:lnTo>
                    <a:lnTo>
                      <a:pt x="0" y="1037"/>
                    </a:lnTo>
                    <a:lnTo>
                      <a:pt x="6" y="983"/>
                    </a:lnTo>
                    <a:lnTo>
                      <a:pt x="21" y="934"/>
                    </a:lnTo>
                    <a:lnTo>
                      <a:pt x="46" y="890"/>
                    </a:lnTo>
                    <a:lnTo>
                      <a:pt x="78" y="850"/>
                    </a:lnTo>
                    <a:lnTo>
                      <a:pt x="118" y="818"/>
                    </a:lnTo>
                    <a:lnTo>
                      <a:pt x="162" y="795"/>
                    </a:lnTo>
                    <a:lnTo>
                      <a:pt x="211" y="778"/>
                    </a:lnTo>
                    <a:lnTo>
                      <a:pt x="264" y="774"/>
                    </a:lnTo>
                    <a:lnTo>
                      <a:pt x="745" y="774"/>
                    </a:lnTo>
                    <a:lnTo>
                      <a:pt x="791" y="770"/>
                    </a:lnTo>
                    <a:lnTo>
                      <a:pt x="831" y="761"/>
                    </a:lnTo>
                    <a:lnTo>
                      <a:pt x="865" y="746"/>
                    </a:lnTo>
                    <a:lnTo>
                      <a:pt x="894" y="727"/>
                    </a:lnTo>
                    <a:lnTo>
                      <a:pt x="915" y="704"/>
                    </a:lnTo>
                    <a:lnTo>
                      <a:pt x="930" y="677"/>
                    </a:lnTo>
                    <a:lnTo>
                      <a:pt x="937" y="649"/>
                    </a:lnTo>
                    <a:lnTo>
                      <a:pt x="939" y="618"/>
                    </a:lnTo>
                    <a:lnTo>
                      <a:pt x="935" y="586"/>
                    </a:lnTo>
                    <a:lnTo>
                      <a:pt x="926" y="555"/>
                    </a:lnTo>
                    <a:lnTo>
                      <a:pt x="909" y="523"/>
                    </a:lnTo>
                    <a:lnTo>
                      <a:pt x="886" y="495"/>
                    </a:lnTo>
                    <a:lnTo>
                      <a:pt x="854" y="451"/>
                    </a:lnTo>
                    <a:lnTo>
                      <a:pt x="831" y="407"/>
                    </a:lnTo>
                    <a:lnTo>
                      <a:pt x="814" y="361"/>
                    </a:lnTo>
                    <a:lnTo>
                      <a:pt x="804" y="316"/>
                    </a:lnTo>
                    <a:lnTo>
                      <a:pt x="804" y="268"/>
                    </a:lnTo>
                    <a:lnTo>
                      <a:pt x="810" y="225"/>
                    </a:lnTo>
                    <a:lnTo>
                      <a:pt x="823" y="181"/>
                    </a:lnTo>
                    <a:lnTo>
                      <a:pt x="844" y="141"/>
                    </a:lnTo>
                    <a:lnTo>
                      <a:pt x="871" y="103"/>
                    </a:lnTo>
                    <a:lnTo>
                      <a:pt x="907" y="70"/>
                    </a:lnTo>
                    <a:lnTo>
                      <a:pt x="949" y="44"/>
                    </a:lnTo>
                    <a:lnTo>
                      <a:pt x="996" y="23"/>
                    </a:lnTo>
                    <a:lnTo>
                      <a:pt x="1051" y="8"/>
                    </a:lnTo>
                    <a:lnTo>
                      <a:pt x="1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60">
                <a:extLst>
                  <a:ext uri="{FF2B5EF4-FFF2-40B4-BE49-F238E27FC236}">
                    <a16:creationId xmlns:a16="http://schemas.microsoft.com/office/drawing/2014/main" id="{6F53013F-14E5-EDAE-3EC8-C97D0F6F1A40}"/>
                  </a:ext>
                </a:extLst>
              </p:cNvPr>
              <p:cNvSpPr>
                <a:spLocks/>
              </p:cNvSpPr>
              <p:nvPr/>
            </p:nvSpPr>
            <p:spPr bwMode="auto">
              <a:xfrm>
                <a:off x="4164" y="3325"/>
                <a:ext cx="1499" cy="1882"/>
              </a:xfrm>
              <a:custGeom>
                <a:avLst/>
                <a:gdLst>
                  <a:gd name="T0" fmla="*/ 2051 w 2998"/>
                  <a:gd name="T1" fmla="*/ 42 h 3764"/>
                  <a:gd name="T2" fmla="*/ 2175 w 2998"/>
                  <a:gd name="T3" fmla="*/ 181 h 3764"/>
                  <a:gd name="T4" fmla="*/ 2184 w 2998"/>
                  <a:gd name="T5" fmla="*/ 361 h 3764"/>
                  <a:gd name="T6" fmla="*/ 2089 w 2998"/>
                  <a:gd name="T7" fmla="*/ 523 h 3764"/>
                  <a:gd name="T8" fmla="*/ 2062 w 2998"/>
                  <a:gd name="T9" fmla="*/ 648 h 3764"/>
                  <a:gd name="T10" fmla="*/ 2133 w 2998"/>
                  <a:gd name="T11" fmla="*/ 747 h 3764"/>
                  <a:gd name="T12" fmla="*/ 2739 w 2998"/>
                  <a:gd name="T13" fmla="*/ 776 h 3764"/>
                  <a:gd name="T14" fmla="*/ 2921 w 2998"/>
                  <a:gd name="T15" fmla="*/ 852 h 3764"/>
                  <a:gd name="T16" fmla="*/ 2998 w 2998"/>
                  <a:gd name="T17" fmla="*/ 1035 h 3764"/>
                  <a:gd name="T18" fmla="*/ 2815 w 2998"/>
                  <a:gd name="T19" fmla="*/ 1337 h 3764"/>
                  <a:gd name="T20" fmla="*/ 2528 w 2998"/>
                  <a:gd name="T21" fmla="*/ 1381 h 3764"/>
                  <a:gd name="T22" fmla="*/ 2309 w 2998"/>
                  <a:gd name="T23" fmla="*/ 1577 h 3764"/>
                  <a:gd name="T24" fmla="*/ 2218 w 2998"/>
                  <a:gd name="T25" fmla="*/ 1881 h 3764"/>
                  <a:gd name="T26" fmla="*/ 2273 w 2998"/>
                  <a:gd name="T27" fmla="*/ 2140 h 3764"/>
                  <a:gd name="T28" fmla="*/ 2463 w 2998"/>
                  <a:gd name="T29" fmla="*/ 2366 h 3764"/>
                  <a:gd name="T30" fmla="*/ 2750 w 2998"/>
                  <a:gd name="T31" fmla="*/ 2450 h 3764"/>
                  <a:gd name="T32" fmla="*/ 2998 w 2998"/>
                  <a:gd name="T33" fmla="*/ 2391 h 3764"/>
                  <a:gd name="T34" fmla="*/ 2952 w 2998"/>
                  <a:gd name="T35" fmla="*/ 2876 h 3764"/>
                  <a:gd name="T36" fmla="*/ 2787 w 2998"/>
                  <a:gd name="T37" fmla="*/ 2986 h 3764"/>
                  <a:gd name="T38" fmla="*/ 2167 w 2998"/>
                  <a:gd name="T39" fmla="*/ 3005 h 3764"/>
                  <a:gd name="T40" fmla="*/ 2070 w 2998"/>
                  <a:gd name="T41" fmla="*/ 3089 h 3764"/>
                  <a:gd name="T42" fmla="*/ 2074 w 2998"/>
                  <a:gd name="T43" fmla="*/ 3210 h 3764"/>
                  <a:gd name="T44" fmla="*/ 2169 w 2998"/>
                  <a:gd name="T45" fmla="*/ 3357 h 3764"/>
                  <a:gd name="T46" fmla="*/ 2190 w 2998"/>
                  <a:gd name="T47" fmla="*/ 3541 h 3764"/>
                  <a:gd name="T48" fmla="*/ 2093 w 2998"/>
                  <a:gd name="T49" fmla="*/ 3693 h 3764"/>
                  <a:gd name="T50" fmla="*/ 1884 w 2998"/>
                  <a:gd name="T51" fmla="*/ 3764 h 3764"/>
                  <a:gd name="T52" fmla="*/ 1677 w 2998"/>
                  <a:gd name="T53" fmla="*/ 3693 h 3764"/>
                  <a:gd name="T54" fmla="*/ 1580 w 2998"/>
                  <a:gd name="T55" fmla="*/ 3541 h 3764"/>
                  <a:gd name="T56" fmla="*/ 1600 w 2998"/>
                  <a:gd name="T57" fmla="*/ 3357 h 3764"/>
                  <a:gd name="T58" fmla="*/ 1694 w 2998"/>
                  <a:gd name="T59" fmla="*/ 3208 h 3764"/>
                  <a:gd name="T60" fmla="*/ 1697 w 2998"/>
                  <a:gd name="T61" fmla="*/ 3087 h 3764"/>
                  <a:gd name="T62" fmla="*/ 1600 w 2998"/>
                  <a:gd name="T63" fmla="*/ 3005 h 3764"/>
                  <a:gd name="T64" fmla="*/ 987 w 2998"/>
                  <a:gd name="T65" fmla="*/ 2986 h 3764"/>
                  <a:gd name="T66" fmla="*/ 825 w 2998"/>
                  <a:gd name="T67" fmla="*/ 2877 h 3764"/>
                  <a:gd name="T68" fmla="*/ 781 w 2998"/>
                  <a:gd name="T69" fmla="*/ 2254 h 3764"/>
                  <a:gd name="T70" fmla="*/ 732 w 2998"/>
                  <a:gd name="T71" fmla="*/ 2105 h 3764"/>
                  <a:gd name="T72" fmla="*/ 622 w 2998"/>
                  <a:gd name="T73" fmla="*/ 2058 h 3764"/>
                  <a:gd name="T74" fmla="*/ 496 w 2998"/>
                  <a:gd name="T75" fmla="*/ 2111 h 3764"/>
                  <a:gd name="T76" fmla="*/ 329 w 2998"/>
                  <a:gd name="T77" fmla="*/ 2193 h 3764"/>
                  <a:gd name="T78" fmla="*/ 162 w 2998"/>
                  <a:gd name="T79" fmla="*/ 2168 h 3764"/>
                  <a:gd name="T80" fmla="*/ 38 w 2998"/>
                  <a:gd name="T81" fmla="*/ 2043 h 3764"/>
                  <a:gd name="T82" fmla="*/ 8 w 2998"/>
                  <a:gd name="T83" fmla="*/ 1824 h 3764"/>
                  <a:gd name="T84" fmla="*/ 105 w 2998"/>
                  <a:gd name="T85" fmla="*/ 1643 h 3764"/>
                  <a:gd name="T86" fmla="*/ 272 w 2998"/>
                  <a:gd name="T87" fmla="*/ 1575 h 3764"/>
                  <a:gd name="T88" fmla="*/ 454 w 2998"/>
                  <a:gd name="T89" fmla="*/ 1626 h 3764"/>
                  <a:gd name="T90" fmla="*/ 591 w 2998"/>
                  <a:gd name="T91" fmla="*/ 1708 h 3764"/>
                  <a:gd name="T92" fmla="*/ 709 w 2998"/>
                  <a:gd name="T93" fmla="*/ 1685 h 3764"/>
                  <a:gd name="T94" fmla="*/ 777 w 2998"/>
                  <a:gd name="T95" fmla="*/ 1563 h 3764"/>
                  <a:gd name="T96" fmla="*/ 800 w 2998"/>
                  <a:gd name="T97" fmla="*/ 934 h 3764"/>
                  <a:gd name="T98" fmla="*/ 939 w 2998"/>
                  <a:gd name="T99" fmla="*/ 797 h 3764"/>
                  <a:gd name="T100" fmla="*/ 1561 w 2998"/>
                  <a:gd name="T101" fmla="*/ 772 h 3764"/>
                  <a:gd name="T102" fmla="*/ 1684 w 2998"/>
                  <a:gd name="T103" fmla="*/ 704 h 3764"/>
                  <a:gd name="T104" fmla="*/ 1705 w 2998"/>
                  <a:gd name="T105" fmla="*/ 586 h 3764"/>
                  <a:gd name="T106" fmla="*/ 1623 w 2998"/>
                  <a:gd name="T107" fmla="*/ 451 h 3764"/>
                  <a:gd name="T108" fmla="*/ 1574 w 2998"/>
                  <a:gd name="T109" fmla="*/ 268 h 3764"/>
                  <a:gd name="T110" fmla="*/ 1640 w 2998"/>
                  <a:gd name="T111" fmla="*/ 103 h 3764"/>
                  <a:gd name="T112" fmla="*/ 1821 w 2998"/>
                  <a:gd name="T113" fmla="*/ 6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8" h="3764">
                    <a:moveTo>
                      <a:pt x="1884" y="0"/>
                    </a:moveTo>
                    <a:lnTo>
                      <a:pt x="1946" y="6"/>
                    </a:lnTo>
                    <a:lnTo>
                      <a:pt x="2002" y="21"/>
                    </a:lnTo>
                    <a:lnTo>
                      <a:pt x="2051" y="42"/>
                    </a:lnTo>
                    <a:lnTo>
                      <a:pt x="2093" y="70"/>
                    </a:lnTo>
                    <a:lnTo>
                      <a:pt x="2127" y="103"/>
                    </a:lnTo>
                    <a:lnTo>
                      <a:pt x="2155" y="139"/>
                    </a:lnTo>
                    <a:lnTo>
                      <a:pt x="2175" y="181"/>
                    </a:lnTo>
                    <a:lnTo>
                      <a:pt x="2190" y="222"/>
                    </a:lnTo>
                    <a:lnTo>
                      <a:pt x="2195" y="268"/>
                    </a:lnTo>
                    <a:lnTo>
                      <a:pt x="2194" y="316"/>
                    </a:lnTo>
                    <a:lnTo>
                      <a:pt x="2184" y="361"/>
                    </a:lnTo>
                    <a:lnTo>
                      <a:pt x="2169" y="407"/>
                    </a:lnTo>
                    <a:lnTo>
                      <a:pt x="2144" y="453"/>
                    </a:lnTo>
                    <a:lnTo>
                      <a:pt x="2112" y="494"/>
                    </a:lnTo>
                    <a:lnTo>
                      <a:pt x="2089" y="523"/>
                    </a:lnTo>
                    <a:lnTo>
                      <a:pt x="2074" y="555"/>
                    </a:lnTo>
                    <a:lnTo>
                      <a:pt x="2062" y="588"/>
                    </a:lnTo>
                    <a:lnTo>
                      <a:pt x="2059" y="618"/>
                    </a:lnTo>
                    <a:lnTo>
                      <a:pt x="2062" y="648"/>
                    </a:lnTo>
                    <a:lnTo>
                      <a:pt x="2070" y="679"/>
                    </a:lnTo>
                    <a:lnTo>
                      <a:pt x="2085" y="706"/>
                    </a:lnTo>
                    <a:lnTo>
                      <a:pt x="2106" y="728"/>
                    </a:lnTo>
                    <a:lnTo>
                      <a:pt x="2133" y="747"/>
                    </a:lnTo>
                    <a:lnTo>
                      <a:pt x="2167" y="763"/>
                    </a:lnTo>
                    <a:lnTo>
                      <a:pt x="2207" y="772"/>
                    </a:lnTo>
                    <a:lnTo>
                      <a:pt x="2254" y="776"/>
                    </a:lnTo>
                    <a:lnTo>
                      <a:pt x="2739" y="776"/>
                    </a:lnTo>
                    <a:lnTo>
                      <a:pt x="2790" y="782"/>
                    </a:lnTo>
                    <a:lnTo>
                      <a:pt x="2840" y="797"/>
                    </a:lnTo>
                    <a:lnTo>
                      <a:pt x="2883" y="820"/>
                    </a:lnTo>
                    <a:lnTo>
                      <a:pt x="2921" y="852"/>
                    </a:lnTo>
                    <a:lnTo>
                      <a:pt x="2954" y="890"/>
                    </a:lnTo>
                    <a:lnTo>
                      <a:pt x="2977" y="934"/>
                    </a:lnTo>
                    <a:lnTo>
                      <a:pt x="2992" y="983"/>
                    </a:lnTo>
                    <a:lnTo>
                      <a:pt x="2998" y="1035"/>
                    </a:lnTo>
                    <a:lnTo>
                      <a:pt x="2998" y="1392"/>
                    </a:lnTo>
                    <a:lnTo>
                      <a:pt x="2939" y="1367"/>
                    </a:lnTo>
                    <a:lnTo>
                      <a:pt x="2878" y="1348"/>
                    </a:lnTo>
                    <a:lnTo>
                      <a:pt x="2815" y="1337"/>
                    </a:lnTo>
                    <a:lnTo>
                      <a:pt x="2750" y="1333"/>
                    </a:lnTo>
                    <a:lnTo>
                      <a:pt x="2672" y="1339"/>
                    </a:lnTo>
                    <a:lnTo>
                      <a:pt x="2596" y="1356"/>
                    </a:lnTo>
                    <a:lnTo>
                      <a:pt x="2528" y="1381"/>
                    </a:lnTo>
                    <a:lnTo>
                      <a:pt x="2463" y="1417"/>
                    </a:lnTo>
                    <a:lnTo>
                      <a:pt x="2404" y="1462"/>
                    </a:lnTo>
                    <a:lnTo>
                      <a:pt x="2353" y="1516"/>
                    </a:lnTo>
                    <a:lnTo>
                      <a:pt x="2309" y="1577"/>
                    </a:lnTo>
                    <a:lnTo>
                      <a:pt x="2273" y="1643"/>
                    </a:lnTo>
                    <a:lnTo>
                      <a:pt x="2245" y="1717"/>
                    </a:lnTo>
                    <a:lnTo>
                      <a:pt x="2226" y="1797"/>
                    </a:lnTo>
                    <a:lnTo>
                      <a:pt x="2218" y="1881"/>
                    </a:lnTo>
                    <a:lnTo>
                      <a:pt x="2218" y="1902"/>
                    </a:lnTo>
                    <a:lnTo>
                      <a:pt x="2226" y="1985"/>
                    </a:lnTo>
                    <a:lnTo>
                      <a:pt x="2245" y="2065"/>
                    </a:lnTo>
                    <a:lnTo>
                      <a:pt x="2273" y="2140"/>
                    </a:lnTo>
                    <a:lnTo>
                      <a:pt x="2309" y="2206"/>
                    </a:lnTo>
                    <a:lnTo>
                      <a:pt x="2353" y="2267"/>
                    </a:lnTo>
                    <a:lnTo>
                      <a:pt x="2404" y="2320"/>
                    </a:lnTo>
                    <a:lnTo>
                      <a:pt x="2463" y="2366"/>
                    </a:lnTo>
                    <a:lnTo>
                      <a:pt x="2528" y="2402"/>
                    </a:lnTo>
                    <a:lnTo>
                      <a:pt x="2596" y="2429"/>
                    </a:lnTo>
                    <a:lnTo>
                      <a:pt x="2672" y="2444"/>
                    </a:lnTo>
                    <a:lnTo>
                      <a:pt x="2750" y="2450"/>
                    </a:lnTo>
                    <a:lnTo>
                      <a:pt x="2813" y="2446"/>
                    </a:lnTo>
                    <a:lnTo>
                      <a:pt x="2876" y="2434"/>
                    </a:lnTo>
                    <a:lnTo>
                      <a:pt x="2939" y="2417"/>
                    </a:lnTo>
                    <a:lnTo>
                      <a:pt x="2998" y="2391"/>
                    </a:lnTo>
                    <a:lnTo>
                      <a:pt x="2998" y="2727"/>
                    </a:lnTo>
                    <a:lnTo>
                      <a:pt x="2992" y="2780"/>
                    </a:lnTo>
                    <a:lnTo>
                      <a:pt x="2977" y="2830"/>
                    </a:lnTo>
                    <a:lnTo>
                      <a:pt x="2952" y="2876"/>
                    </a:lnTo>
                    <a:lnTo>
                      <a:pt x="2920" y="2914"/>
                    </a:lnTo>
                    <a:lnTo>
                      <a:pt x="2882" y="2946"/>
                    </a:lnTo>
                    <a:lnTo>
                      <a:pt x="2836" y="2971"/>
                    </a:lnTo>
                    <a:lnTo>
                      <a:pt x="2787" y="2986"/>
                    </a:lnTo>
                    <a:lnTo>
                      <a:pt x="2733" y="2992"/>
                    </a:lnTo>
                    <a:lnTo>
                      <a:pt x="2254" y="2992"/>
                    </a:lnTo>
                    <a:lnTo>
                      <a:pt x="2207" y="2995"/>
                    </a:lnTo>
                    <a:lnTo>
                      <a:pt x="2167" y="3005"/>
                    </a:lnTo>
                    <a:lnTo>
                      <a:pt x="2133" y="3018"/>
                    </a:lnTo>
                    <a:lnTo>
                      <a:pt x="2106" y="3039"/>
                    </a:lnTo>
                    <a:lnTo>
                      <a:pt x="2085" y="3062"/>
                    </a:lnTo>
                    <a:lnTo>
                      <a:pt x="2070" y="3089"/>
                    </a:lnTo>
                    <a:lnTo>
                      <a:pt x="2060" y="3117"/>
                    </a:lnTo>
                    <a:lnTo>
                      <a:pt x="2059" y="3147"/>
                    </a:lnTo>
                    <a:lnTo>
                      <a:pt x="2062" y="3178"/>
                    </a:lnTo>
                    <a:lnTo>
                      <a:pt x="2074" y="3210"/>
                    </a:lnTo>
                    <a:lnTo>
                      <a:pt x="2089" y="3241"/>
                    </a:lnTo>
                    <a:lnTo>
                      <a:pt x="2112" y="3271"/>
                    </a:lnTo>
                    <a:lnTo>
                      <a:pt x="2144" y="3313"/>
                    </a:lnTo>
                    <a:lnTo>
                      <a:pt x="2169" y="3357"/>
                    </a:lnTo>
                    <a:lnTo>
                      <a:pt x="2184" y="3404"/>
                    </a:lnTo>
                    <a:lnTo>
                      <a:pt x="2194" y="3450"/>
                    </a:lnTo>
                    <a:lnTo>
                      <a:pt x="2195" y="3496"/>
                    </a:lnTo>
                    <a:lnTo>
                      <a:pt x="2190" y="3541"/>
                    </a:lnTo>
                    <a:lnTo>
                      <a:pt x="2175" y="3585"/>
                    </a:lnTo>
                    <a:lnTo>
                      <a:pt x="2155" y="3625"/>
                    </a:lnTo>
                    <a:lnTo>
                      <a:pt x="2127" y="3661"/>
                    </a:lnTo>
                    <a:lnTo>
                      <a:pt x="2093" y="3693"/>
                    </a:lnTo>
                    <a:lnTo>
                      <a:pt x="2051" y="3722"/>
                    </a:lnTo>
                    <a:lnTo>
                      <a:pt x="2002" y="3743"/>
                    </a:lnTo>
                    <a:lnTo>
                      <a:pt x="1946" y="3758"/>
                    </a:lnTo>
                    <a:lnTo>
                      <a:pt x="1884" y="3764"/>
                    </a:lnTo>
                    <a:lnTo>
                      <a:pt x="1821" y="3758"/>
                    </a:lnTo>
                    <a:lnTo>
                      <a:pt x="1766" y="3743"/>
                    </a:lnTo>
                    <a:lnTo>
                      <a:pt x="1718" y="3722"/>
                    </a:lnTo>
                    <a:lnTo>
                      <a:pt x="1677" y="3693"/>
                    </a:lnTo>
                    <a:lnTo>
                      <a:pt x="1640" y="3661"/>
                    </a:lnTo>
                    <a:lnTo>
                      <a:pt x="1614" y="3625"/>
                    </a:lnTo>
                    <a:lnTo>
                      <a:pt x="1593" y="3583"/>
                    </a:lnTo>
                    <a:lnTo>
                      <a:pt x="1580" y="3541"/>
                    </a:lnTo>
                    <a:lnTo>
                      <a:pt x="1574" y="3496"/>
                    </a:lnTo>
                    <a:lnTo>
                      <a:pt x="1574" y="3448"/>
                    </a:lnTo>
                    <a:lnTo>
                      <a:pt x="1583" y="3402"/>
                    </a:lnTo>
                    <a:lnTo>
                      <a:pt x="1600" y="3357"/>
                    </a:lnTo>
                    <a:lnTo>
                      <a:pt x="1623" y="3311"/>
                    </a:lnTo>
                    <a:lnTo>
                      <a:pt x="1656" y="3269"/>
                    </a:lnTo>
                    <a:lnTo>
                      <a:pt x="1678" y="3241"/>
                    </a:lnTo>
                    <a:lnTo>
                      <a:pt x="1694" y="3208"/>
                    </a:lnTo>
                    <a:lnTo>
                      <a:pt x="1705" y="3178"/>
                    </a:lnTo>
                    <a:lnTo>
                      <a:pt x="1709" y="3146"/>
                    </a:lnTo>
                    <a:lnTo>
                      <a:pt x="1707" y="3115"/>
                    </a:lnTo>
                    <a:lnTo>
                      <a:pt x="1697" y="3087"/>
                    </a:lnTo>
                    <a:lnTo>
                      <a:pt x="1682" y="3062"/>
                    </a:lnTo>
                    <a:lnTo>
                      <a:pt x="1661" y="3037"/>
                    </a:lnTo>
                    <a:lnTo>
                      <a:pt x="1635" y="3018"/>
                    </a:lnTo>
                    <a:lnTo>
                      <a:pt x="1600" y="3005"/>
                    </a:lnTo>
                    <a:lnTo>
                      <a:pt x="1561" y="2995"/>
                    </a:lnTo>
                    <a:lnTo>
                      <a:pt x="1513" y="2992"/>
                    </a:lnTo>
                    <a:lnTo>
                      <a:pt x="1040" y="2992"/>
                    </a:lnTo>
                    <a:lnTo>
                      <a:pt x="987" y="2986"/>
                    </a:lnTo>
                    <a:lnTo>
                      <a:pt x="939" y="2971"/>
                    </a:lnTo>
                    <a:lnTo>
                      <a:pt x="893" y="2948"/>
                    </a:lnTo>
                    <a:lnTo>
                      <a:pt x="855" y="2915"/>
                    </a:lnTo>
                    <a:lnTo>
                      <a:pt x="825" y="2877"/>
                    </a:lnTo>
                    <a:lnTo>
                      <a:pt x="800" y="2834"/>
                    </a:lnTo>
                    <a:lnTo>
                      <a:pt x="785" y="2784"/>
                    </a:lnTo>
                    <a:lnTo>
                      <a:pt x="781" y="2733"/>
                    </a:lnTo>
                    <a:lnTo>
                      <a:pt x="781" y="2254"/>
                    </a:lnTo>
                    <a:lnTo>
                      <a:pt x="777" y="2208"/>
                    </a:lnTo>
                    <a:lnTo>
                      <a:pt x="768" y="2166"/>
                    </a:lnTo>
                    <a:lnTo>
                      <a:pt x="753" y="2134"/>
                    </a:lnTo>
                    <a:lnTo>
                      <a:pt x="732" y="2105"/>
                    </a:lnTo>
                    <a:lnTo>
                      <a:pt x="709" y="2084"/>
                    </a:lnTo>
                    <a:lnTo>
                      <a:pt x="682" y="2069"/>
                    </a:lnTo>
                    <a:lnTo>
                      <a:pt x="652" y="2062"/>
                    </a:lnTo>
                    <a:lnTo>
                      <a:pt x="622" y="2058"/>
                    </a:lnTo>
                    <a:lnTo>
                      <a:pt x="589" y="2063"/>
                    </a:lnTo>
                    <a:lnTo>
                      <a:pt x="557" y="2073"/>
                    </a:lnTo>
                    <a:lnTo>
                      <a:pt x="527" y="2090"/>
                    </a:lnTo>
                    <a:lnTo>
                      <a:pt x="496" y="2111"/>
                    </a:lnTo>
                    <a:lnTo>
                      <a:pt x="456" y="2141"/>
                    </a:lnTo>
                    <a:lnTo>
                      <a:pt x="416" y="2166"/>
                    </a:lnTo>
                    <a:lnTo>
                      <a:pt x="373" y="2181"/>
                    </a:lnTo>
                    <a:lnTo>
                      <a:pt x="329" y="2193"/>
                    </a:lnTo>
                    <a:lnTo>
                      <a:pt x="287" y="2195"/>
                    </a:lnTo>
                    <a:lnTo>
                      <a:pt x="243" y="2193"/>
                    </a:lnTo>
                    <a:lnTo>
                      <a:pt x="202" y="2183"/>
                    </a:lnTo>
                    <a:lnTo>
                      <a:pt x="162" y="2168"/>
                    </a:lnTo>
                    <a:lnTo>
                      <a:pt x="126" y="2145"/>
                    </a:lnTo>
                    <a:lnTo>
                      <a:pt x="93" y="2117"/>
                    </a:lnTo>
                    <a:lnTo>
                      <a:pt x="63" y="2082"/>
                    </a:lnTo>
                    <a:lnTo>
                      <a:pt x="38" y="2043"/>
                    </a:lnTo>
                    <a:lnTo>
                      <a:pt x="19" y="1997"/>
                    </a:lnTo>
                    <a:lnTo>
                      <a:pt x="8" y="1944"/>
                    </a:lnTo>
                    <a:lnTo>
                      <a:pt x="0" y="1887"/>
                    </a:lnTo>
                    <a:lnTo>
                      <a:pt x="8" y="1824"/>
                    </a:lnTo>
                    <a:lnTo>
                      <a:pt x="23" y="1769"/>
                    </a:lnTo>
                    <a:lnTo>
                      <a:pt x="44" y="1719"/>
                    </a:lnTo>
                    <a:lnTo>
                      <a:pt x="72" y="1677"/>
                    </a:lnTo>
                    <a:lnTo>
                      <a:pt x="105" y="1643"/>
                    </a:lnTo>
                    <a:lnTo>
                      <a:pt x="143" y="1615"/>
                    </a:lnTo>
                    <a:lnTo>
                      <a:pt x="183" y="1594"/>
                    </a:lnTo>
                    <a:lnTo>
                      <a:pt x="226" y="1580"/>
                    </a:lnTo>
                    <a:lnTo>
                      <a:pt x="272" y="1575"/>
                    </a:lnTo>
                    <a:lnTo>
                      <a:pt x="318" y="1577"/>
                    </a:lnTo>
                    <a:lnTo>
                      <a:pt x="365" y="1586"/>
                    </a:lnTo>
                    <a:lnTo>
                      <a:pt x="411" y="1601"/>
                    </a:lnTo>
                    <a:lnTo>
                      <a:pt x="454" y="1626"/>
                    </a:lnTo>
                    <a:lnTo>
                      <a:pt x="498" y="1658"/>
                    </a:lnTo>
                    <a:lnTo>
                      <a:pt x="527" y="1681"/>
                    </a:lnTo>
                    <a:lnTo>
                      <a:pt x="559" y="1696"/>
                    </a:lnTo>
                    <a:lnTo>
                      <a:pt x="591" y="1708"/>
                    </a:lnTo>
                    <a:lnTo>
                      <a:pt x="622" y="1712"/>
                    </a:lnTo>
                    <a:lnTo>
                      <a:pt x="652" y="1708"/>
                    </a:lnTo>
                    <a:lnTo>
                      <a:pt x="682" y="1700"/>
                    </a:lnTo>
                    <a:lnTo>
                      <a:pt x="709" y="1685"/>
                    </a:lnTo>
                    <a:lnTo>
                      <a:pt x="732" y="1664"/>
                    </a:lnTo>
                    <a:lnTo>
                      <a:pt x="753" y="1637"/>
                    </a:lnTo>
                    <a:lnTo>
                      <a:pt x="768" y="1603"/>
                    </a:lnTo>
                    <a:lnTo>
                      <a:pt x="777" y="1563"/>
                    </a:lnTo>
                    <a:lnTo>
                      <a:pt x="781" y="1516"/>
                    </a:lnTo>
                    <a:lnTo>
                      <a:pt x="781" y="1035"/>
                    </a:lnTo>
                    <a:lnTo>
                      <a:pt x="785" y="983"/>
                    </a:lnTo>
                    <a:lnTo>
                      <a:pt x="800" y="934"/>
                    </a:lnTo>
                    <a:lnTo>
                      <a:pt x="825" y="890"/>
                    </a:lnTo>
                    <a:lnTo>
                      <a:pt x="857" y="852"/>
                    </a:lnTo>
                    <a:lnTo>
                      <a:pt x="895" y="820"/>
                    </a:lnTo>
                    <a:lnTo>
                      <a:pt x="939" y="797"/>
                    </a:lnTo>
                    <a:lnTo>
                      <a:pt x="987" y="782"/>
                    </a:lnTo>
                    <a:lnTo>
                      <a:pt x="1040" y="776"/>
                    </a:lnTo>
                    <a:lnTo>
                      <a:pt x="1513" y="776"/>
                    </a:lnTo>
                    <a:lnTo>
                      <a:pt x="1561" y="772"/>
                    </a:lnTo>
                    <a:lnTo>
                      <a:pt x="1600" y="763"/>
                    </a:lnTo>
                    <a:lnTo>
                      <a:pt x="1635" y="747"/>
                    </a:lnTo>
                    <a:lnTo>
                      <a:pt x="1663" y="728"/>
                    </a:lnTo>
                    <a:lnTo>
                      <a:pt x="1684" y="704"/>
                    </a:lnTo>
                    <a:lnTo>
                      <a:pt x="1697" y="677"/>
                    </a:lnTo>
                    <a:lnTo>
                      <a:pt x="1707" y="648"/>
                    </a:lnTo>
                    <a:lnTo>
                      <a:pt x="1709" y="618"/>
                    </a:lnTo>
                    <a:lnTo>
                      <a:pt x="1705" y="586"/>
                    </a:lnTo>
                    <a:lnTo>
                      <a:pt x="1696" y="553"/>
                    </a:lnTo>
                    <a:lnTo>
                      <a:pt x="1678" y="523"/>
                    </a:lnTo>
                    <a:lnTo>
                      <a:pt x="1656" y="493"/>
                    </a:lnTo>
                    <a:lnTo>
                      <a:pt x="1623" y="451"/>
                    </a:lnTo>
                    <a:lnTo>
                      <a:pt x="1600" y="407"/>
                    </a:lnTo>
                    <a:lnTo>
                      <a:pt x="1583" y="361"/>
                    </a:lnTo>
                    <a:lnTo>
                      <a:pt x="1574" y="314"/>
                    </a:lnTo>
                    <a:lnTo>
                      <a:pt x="1574" y="268"/>
                    </a:lnTo>
                    <a:lnTo>
                      <a:pt x="1580" y="222"/>
                    </a:lnTo>
                    <a:lnTo>
                      <a:pt x="1593" y="181"/>
                    </a:lnTo>
                    <a:lnTo>
                      <a:pt x="1614" y="139"/>
                    </a:lnTo>
                    <a:lnTo>
                      <a:pt x="1640" y="103"/>
                    </a:lnTo>
                    <a:lnTo>
                      <a:pt x="1677" y="70"/>
                    </a:lnTo>
                    <a:lnTo>
                      <a:pt x="1718" y="42"/>
                    </a:lnTo>
                    <a:lnTo>
                      <a:pt x="1766" y="21"/>
                    </a:lnTo>
                    <a:lnTo>
                      <a:pt x="1821" y="6"/>
                    </a:lnTo>
                    <a:lnTo>
                      <a:pt x="18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61">
                <a:extLst>
                  <a:ext uri="{FF2B5EF4-FFF2-40B4-BE49-F238E27FC236}">
                    <a16:creationId xmlns:a16="http://schemas.microsoft.com/office/drawing/2014/main" id="{57A97878-9699-F009-1FE2-BAA1DD75198F}"/>
                  </a:ext>
                </a:extLst>
              </p:cNvPr>
              <p:cNvSpPr>
                <a:spLocks/>
              </p:cNvSpPr>
              <p:nvPr/>
            </p:nvSpPr>
            <p:spPr bwMode="auto">
              <a:xfrm>
                <a:off x="4168" y="2091"/>
                <a:ext cx="1881" cy="1498"/>
              </a:xfrm>
              <a:custGeom>
                <a:avLst/>
                <a:gdLst>
                  <a:gd name="T0" fmla="*/ 2043 w 3761"/>
                  <a:gd name="T1" fmla="*/ 44 h 2998"/>
                  <a:gd name="T2" fmla="*/ 2167 w 3761"/>
                  <a:gd name="T3" fmla="*/ 183 h 2998"/>
                  <a:gd name="T4" fmla="*/ 2176 w 3761"/>
                  <a:gd name="T5" fmla="*/ 364 h 2998"/>
                  <a:gd name="T6" fmla="*/ 2081 w 3761"/>
                  <a:gd name="T7" fmla="*/ 527 h 2998"/>
                  <a:gd name="T8" fmla="*/ 2054 w 3761"/>
                  <a:gd name="T9" fmla="*/ 653 h 2998"/>
                  <a:gd name="T10" fmla="*/ 2125 w 3761"/>
                  <a:gd name="T11" fmla="*/ 752 h 2998"/>
                  <a:gd name="T12" fmla="*/ 2727 w 3761"/>
                  <a:gd name="T13" fmla="*/ 780 h 2998"/>
                  <a:gd name="T14" fmla="*/ 2910 w 3761"/>
                  <a:gd name="T15" fmla="*/ 856 h 2998"/>
                  <a:gd name="T16" fmla="*/ 2986 w 3761"/>
                  <a:gd name="T17" fmla="*/ 1039 h 2998"/>
                  <a:gd name="T18" fmla="*/ 3014 w 3761"/>
                  <a:gd name="T19" fmla="*/ 1634 h 2998"/>
                  <a:gd name="T20" fmla="*/ 3113 w 3761"/>
                  <a:gd name="T21" fmla="*/ 1706 h 2998"/>
                  <a:gd name="T22" fmla="*/ 3238 w 3761"/>
                  <a:gd name="T23" fmla="*/ 1678 h 2998"/>
                  <a:gd name="T24" fmla="*/ 3400 w 3761"/>
                  <a:gd name="T25" fmla="*/ 1583 h 2998"/>
                  <a:gd name="T26" fmla="*/ 3581 w 3761"/>
                  <a:gd name="T27" fmla="*/ 1592 h 2998"/>
                  <a:gd name="T28" fmla="*/ 3719 w 3761"/>
                  <a:gd name="T29" fmla="*/ 1716 h 2998"/>
                  <a:gd name="T30" fmla="*/ 3755 w 3761"/>
                  <a:gd name="T31" fmla="*/ 1946 h 2998"/>
                  <a:gd name="T32" fmla="*/ 3659 w 3761"/>
                  <a:gd name="T33" fmla="*/ 2127 h 2998"/>
                  <a:gd name="T34" fmla="*/ 3493 w 3761"/>
                  <a:gd name="T35" fmla="*/ 2195 h 2998"/>
                  <a:gd name="T36" fmla="*/ 3309 w 3761"/>
                  <a:gd name="T37" fmla="*/ 2144 h 2998"/>
                  <a:gd name="T38" fmla="*/ 3174 w 3761"/>
                  <a:gd name="T39" fmla="*/ 2062 h 2998"/>
                  <a:gd name="T40" fmla="*/ 3056 w 3761"/>
                  <a:gd name="T41" fmla="*/ 2085 h 2998"/>
                  <a:gd name="T42" fmla="*/ 2990 w 3761"/>
                  <a:gd name="T43" fmla="*/ 2207 h 2998"/>
                  <a:gd name="T44" fmla="*/ 2965 w 3761"/>
                  <a:gd name="T45" fmla="*/ 2840 h 2998"/>
                  <a:gd name="T46" fmla="*/ 2828 w 3761"/>
                  <a:gd name="T47" fmla="*/ 2977 h 2998"/>
                  <a:gd name="T48" fmla="*/ 2395 w 3761"/>
                  <a:gd name="T49" fmla="*/ 2939 h 2998"/>
                  <a:gd name="T50" fmla="*/ 2423 w 3761"/>
                  <a:gd name="T51" fmla="*/ 2672 h 2998"/>
                  <a:gd name="T52" fmla="*/ 2300 w 3761"/>
                  <a:gd name="T53" fmla="*/ 2404 h 2998"/>
                  <a:gd name="T54" fmla="*/ 2045 w 3761"/>
                  <a:gd name="T55" fmla="*/ 2245 h 2998"/>
                  <a:gd name="T56" fmla="*/ 1777 w 3761"/>
                  <a:gd name="T57" fmla="*/ 2226 h 2998"/>
                  <a:gd name="T58" fmla="*/ 1496 w 3761"/>
                  <a:gd name="T59" fmla="*/ 2353 h 2998"/>
                  <a:gd name="T60" fmla="*/ 1334 w 3761"/>
                  <a:gd name="T61" fmla="*/ 2596 h 2998"/>
                  <a:gd name="T62" fmla="*/ 1328 w 3761"/>
                  <a:gd name="T63" fmla="*/ 2876 h 2998"/>
                  <a:gd name="T64" fmla="*/ 982 w 3761"/>
                  <a:gd name="T65" fmla="*/ 2992 h 2998"/>
                  <a:gd name="T66" fmla="*/ 817 w 3761"/>
                  <a:gd name="T67" fmla="*/ 2882 h 2998"/>
                  <a:gd name="T68" fmla="*/ 771 w 3761"/>
                  <a:gd name="T69" fmla="*/ 2254 h 2998"/>
                  <a:gd name="T70" fmla="*/ 724 w 3761"/>
                  <a:gd name="T71" fmla="*/ 2106 h 2998"/>
                  <a:gd name="T72" fmla="*/ 616 w 3761"/>
                  <a:gd name="T73" fmla="*/ 2058 h 2998"/>
                  <a:gd name="T74" fmla="*/ 492 w 3761"/>
                  <a:gd name="T75" fmla="*/ 2111 h 2998"/>
                  <a:gd name="T76" fmla="*/ 313 w 3761"/>
                  <a:gd name="T77" fmla="*/ 2193 h 2998"/>
                  <a:gd name="T78" fmla="*/ 138 w 3761"/>
                  <a:gd name="T79" fmla="*/ 2155 h 2998"/>
                  <a:gd name="T80" fmla="*/ 21 w 3761"/>
                  <a:gd name="T81" fmla="*/ 2003 h 2998"/>
                  <a:gd name="T82" fmla="*/ 21 w 3761"/>
                  <a:gd name="T83" fmla="*/ 1767 h 2998"/>
                  <a:gd name="T84" fmla="*/ 138 w 3761"/>
                  <a:gd name="T85" fmla="*/ 1615 h 2998"/>
                  <a:gd name="T86" fmla="*/ 313 w 3761"/>
                  <a:gd name="T87" fmla="*/ 1577 h 2998"/>
                  <a:gd name="T88" fmla="*/ 494 w 3761"/>
                  <a:gd name="T89" fmla="*/ 1659 h 2998"/>
                  <a:gd name="T90" fmla="*/ 617 w 3761"/>
                  <a:gd name="T91" fmla="*/ 1710 h 2998"/>
                  <a:gd name="T92" fmla="*/ 724 w 3761"/>
                  <a:gd name="T93" fmla="*/ 1665 h 2998"/>
                  <a:gd name="T94" fmla="*/ 771 w 3761"/>
                  <a:gd name="T95" fmla="*/ 1516 h 2998"/>
                  <a:gd name="T96" fmla="*/ 815 w 3761"/>
                  <a:gd name="T97" fmla="*/ 896 h 2998"/>
                  <a:gd name="T98" fmla="*/ 979 w 3761"/>
                  <a:gd name="T99" fmla="*/ 788 h 2998"/>
                  <a:gd name="T100" fmla="*/ 1592 w 3761"/>
                  <a:gd name="T101" fmla="*/ 769 h 2998"/>
                  <a:gd name="T102" fmla="*/ 1689 w 3761"/>
                  <a:gd name="T103" fmla="*/ 683 h 2998"/>
                  <a:gd name="T104" fmla="*/ 1688 w 3761"/>
                  <a:gd name="T105" fmla="*/ 558 h 2998"/>
                  <a:gd name="T106" fmla="*/ 1592 w 3761"/>
                  <a:gd name="T107" fmla="*/ 411 h 2998"/>
                  <a:gd name="T108" fmla="*/ 1572 w 3761"/>
                  <a:gd name="T109" fmla="*/ 227 h 2998"/>
                  <a:gd name="T110" fmla="*/ 1669 w 3761"/>
                  <a:gd name="T111" fmla="*/ 71 h 2998"/>
                  <a:gd name="T112" fmla="*/ 1876 w 3761"/>
                  <a:gd name="T113" fmla="*/ 0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1" h="2998">
                    <a:moveTo>
                      <a:pt x="1876" y="0"/>
                    </a:moveTo>
                    <a:lnTo>
                      <a:pt x="1938" y="8"/>
                    </a:lnTo>
                    <a:lnTo>
                      <a:pt x="1994" y="21"/>
                    </a:lnTo>
                    <a:lnTo>
                      <a:pt x="2043" y="44"/>
                    </a:lnTo>
                    <a:lnTo>
                      <a:pt x="2085" y="71"/>
                    </a:lnTo>
                    <a:lnTo>
                      <a:pt x="2119" y="105"/>
                    </a:lnTo>
                    <a:lnTo>
                      <a:pt x="2147" y="141"/>
                    </a:lnTo>
                    <a:lnTo>
                      <a:pt x="2167" y="183"/>
                    </a:lnTo>
                    <a:lnTo>
                      <a:pt x="2182" y="227"/>
                    </a:lnTo>
                    <a:lnTo>
                      <a:pt x="2187" y="270"/>
                    </a:lnTo>
                    <a:lnTo>
                      <a:pt x="2186" y="318"/>
                    </a:lnTo>
                    <a:lnTo>
                      <a:pt x="2176" y="364"/>
                    </a:lnTo>
                    <a:lnTo>
                      <a:pt x="2161" y="411"/>
                    </a:lnTo>
                    <a:lnTo>
                      <a:pt x="2136" y="455"/>
                    </a:lnTo>
                    <a:lnTo>
                      <a:pt x="2104" y="497"/>
                    </a:lnTo>
                    <a:lnTo>
                      <a:pt x="2081" y="527"/>
                    </a:lnTo>
                    <a:lnTo>
                      <a:pt x="2066" y="558"/>
                    </a:lnTo>
                    <a:lnTo>
                      <a:pt x="2054" y="590"/>
                    </a:lnTo>
                    <a:lnTo>
                      <a:pt x="2051" y="622"/>
                    </a:lnTo>
                    <a:lnTo>
                      <a:pt x="2054" y="653"/>
                    </a:lnTo>
                    <a:lnTo>
                      <a:pt x="2062" y="683"/>
                    </a:lnTo>
                    <a:lnTo>
                      <a:pt x="2077" y="710"/>
                    </a:lnTo>
                    <a:lnTo>
                      <a:pt x="2098" y="733"/>
                    </a:lnTo>
                    <a:lnTo>
                      <a:pt x="2125" y="752"/>
                    </a:lnTo>
                    <a:lnTo>
                      <a:pt x="2159" y="767"/>
                    </a:lnTo>
                    <a:lnTo>
                      <a:pt x="2199" y="776"/>
                    </a:lnTo>
                    <a:lnTo>
                      <a:pt x="2246" y="780"/>
                    </a:lnTo>
                    <a:lnTo>
                      <a:pt x="2727" y="780"/>
                    </a:lnTo>
                    <a:lnTo>
                      <a:pt x="2779" y="786"/>
                    </a:lnTo>
                    <a:lnTo>
                      <a:pt x="2828" y="801"/>
                    </a:lnTo>
                    <a:lnTo>
                      <a:pt x="2872" y="826"/>
                    </a:lnTo>
                    <a:lnTo>
                      <a:pt x="2910" y="856"/>
                    </a:lnTo>
                    <a:lnTo>
                      <a:pt x="2942" y="894"/>
                    </a:lnTo>
                    <a:lnTo>
                      <a:pt x="2965" y="938"/>
                    </a:lnTo>
                    <a:lnTo>
                      <a:pt x="2980" y="987"/>
                    </a:lnTo>
                    <a:lnTo>
                      <a:pt x="2986" y="1039"/>
                    </a:lnTo>
                    <a:lnTo>
                      <a:pt x="2986" y="1512"/>
                    </a:lnTo>
                    <a:lnTo>
                      <a:pt x="2990" y="1560"/>
                    </a:lnTo>
                    <a:lnTo>
                      <a:pt x="2999" y="1600"/>
                    </a:lnTo>
                    <a:lnTo>
                      <a:pt x="3014" y="1634"/>
                    </a:lnTo>
                    <a:lnTo>
                      <a:pt x="3033" y="1661"/>
                    </a:lnTo>
                    <a:lnTo>
                      <a:pt x="3058" y="1684"/>
                    </a:lnTo>
                    <a:lnTo>
                      <a:pt x="3085" y="1697"/>
                    </a:lnTo>
                    <a:lnTo>
                      <a:pt x="3113" y="1706"/>
                    </a:lnTo>
                    <a:lnTo>
                      <a:pt x="3143" y="1708"/>
                    </a:lnTo>
                    <a:lnTo>
                      <a:pt x="3176" y="1704"/>
                    </a:lnTo>
                    <a:lnTo>
                      <a:pt x="3208" y="1695"/>
                    </a:lnTo>
                    <a:lnTo>
                      <a:pt x="3238" y="1678"/>
                    </a:lnTo>
                    <a:lnTo>
                      <a:pt x="3269" y="1655"/>
                    </a:lnTo>
                    <a:lnTo>
                      <a:pt x="3311" y="1623"/>
                    </a:lnTo>
                    <a:lnTo>
                      <a:pt x="3354" y="1600"/>
                    </a:lnTo>
                    <a:lnTo>
                      <a:pt x="3400" y="1583"/>
                    </a:lnTo>
                    <a:lnTo>
                      <a:pt x="3448" y="1573"/>
                    </a:lnTo>
                    <a:lnTo>
                      <a:pt x="3493" y="1571"/>
                    </a:lnTo>
                    <a:lnTo>
                      <a:pt x="3539" y="1579"/>
                    </a:lnTo>
                    <a:lnTo>
                      <a:pt x="3581" y="1592"/>
                    </a:lnTo>
                    <a:lnTo>
                      <a:pt x="3622" y="1613"/>
                    </a:lnTo>
                    <a:lnTo>
                      <a:pt x="3659" y="1640"/>
                    </a:lnTo>
                    <a:lnTo>
                      <a:pt x="3691" y="1674"/>
                    </a:lnTo>
                    <a:lnTo>
                      <a:pt x="3719" y="1716"/>
                    </a:lnTo>
                    <a:lnTo>
                      <a:pt x="3740" y="1765"/>
                    </a:lnTo>
                    <a:lnTo>
                      <a:pt x="3755" y="1820"/>
                    </a:lnTo>
                    <a:lnTo>
                      <a:pt x="3761" y="1883"/>
                    </a:lnTo>
                    <a:lnTo>
                      <a:pt x="3755" y="1946"/>
                    </a:lnTo>
                    <a:lnTo>
                      <a:pt x="3740" y="2001"/>
                    </a:lnTo>
                    <a:lnTo>
                      <a:pt x="3719" y="2051"/>
                    </a:lnTo>
                    <a:lnTo>
                      <a:pt x="3691" y="2092"/>
                    </a:lnTo>
                    <a:lnTo>
                      <a:pt x="3659" y="2127"/>
                    </a:lnTo>
                    <a:lnTo>
                      <a:pt x="3622" y="2155"/>
                    </a:lnTo>
                    <a:lnTo>
                      <a:pt x="3581" y="2174"/>
                    </a:lnTo>
                    <a:lnTo>
                      <a:pt x="3537" y="2188"/>
                    </a:lnTo>
                    <a:lnTo>
                      <a:pt x="3493" y="2195"/>
                    </a:lnTo>
                    <a:lnTo>
                      <a:pt x="3446" y="2193"/>
                    </a:lnTo>
                    <a:lnTo>
                      <a:pt x="3400" y="2184"/>
                    </a:lnTo>
                    <a:lnTo>
                      <a:pt x="3354" y="2168"/>
                    </a:lnTo>
                    <a:lnTo>
                      <a:pt x="3309" y="2144"/>
                    </a:lnTo>
                    <a:lnTo>
                      <a:pt x="3267" y="2111"/>
                    </a:lnTo>
                    <a:lnTo>
                      <a:pt x="3238" y="2089"/>
                    </a:lnTo>
                    <a:lnTo>
                      <a:pt x="3206" y="2073"/>
                    </a:lnTo>
                    <a:lnTo>
                      <a:pt x="3174" y="2062"/>
                    </a:lnTo>
                    <a:lnTo>
                      <a:pt x="3143" y="2058"/>
                    </a:lnTo>
                    <a:lnTo>
                      <a:pt x="3111" y="2062"/>
                    </a:lnTo>
                    <a:lnTo>
                      <a:pt x="3083" y="2070"/>
                    </a:lnTo>
                    <a:lnTo>
                      <a:pt x="3056" y="2085"/>
                    </a:lnTo>
                    <a:lnTo>
                      <a:pt x="3033" y="2106"/>
                    </a:lnTo>
                    <a:lnTo>
                      <a:pt x="3014" y="2132"/>
                    </a:lnTo>
                    <a:lnTo>
                      <a:pt x="2999" y="2167"/>
                    </a:lnTo>
                    <a:lnTo>
                      <a:pt x="2990" y="2207"/>
                    </a:lnTo>
                    <a:lnTo>
                      <a:pt x="2986" y="2254"/>
                    </a:lnTo>
                    <a:lnTo>
                      <a:pt x="2986" y="2739"/>
                    </a:lnTo>
                    <a:lnTo>
                      <a:pt x="2980" y="2790"/>
                    </a:lnTo>
                    <a:lnTo>
                      <a:pt x="2965" y="2840"/>
                    </a:lnTo>
                    <a:lnTo>
                      <a:pt x="2942" y="2884"/>
                    </a:lnTo>
                    <a:lnTo>
                      <a:pt x="2910" y="2922"/>
                    </a:lnTo>
                    <a:lnTo>
                      <a:pt x="2872" y="2954"/>
                    </a:lnTo>
                    <a:lnTo>
                      <a:pt x="2828" y="2977"/>
                    </a:lnTo>
                    <a:lnTo>
                      <a:pt x="2779" y="2992"/>
                    </a:lnTo>
                    <a:lnTo>
                      <a:pt x="2727" y="2998"/>
                    </a:lnTo>
                    <a:lnTo>
                      <a:pt x="2370" y="2998"/>
                    </a:lnTo>
                    <a:lnTo>
                      <a:pt x="2395" y="2939"/>
                    </a:lnTo>
                    <a:lnTo>
                      <a:pt x="2414" y="2878"/>
                    </a:lnTo>
                    <a:lnTo>
                      <a:pt x="2425" y="2815"/>
                    </a:lnTo>
                    <a:lnTo>
                      <a:pt x="2429" y="2750"/>
                    </a:lnTo>
                    <a:lnTo>
                      <a:pt x="2423" y="2672"/>
                    </a:lnTo>
                    <a:lnTo>
                      <a:pt x="2406" y="2596"/>
                    </a:lnTo>
                    <a:lnTo>
                      <a:pt x="2379" y="2528"/>
                    </a:lnTo>
                    <a:lnTo>
                      <a:pt x="2345" y="2463"/>
                    </a:lnTo>
                    <a:lnTo>
                      <a:pt x="2300" y="2404"/>
                    </a:lnTo>
                    <a:lnTo>
                      <a:pt x="2246" y="2353"/>
                    </a:lnTo>
                    <a:lnTo>
                      <a:pt x="2186" y="2309"/>
                    </a:lnTo>
                    <a:lnTo>
                      <a:pt x="2119" y="2273"/>
                    </a:lnTo>
                    <a:lnTo>
                      <a:pt x="2045" y="2245"/>
                    </a:lnTo>
                    <a:lnTo>
                      <a:pt x="1965" y="2226"/>
                    </a:lnTo>
                    <a:lnTo>
                      <a:pt x="1881" y="2218"/>
                    </a:lnTo>
                    <a:lnTo>
                      <a:pt x="1860" y="2218"/>
                    </a:lnTo>
                    <a:lnTo>
                      <a:pt x="1777" y="2226"/>
                    </a:lnTo>
                    <a:lnTo>
                      <a:pt x="1697" y="2245"/>
                    </a:lnTo>
                    <a:lnTo>
                      <a:pt x="1623" y="2273"/>
                    </a:lnTo>
                    <a:lnTo>
                      <a:pt x="1556" y="2309"/>
                    </a:lnTo>
                    <a:lnTo>
                      <a:pt x="1496" y="2353"/>
                    </a:lnTo>
                    <a:lnTo>
                      <a:pt x="1442" y="2404"/>
                    </a:lnTo>
                    <a:lnTo>
                      <a:pt x="1397" y="2463"/>
                    </a:lnTo>
                    <a:lnTo>
                      <a:pt x="1361" y="2528"/>
                    </a:lnTo>
                    <a:lnTo>
                      <a:pt x="1334" y="2596"/>
                    </a:lnTo>
                    <a:lnTo>
                      <a:pt x="1319" y="2672"/>
                    </a:lnTo>
                    <a:lnTo>
                      <a:pt x="1313" y="2750"/>
                    </a:lnTo>
                    <a:lnTo>
                      <a:pt x="1317" y="2813"/>
                    </a:lnTo>
                    <a:lnTo>
                      <a:pt x="1328" y="2876"/>
                    </a:lnTo>
                    <a:lnTo>
                      <a:pt x="1345" y="2939"/>
                    </a:lnTo>
                    <a:lnTo>
                      <a:pt x="1372" y="2998"/>
                    </a:lnTo>
                    <a:lnTo>
                      <a:pt x="1036" y="2998"/>
                    </a:lnTo>
                    <a:lnTo>
                      <a:pt x="982" y="2992"/>
                    </a:lnTo>
                    <a:lnTo>
                      <a:pt x="933" y="2977"/>
                    </a:lnTo>
                    <a:lnTo>
                      <a:pt x="887" y="2952"/>
                    </a:lnTo>
                    <a:lnTo>
                      <a:pt x="849" y="2920"/>
                    </a:lnTo>
                    <a:lnTo>
                      <a:pt x="817" y="2882"/>
                    </a:lnTo>
                    <a:lnTo>
                      <a:pt x="792" y="2836"/>
                    </a:lnTo>
                    <a:lnTo>
                      <a:pt x="777" y="2787"/>
                    </a:lnTo>
                    <a:lnTo>
                      <a:pt x="771" y="2733"/>
                    </a:lnTo>
                    <a:lnTo>
                      <a:pt x="771" y="2254"/>
                    </a:lnTo>
                    <a:lnTo>
                      <a:pt x="768" y="2207"/>
                    </a:lnTo>
                    <a:lnTo>
                      <a:pt x="758" y="2167"/>
                    </a:lnTo>
                    <a:lnTo>
                      <a:pt x="743" y="2132"/>
                    </a:lnTo>
                    <a:lnTo>
                      <a:pt x="724" y="2106"/>
                    </a:lnTo>
                    <a:lnTo>
                      <a:pt x="701" y="2085"/>
                    </a:lnTo>
                    <a:lnTo>
                      <a:pt x="674" y="2070"/>
                    </a:lnTo>
                    <a:lnTo>
                      <a:pt x="646" y="2060"/>
                    </a:lnTo>
                    <a:lnTo>
                      <a:pt x="616" y="2058"/>
                    </a:lnTo>
                    <a:lnTo>
                      <a:pt x="585" y="2062"/>
                    </a:lnTo>
                    <a:lnTo>
                      <a:pt x="553" y="2071"/>
                    </a:lnTo>
                    <a:lnTo>
                      <a:pt x="522" y="2089"/>
                    </a:lnTo>
                    <a:lnTo>
                      <a:pt x="492" y="2111"/>
                    </a:lnTo>
                    <a:lnTo>
                      <a:pt x="450" y="2144"/>
                    </a:lnTo>
                    <a:lnTo>
                      <a:pt x="405" y="2168"/>
                    </a:lnTo>
                    <a:lnTo>
                      <a:pt x="359" y="2184"/>
                    </a:lnTo>
                    <a:lnTo>
                      <a:pt x="313" y="2193"/>
                    </a:lnTo>
                    <a:lnTo>
                      <a:pt x="268" y="2195"/>
                    </a:lnTo>
                    <a:lnTo>
                      <a:pt x="222" y="2189"/>
                    </a:lnTo>
                    <a:lnTo>
                      <a:pt x="178" y="2176"/>
                    </a:lnTo>
                    <a:lnTo>
                      <a:pt x="138" y="2155"/>
                    </a:lnTo>
                    <a:lnTo>
                      <a:pt x="102" y="2127"/>
                    </a:lnTo>
                    <a:lnTo>
                      <a:pt x="70" y="2092"/>
                    </a:lnTo>
                    <a:lnTo>
                      <a:pt x="42" y="2051"/>
                    </a:lnTo>
                    <a:lnTo>
                      <a:pt x="21" y="2003"/>
                    </a:lnTo>
                    <a:lnTo>
                      <a:pt x="5" y="1948"/>
                    </a:lnTo>
                    <a:lnTo>
                      <a:pt x="0" y="1885"/>
                    </a:lnTo>
                    <a:lnTo>
                      <a:pt x="5" y="1824"/>
                    </a:lnTo>
                    <a:lnTo>
                      <a:pt x="21" y="1767"/>
                    </a:lnTo>
                    <a:lnTo>
                      <a:pt x="42" y="1720"/>
                    </a:lnTo>
                    <a:lnTo>
                      <a:pt x="70" y="1678"/>
                    </a:lnTo>
                    <a:lnTo>
                      <a:pt x="102" y="1644"/>
                    </a:lnTo>
                    <a:lnTo>
                      <a:pt x="138" y="1615"/>
                    </a:lnTo>
                    <a:lnTo>
                      <a:pt x="180" y="1594"/>
                    </a:lnTo>
                    <a:lnTo>
                      <a:pt x="222" y="1581"/>
                    </a:lnTo>
                    <a:lnTo>
                      <a:pt x="268" y="1575"/>
                    </a:lnTo>
                    <a:lnTo>
                      <a:pt x="313" y="1577"/>
                    </a:lnTo>
                    <a:lnTo>
                      <a:pt x="361" y="1585"/>
                    </a:lnTo>
                    <a:lnTo>
                      <a:pt x="406" y="1602"/>
                    </a:lnTo>
                    <a:lnTo>
                      <a:pt x="452" y="1626"/>
                    </a:lnTo>
                    <a:lnTo>
                      <a:pt x="494" y="1659"/>
                    </a:lnTo>
                    <a:lnTo>
                      <a:pt x="522" y="1680"/>
                    </a:lnTo>
                    <a:lnTo>
                      <a:pt x="555" y="1697"/>
                    </a:lnTo>
                    <a:lnTo>
                      <a:pt x="585" y="1706"/>
                    </a:lnTo>
                    <a:lnTo>
                      <a:pt x="617" y="1710"/>
                    </a:lnTo>
                    <a:lnTo>
                      <a:pt x="648" y="1708"/>
                    </a:lnTo>
                    <a:lnTo>
                      <a:pt x="676" y="1701"/>
                    </a:lnTo>
                    <a:lnTo>
                      <a:pt x="701" y="1685"/>
                    </a:lnTo>
                    <a:lnTo>
                      <a:pt x="724" y="1665"/>
                    </a:lnTo>
                    <a:lnTo>
                      <a:pt x="745" y="1636"/>
                    </a:lnTo>
                    <a:lnTo>
                      <a:pt x="758" y="1604"/>
                    </a:lnTo>
                    <a:lnTo>
                      <a:pt x="768" y="1562"/>
                    </a:lnTo>
                    <a:lnTo>
                      <a:pt x="771" y="1516"/>
                    </a:lnTo>
                    <a:lnTo>
                      <a:pt x="771" y="1041"/>
                    </a:lnTo>
                    <a:lnTo>
                      <a:pt x="777" y="987"/>
                    </a:lnTo>
                    <a:lnTo>
                      <a:pt x="792" y="940"/>
                    </a:lnTo>
                    <a:lnTo>
                      <a:pt x="815" y="896"/>
                    </a:lnTo>
                    <a:lnTo>
                      <a:pt x="847" y="858"/>
                    </a:lnTo>
                    <a:lnTo>
                      <a:pt x="885" y="826"/>
                    </a:lnTo>
                    <a:lnTo>
                      <a:pt x="929" y="803"/>
                    </a:lnTo>
                    <a:lnTo>
                      <a:pt x="979" y="788"/>
                    </a:lnTo>
                    <a:lnTo>
                      <a:pt x="1030" y="782"/>
                    </a:lnTo>
                    <a:lnTo>
                      <a:pt x="1505" y="782"/>
                    </a:lnTo>
                    <a:lnTo>
                      <a:pt x="1553" y="778"/>
                    </a:lnTo>
                    <a:lnTo>
                      <a:pt x="1592" y="769"/>
                    </a:lnTo>
                    <a:lnTo>
                      <a:pt x="1627" y="754"/>
                    </a:lnTo>
                    <a:lnTo>
                      <a:pt x="1655" y="735"/>
                    </a:lnTo>
                    <a:lnTo>
                      <a:pt x="1676" y="710"/>
                    </a:lnTo>
                    <a:lnTo>
                      <a:pt x="1689" y="683"/>
                    </a:lnTo>
                    <a:lnTo>
                      <a:pt x="1699" y="653"/>
                    </a:lnTo>
                    <a:lnTo>
                      <a:pt x="1701" y="622"/>
                    </a:lnTo>
                    <a:lnTo>
                      <a:pt x="1697" y="590"/>
                    </a:lnTo>
                    <a:lnTo>
                      <a:pt x="1688" y="558"/>
                    </a:lnTo>
                    <a:lnTo>
                      <a:pt x="1670" y="527"/>
                    </a:lnTo>
                    <a:lnTo>
                      <a:pt x="1648" y="497"/>
                    </a:lnTo>
                    <a:lnTo>
                      <a:pt x="1615" y="455"/>
                    </a:lnTo>
                    <a:lnTo>
                      <a:pt x="1592" y="411"/>
                    </a:lnTo>
                    <a:lnTo>
                      <a:pt x="1575" y="364"/>
                    </a:lnTo>
                    <a:lnTo>
                      <a:pt x="1566" y="318"/>
                    </a:lnTo>
                    <a:lnTo>
                      <a:pt x="1566" y="270"/>
                    </a:lnTo>
                    <a:lnTo>
                      <a:pt x="1572" y="227"/>
                    </a:lnTo>
                    <a:lnTo>
                      <a:pt x="1585" y="183"/>
                    </a:lnTo>
                    <a:lnTo>
                      <a:pt x="1606" y="141"/>
                    </a:lnTo>
                    <a:lnTo>
                      <a:pt x="1632" y="105"/>
                    </a:lnTo>
                    <a:lnTo>
                      <a:pt x="1669" y="71"/>
                    </a:lnTo>
                    <a:lnTo>
                      <a:pt x="1710" y="44"/>
                    </a:lnTo>
                    <a:lnTo>
                      <a:pt x="1758" y="21"/>
                    </a:lnTo>
                    <a:lnTo>
                      <a:pt x="1813" y="8"/>
                    </a:lnTo>
                    <a:lnTo>
                      <a:pt x="18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 name="Group 4">
              <a:extLst>
                <a:ext uri="{FF2B5EF4-FFF2-40B4-BE49-F238E27FC236}">
                  <a16:creationId xmlns:a16="http://schemas.microsoft.com/office/drawing/2014/main" id="{F4956580-C0FA-7C6B-E5A9-944DC41B348D}"/>
                </a:ext>
              </a:extLst>
            </p:cNvPr>
            <p:cNvGrpSpPr>
              <a:grpSpLocks noChangeAspect="1"/>
            </p:cNvGrpSpPr>
            <p:nvPr/>
          </p:nvGrpSpPr>
          <p:grpSpPr bwMode="auto">
            <a:xfrm>
              <a:off x="6880653" y="4835912"/>
              <a:ext cx="607628" cy="607790"/>
              <a:chOff x="1947" y="269"/>
              <a:chExt cx="3783" cy="3784"/>
            </a:xfrm>
            <a:solidFill>
              <a:schemeClr val="accent3"/>
            </a:solidFill>
          </p:grpSpPr>
          <p:sp>
            <p:nvSpPr>
              <p:cNvPr id="43" name="Freeform 6">
                <a:extLst>
                  <a:ext uri="{FF2B5EF4-FFF2-40B4-BE49-F238E27FC236}">
                    <a16:creationId xmlns:a16="http://schemas.microsoft.com/office/drawing/2014/main" id="{612FBB2A-A68A-126F-B5F2-6403D48757C4}"/>
                  </a:ext>
                </a:extLst>
              </p:cNvPr>
              <p:cNvSpPr>
                <a:spLocks/>
              </p:cNvSpPr>
              <p:nvPr/>
            </p:nvSpPr>
            <p:spPr bwMode="auto">
              <a:xfrm>
                <a:off x="1947" y="1420"/>
                <a:ext cx="3783" cy="1688"/>
              </a:xfrm>
              <a:custGeom>
                <a:avLst/>
                <a:gdLst>
                  <a:gd name="T0" fmla="*/ 0 w 3783"/>
                  <a:gd name="T1" fmla="*/ 0 h 1688"/>
                  <a:gd name="T2" fmla="*/ 1224 w 3783"/>
                  <a:gd name="T3" fmla="*/ 653 h 1688"/>
                  <a:gd name="T4" fmla="*/ 1241 w 3783"/>
                  <a:gd name="T5" fmla="*/ 662 h 1688"/>
                  <a:gd name="T6" fmla="*/ 1734 w 3783"/>
                  <a:gd name="T7" fmla="*/ 662 h 1688"/>
                  <a:gd name="T8" fmla="*/ 1734 w 3783"/>
                  <a:gd name="T9" fmla="*/ 820 h 1688"/>
                  <a:gd name="T10" fmla="*/ 2049 w 3783"/>
                  <a:gd name="T11" fmla="*/ 820 h 1688"/>
                  <a:gd name="T12" fmla="*/ 2049 w 3783"/>
                  <a:gd name="T13" fmla="*/ 662 h 1688"/>
                  <a:gd name="T14" fmla="*/ 2541 w 3783"/>
                  <a:gd name="T15" fmla="*/ 662 h 1688"/>
                  <a:gd name="T16" fmla="*/ 3783 w 3783"/>
                  <a:gd name="T17" fmla="*/ 0 h 1688"/>
                  <a:gd name="T18" fmla="*/ 3783 w 3783"/>
                  <a:gd name="T19" fmla="*/ 1688 h 1688"/>
                  <a:gd name="T20" fmla="*/ 0 w 3783"/>
                  <a:gd name="T21" fmla="*/ 1688 h 1688"/>
                  <a:gd name="T22" fmla="*/ 0 w 3783"/>
                  <a:gd name="T23" fmla="*/ 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3" h="1688">
                    <a:moveTo>
                      <a:pt x="0" y="0"/>
                    </a:moveTo>
                    <a:lnTo>
                      <a:pt x="1224" y="653"/>
                    </a:lnTo>
                    <a:lnTo>
                      <a:pt x="1241" y="662"/>
                    </a:lnTo>
                    <a:lnTo>
                      <a:pt x="1734" y="662"/>
                    </a:lnTo>
                    <a:lnTo>
                      <a:pt x="1734" y="820"/>
                    </a:lnTo>
                    <a:lnTo>
                      <a:pt x="2049" y="820"/>
                    </a:lnTo>
                    <a:lnTo>
                      <a:pt x="2049" y="662"/>
                    </a:lnTo>
                    <a:lnTo>
                      <a:pt x="2541" y="662"/>
                    </a:lnTo>
                    <a:lnTo>
                      <a:pt x="3783" y="0"/>
                    </a:lnTo>
                    <a:lnTo>
                      <a:pt x="3783" y="1688"/>
                    </a:lnTo>
                    <a:lnTo>
                      <a:pt x="0" y="168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
                <a:extLst>
                  <a:ext uri="{FF2B5EF4-FFF2-40B4-BE49-F238E27FC236}">
                    <a16:creationId xmlns:a16="http://schemas.microsoft.com/office/drawing/2014/main" id="{D4BBF125-8141-265D-D5CD-16D0250F349C}"/>
                  </a:ext>
                </a:extLst>
              </p:cNvPr>
              <p:cNvSpPr>
                <a:spLocks noEditPoints="1"/>
              </p:cNvSpPr>
              <p:nvPr/>
            </p:nvSpPr>
            <p:spPr bwMode="auto">
              <a:xfrm>
                <a:off x="1947" y="269"/>
                <a:ext cx="3783" cy="1656"/>
              </a:xfrm>
              <a:custGeom>
                <a:avLst/>
                <a:gdLst>
                  <a:gd name="T0" fmla="*/ 1397 w 3783"/>
                  <a:gd name="T1" fmla="*/ 161 h 1656"/>
                  <a:gd name="T2" fmla="*/ 1363 w 3783"/>
                  <a:gd name="T3" fmla="*/ 182 h 1656"/>
                  <a:gd name="T4" fmla="*/ 1342 w 3783"/>
                  <a:gd name="T5" fmla="*/ 216 h 1656"/>
                  <a:gd name="T6" fmla="*/ 1340 w 3783"/>
                  <a:gd name="T7" fmla="*/ 395 h 1656"/>
                  <a:gd name="T8" fmla="*/ 2444 w 3783"/>
                  <a:gd name="T9" fmla="*/ 238 h 1656"/>
                  <a:gd name="T10" fmla="*/ 2432 w 3783"/>
                  <a:gd name="T11" fmla="*/ 198 h 1656"/>
                  <a:gd name="T12" fmla="*/ 2404 w 3783"/>
                  <a:gd name="T13" fmla="*/ 169 h 1656"/>
                  <a:gd name="T14" fmla="*/ 2365 w 3783"/>
                  <a:gd name="T15" fmla="*/ 159 h 1656"/>
                  <a:gd name="T16" fmla="*/ 1418 w 3783"/>
                  <a:gd name="T17" fmla="*/ 0 h 1656"/>
                  <a:gd name="T18" fmla="*/ 2402 w 3783"/>
                  <a:gd name="T19" fmla="*/ 4 h 1656"/>
                  <a:gd name="T20" fmla="*/ 2472 w 3783"/>
                  <a:gd name="T21" fmla="*/ 27 h 1656"/>
                  <a:gd name="T22" fmla="*/ 2531 w 3783"/>
                  <a:gd name="T23" fmla="*/ 70 h 1656"/>
                  <a:gd name="T24" fmla="*/ 2574 w 3783"/>
                  <a:gd name="T25" fmla="*/ 129 h 1656"/>
                  <a:gd name="T26" fmla="*/ 2597 w 3783"/>
                  <a:gd name="T27" fmla="*/ 199 h 1656"/>
                  <a:gd name="T28" fmla="*/ 2601 w 3783"/>
                  <a:gd name="T29" fmla="*/ 395 h 1656"/>
                  <a:gd name="T30" fmla="*/ 3783 w 3783"/>
                  <a:gd name="T31" fmla="*/ 973 h 1656"/>
                  <a:gd name="T32" fmla="*/ 2049 w 3783"/>
                  <a:gd name="T33" fmla="*/ 1656 h 1656"/>
                  <a:gd name="T34" fmla="*/ 2036 w 3783"/>
                  <a:gd name="T35" fmla="*/ 1595 h 1656"/>
                  <a:gd name="T36" fmla="*/ 2003 w 3783"/>
                  <a:gd name="T37" fmla="*/ 1545 h 1656"/>
                  <a:gd name="T38" fmla="*/ 1953 w 3783"/>
                  <a:gd name="T39" fmla="*/ 1510 h 1656"/>
                  <a:gd name="T40" fmla="*/ 1892 w 3783"/>
                  <a:gd name="T41" fmla="*/ 1499 h 1656"/>
                  <a:gd name="T42" fmla="*/ 1830 w 3783"/>
                  <a:gd name="T43" fmla="*/ 1510 h 1656"/>
                  <a:gd name="T44" fmla="*/ 1781 w 3783"/>
                  <a:gd name="T45" fmla="*/ 1545 h 1656"/>
                  <a:gd name="T46" fmla="*/ 1746 w 3783"/>
                  <a:gd name="T47" fmla="*/ 1595 h 1656"/>
                  <a:gd name="T48" fmla="*/ 1734 w 3783"/>
                  <a:gd name="T49" fmla="*/ 1656 h 1656"/>
                  <a:gd name="T50" fmla="*/ 0 w 3783"/>
                  <a:gd name="T51" fmla="*/ 973 h 1656"/>
                  <a:gd name="T52" fmla="*/ 1182 w 3783"/>
                  <a:gd name="T53" fmla="*/ 395 h 1656"/>
                  <a:gd name="T54" fmla="*/ 1185 w 3783"/>
                  <a:gd name="T55" fmla="*/ 199 h 1656"/>
                  <a:gd name="T56" fmla="*/ 1208 w 3783"/>
                  <a:gd name="T57" fmla="*/ 129 h 1656"/>
                  <a:gd name="T58" fmla="*/ 1252 w 3783"/>
                  <a:gd name="T59" fmla="*/ 70 h 1656"/>
                  <a:gd name="T60" fmla="*/ 1310 w 3783"/>
                  <a:gd name="T61" fmla="*/ 27 h 1656"/>
                  <a:gd name="T62" fmla="*/ 1380 w 3783"/>
                  <a:gd name="T63" fmla="*/ 4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83" h="1656">
                    <a:moveTo>
                      <a:pt x="1418" y="159"/>
                    </a:moveTo>
                    <a:lnTo>
                      <a:pt x="1397" y="161"/>
                    </a:lnTo>
                    <a:lnTo>
                      <a:pt x="1379" y="169"/>
                    </a:lnTo>
                    <a:lnTo>
                      <a:pt x="1363" y="182"/>
                    </a:lnTo>
                    <a:lnTo>
                      <a:pt x="1350" y="198"/>
                    </a:lnTo>
                    <a:lnTo>
                      <a:pt x="1342" y="216"/>
                    </a:lnTo>
                    <a:lnTo>
                      <a:pt x="1340" y="238"/>
                    </a:lnTo>
                    <a:lnTo>
                      <a:pt x="1340" y="395"/>
                    </a:lnTo>
                    <a:lnTo>
                      <a:pt x="2444" y="395"/>
                    </a:lnTo>
                    <a:lnTo>
                      <a:pt x="2444" y="238"/>
                    </a:lnTo>
                    <a:lnTo>
                      <a:pt x="2440" y="216"/>
                    </a:lnTo>
                    <a:lnTo>
                      <a:pt x="2432" y="198"/>
                    </a:lnTo>
                    <a:lnTo>
                      <a:pt x="2420" y="182"/>
                    </a:lnTo>
                    <a:lnTo>
                      <a:pt x="2404" y="169"/>
                    </a:lnTo>
                    <a:lnTo>
                      <a:pt x="2385" y="161"/>
                    </a:lnTo>
                    <a:lnTo>
                      <a:pt x="2365" y="159"/>
                    </a:lnTo>
                    <a:lnTo>
                      <a:pt x="1418" y="159"/>
                    </a:lnTo>
                    <a:close/>
                    <a:moveTo>
                      <a:pt x="1418" y="0"/>
                    </a:moveTo>
                    <a:lnTo>
                      <a:pt x="2365" y="0"/>
                    </a:lnTo>
                    <a:lnTo>
                      <a:pt x="2402" y="4"/>
                    </a:lnTo>
                    <a:lnTo>
                      <a:pt x="2439" y="13"/>
                    </a:lnTo>
                    <a:lnTo>
                      <a:pt x="2472" y="27"/>
                    </a:lnTo>
                    <a:lnTo>
                      <a:pt x="2503" y="46"/>
                    </a:lnTo>
                    <a:lnTo>
                      <a:pt x="2531" y="70"/>
                    </a:lnTo>
                    <a:lnTo>
                      <a:pt x="2555" y="98"/>
                    </a:lnTo>
                    <a:lnTo>
                      <a:pt x="2574" y="129"/>
                    </a:lnTo>
                    <a:lnTo>
                      <a:pt x="2588" y="162"/>
                    </a:lnTo>
                    <a:lnTo>
                      <a:pt x="2597" y="199"/>
                    </a:lnTo>
                    <a:lnTo>
                      <a:pt x="2601" y="238"/>
                    </a:lnTo>
                    <a:lnTo>
                      <a:pt x="2601" y="395"/>
                    </a:lnTo>
                    <a:lnTo>
                      <a:pt x="3783" y="395"/>
                    </a:lnTo>
                    <a:lnTo>
                      <a:pt x="3783" y="973"/>
                    </a:lnTo>
                    <a:lnTo>
                      <a:pt x="2502" y="1656"/>
                    </a:lnTo>
                    <a:lnTo>
                      <a:pt x="2049" y="1656"/>
                    </a:lnTo>
                    <a:lnTo>
                      <a:pt x="2046" y="1624"/>
                    </a:lnTo>
                    <a:lnTo>
                      <a:pt x="2036" y="1595"/>
                    </a:lnTo>
                    <a:lnTo>
                      <a:pt x="2023" y="1567"/>
                    </a:lnTo>
                    <a:lnTo>
                      <a:pt x="2003" y="1545"/>
                    </a:lnTo>
                    <a:lnTo>
                      <a:pt x="1979" y="1525"/>
                    </a:lnTo>
                    <a:lnTo>
                      <a:pt x="1953" y="1510"/>
                    </a:lnTo>
                    <a:lnTo>
                      <a:pt x="1923" y="1501"/>
                    </a:lnTo>
                    <a:lnTo>
                      <a:pt x="1892" y="1499"/>
                    </a:lnTo>
                    <a:lnTo>
                      <a:pt x="1860" y="1501"/>
                    </a:lnTo>
                    <a:lnTo>
                      <a:pt x="1830" y="1510"/>
                    </a:lnTo>
                    <a:lnTo>
                      <a:pt x="1804" y="1525"/>
                    </a:lnTo>
                    <a:lnTo>
                      <a:pt x="1781" y="1545"/>
                    </a:lnTo>
                    <a:lnTo>
                      <a:pt x="1761" y="1567"/>
                    </a:lnTo>
                    <a:lnTo>
                      <a:pt x="1746" y="1595"/>
                    </a:lnTo>
                    <a:lnTo>
                      <a:pt x="1737" y="1624"/>
                    </a:lnTo>
                    <a:lnTo>
                      <a:pt x="1734" y="1656"/>
                    </a:lnTo>
                    <a:lnTo>
                      <a:pt x="1280" y="1656"/>
                    </a:lnTo>
                    <a:lnTo>
                      <a:pt x="0" y="973"/>
                    </a:lnTo>
                    <a:lnTo>
                      <a:pt x="0" y="395"/>
                    </a:lnTo>
                    <a:lnTo>
                      <a:pt x="1182" y="395"/>
                    </a:lnTo>
                    <a:lnTo>
                      <a:pt x="1182" y="238"/>
                    </a:lnTo>
                    <a:lnTo>
                      <a:pt x="1185" y="199"/>
                    </a:lnTo>
                    <a:lnTo>
                      <a:pt x="1194" y="162"/>
                    </a:lnTo>
                    <a:lnTo>
                      <a:pt x="1208" y="129"/>
                    </a:lnTo>
                    <a:lnTo>
                      <a:pt x="1228" y="98"/>
                    </a:lnTo>
                    <a:lnTo>
                      <a:pt x="1252" y="70"/>
                    </a:lnTo>
                    <a:lnTo>
                      <a:pt x="1279" y="46"/>
                    </a:lnTo>
                    <a:lnTo>
                      <a:pt x="1310" y="27"/>
                    </a:lnTo>
                    <a:lnTo>
                      <a:pt x="1343" y="13"/>
                    </a:lnTo>
                    <a:lnTo>
                      <a:pt x="1380" y="4"/>
                    </a:lnTo>
                    <a:lnTo>
                      <a:pt x="14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8">
                <a:extLst>
                  <a:ext uri="{FF2B5EF4-FFF2-40B4-BE49-F238E27FC236}">
                    <a16:creationId xmlns:a16="http://schemas.microsoft.com/office/drawing/2014/main" id="{DD5350A8-B496-63E3-05F6-85872001B70F}"/>
                  </a:ext>
                </a:extLst>
              </p:cNvPr>
              <p:cNvSpPr>
                <a:spLocks/>
              </p:cNvSpPr>
              <p:nvPr/>
            </p:nvSpPr>
            <p:spPr bwMode="auto">
              <a:xfrm>
                <a:off x="5019" y="3344"/>
                <a:ext cx="711" cy="709"/>
              </a:xfrm>
              <a:custGeom>
                <a:avLst/>
                <a:gdLst>
                  <a:gd name="T0" fmla="*/ 0 w 711"/>
                  <a:gd name="T1" fmla="*/ 0 h 709"/>
                  <a:gd name="T2" fmla="*/ 306 w 711"/>
                  <a:gd name="T3" fmla="*/ 0 h 709"/>
                  <a:gd name="T4" fmla="*/ 711 w 711"/>
                  <a:gd name="T5" fmla="*/ 354 h 709"/>
                  <a:gd name="T6" fmla="*/ 306 w 711"/>
                  <a:gd name="T7" fmla="*/ 709 h 709"/>
                  <a:gd name="T8" fmla="*/ 0 w 711"/>
                  <a:gd name="T9" fmla="*/ 709 h 709"/>
                  <a:gd name="T10" fmla="*/ 0 w 711"/>
                  <a:gd name="T11" fmla="*/ 0 h 709"/>
                </a:gdLst>
                <a:ahLst/>
                <a:cxnLst>
                  <a:cxn ang="0">
                    <a:pos x="T0" y="T1"/>
                  </a:cxn>
                  <a:cxn ang="0">
                    <a:pos x="T2" y="T3"/>
                  </a:cxn>
                  <a:cxn ang="0">
                    <a:pos x="T4" y="T5"/>
                  </a:cxn>
                  <a:cxn ang="0">
                    <a:pos x="T6" y="T7"/>
                  </a:cxn>
                  <a:cxn ang="0">
                    <a:pos x="T8" y="T9"/>
                  </a:cxn>
                  <a:cxn ang="0">
                    <a:pos x="T10" y="T11"/>
                  </a:cxn>
                </a:cxnLst>
                <a:rect l="0" t="0" r="r" b="b"/>
                <a:pathLst>
                  <a:path w="711" h="709">
                    <a:moveTo>
                      <a:pt x="0" y="0"/>
                    </a:moveTo>
                    <a:lnTo>
                      <a:pt x="306" y="0"/>
                    </a:lnTo>
                    <a:lnTo>
                      <a:pt x="711" y="354"/>
                    </a:lnTo>
                    <a:lnTo>
                      <a:pt x="306" y="709"/>
                    </a:lnTo>
                    <a:lnTo>
                      <a:pt x="0" y="70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Rectangle 9">
                <a:extLst>
                  <a:ext uri="{FF2B5EF4-FFF2-40B4-BE49-F238E27FC236}">
                    <a16:creationId xmlns:a16="http://schemas.microsoft.com/office/drawing/2014/main" id="{DC37C4F3-9789-89A0-B483-36586BB6F156}"/>
                  </a:ext>
                </a:extLst>
              </p:cNvPr>
              <p:cNvSpPr>
                <a:spLocks noChangeArrowheads="1"/>
              </p:cNvSpPr>
              <p:nvPr/>
            </p:nvSpPr>
            <p:spPr bwMode="auto">
              <a:xfrm>
                <a:off x="2891" y="3344"/>
                <a:ext cx="1970" cy="70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10">
                <a:extLst>
                  <a:ext uri="{FF2B5EF4-FFF2-40B4-BE49-F238E27FC236}">
                    <a16:creationId xmlns:a16="http://schemas.microsoft.com/office/drawing/2014/main" id="{7FAF942E-7059-4E98-7955-7794A731680E}"/>
                  </a:ext>
                </a:extLst>
              </p:cNvPr>
              <p:cNvSpPr>
                <a:spLocks/>
              </p:cNvSpPr>
              <p:nvPr/>
            </p:nvSpPr>
            <p:spPr bwMode="auto">
              <a:xfrm>
                <a:off x="1985" y="3344"/>
                <a:ext cx="749" cy="709"/>
              </a:xfrm>
              <a:custGeom>
                <a:avLst/>
                <a:gdLst>
                  <a:gd name="T0" fmla="*/ 354 w 749"/>
                  <a:gd name="T1" fmla="*/ 0 h 709"/>
                  <a:gd name="T2" fmla="*/ 749 w 749"/>
                  <a:gd name="T3" fmla="*/ 0 h 709"/>
                  <a:gd name="T4" fmla="*/ 749 w 749"/>
                  <a:gd name="T5" fmla="*/ 709 h 709"/>
                  <a:gd name="T6" fmla="*/ 354 w 749"/>
                  <a:gd name="T7" fmla="*/ 709 h 709"/>
                  <a:gd name="T8" fmla="*/ 306 w 749"/>
                  <a:gd name="T9" fmla="*/ 706 h 709"/>
                  <a:gd name="T10" fmla="*/ 260 w 749"/>
                  <a:gd name="T11" fmla="*/ 696 h 709"/>
                  <a:gd name="T12" fmla="*/ 217 w 749"/>
                  <a:gd name="T13" fmla="*/ 681 h 709"/>
                  <a:gd name="T14" fmla="*/ 175 w 749"/>
                  <a:gd name="T15" fmla="*/ 661 h 709"/>
                  <a:gd name="T16" fmla="*/ 138 w 749"/>
                  <a:gd name="T17" fmla="*/ 634 h 709"/>
                  <a:gd name="T18" fmla="*/ 104 w 749"/>
                  <a:gd name="T19" fmla="*/ 605 h 709"/>
                  <a:gd name="T20" fmla="*/ 73 w 749"/>
                  <a:gd name="T21" fmla="*/ 571 h 709"/>
                  <a:gd name="T22" fmla="*/ 48 w 749"/>
                  <a:gd name="T23" fmla="*/ 533 h 709"/>
                  <a:gd name="T24" fmla="*/ 27 w 749"/>
                  <a:gd name="T25" fmla="*/ 492 h 709"/>
                  <a:gd name="T26" fmla="*/ 12 w 749"/>
                  <a:gd name="T27" fmla="*/ 449 h 709"/>
                  <a:gd name="T28" fmla="*/ 3 w 749"/>
                  <a:gd name="T29" fmla="*/ 403 h 709"/>
                  <a:gd name="T30" fmla="*/ 0 w 749"/>
                  <a:gd name="T31" fmla="*/ 354 h 709"/>
                  <a:gd name="T32" fmla="*/ 3 w 749"/>
                  <a:gd name="T33" fmla="*/ 306 h 709"/>
                  <a:gd name="T34" fmla="*/ 12 w 749"/>
                  <a:gd name="T35" fmla="*/ 260 h 709"/>
                  <a:gd name="T36" fmla="*/ 27 w 749"/>
                  <a:gd name="T37" fmla="*/ 217 h 709"/>
                  <a:gd name="T38" fmla="*/ 48 w 749"/>
                  <a:gd name="T39" fmla="*/ 176 h 709"/>
                  <a:gd name="T40" fmla="*/ 73 w 749"/>
                  <a:gd name="T41" fmla="*/ 138 h 709"/>
                  <a:gd name="T42" fmla="*/ 104 w 749"/>
                  <a:gd name="T43" fmla="*/ 103 h 709"/>
                  <a:gd name="T44" fmla="*/ 138 w 749"/>
                  <a:gd name="T45" fmla="*/ 73 h 709"/>
                  <a:gd name="T46" fmla="*/ 175 w 749"/>
                  <a:gd name="T47" fmla="*/ 48 h 709"/>
                  <a:gd name="T48" fmla="*/ 217 w 749"/>
                  <a:gd name="T49" fmla="*/ 28 h 709"/>
                  <a:gd name="T50" fmla="*/ 260 w 749"/>
                  <a:gd name="T51" fmla="*/ 13 h 709"/>
                  <a:gd name="T52" fmla="*/ 306 w 749"/>
                  <a:gd name="T53" fmla="*/ 3 h 709"/>
                  <a:gd name="T54" fmla="*/ 354 w 749"/>
                  <a:gd name="T55"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9" h="709">
                    <a:moveTo>
                      <a:pt x="354" y="0"/>
                    </a:moveTo>
                    <a:lnTo>
                      <a:pt x="749" y="0"/>
                    </a:lnTo>
                    <a:lnTo>
                      <a:pt x="749" y="709"/>
                    </a:lnTo>
                    <a:lnTo>
                      <a:pt x="354" y="709"/>
                    </a:lnTo>
                    <a:lnTo>
                      <a:pt x="306" y="706"/>
                    </a:lnTo>
                    <a:lnTo>
                      <a:pt x="260" y="696"/>
                    </a:lnTo>
                    <a:lnTo>
                      <a:pt x="217" y="681"/>
                    </a:lnTo>
                    <a:lnTo>
                      <a:pt x="175" y="661"/>
                    </a:lnTo>
                    <a:lnTo>
                      <a:pt x="138" y="634"/>
                    </a:lnTo>
                    <a:lnTo>
                      <a:pt x="104" y="605"/>
                    </a:lnTo>
                    <a:lnTo>
                      <a:pt x="73" y="571"/>
                    </a:lnTo>
                    <a:lnTo>
                      <a:pt x="48" y="533"/>
                    </a:lnTo>
                    <a:lnTo>
                      <a:pt x="27" y="492"/>
                    </a:lnTo>
                    <a:lnTo>
                      <a:pt x="12" y="449"/>
                    </a:lnTo>
                    <a:lnTo>
                      <a:pt x="3" y="403"/>
                    </a:lnTo>
                    <a:lnTo>
                      <a:pt x="0" y="354"/>
                    </a:lnTo>
                    <a:lnTo>
                      <a:pt x="3" y="306"/>
                    </a:lnTo>
                    <a:lnTo>
                      <a:pt x="12" y="260"/>
                    </a:lnTo>
                    <a:lnTo>
                      <a:pt x="27" y="217"/>
                    </a:lnTo>
                    <a:lnTo>
                      <a:pt x="48" y="176"/>
                    </a:lnTo>
                    <a:lnTo>
                      <a:pt x="73" y="138"/>
                    </a:lnTo>
                    <a:lnTo>
                      <a:pt x="104" y="103"/>
                    </a:lnTo>
                    <a:lnTo>
                      <a:pt x="138" y="73"/>
                    </a:lnTo>
                    <a:lnTo>
                      <a:pt x="175" y="48"/>
                    </a:lnTo>
                    <a:lnTo>
                      <a:pt x="217" y="28"/>
                    </a:lnTo>
                    <a:lnTo>
                      <a:pt x="260" y="13"/>
                    </a:lnTo>
                    <a:lnTo>
                      <a:pt x="306"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 name="Group 34">
              <a:extLst>
                <a:ext uri="{FF2B5EF4-FFF2-40B4-BE49-F238E27FC236}">
                  <a16:creationId xmlns:a16="http://schemas.microsoft.com/office/drawing/2014/main" id="{E7BB4E51-5E6F-B1AD-3375-761908DE5CA1}"/>
                </a:ext>
              </a:extLst>
            </p:cNvPr>
            <p:cNvGrpSpPr>
              <a:grpSpLocks noChangeAspect="1"/>
            </p:cNvGrpSpPr>
            <p:nvPr/>
          </p:nvGrpSpPr>
          <p:grpSpPr bwMode="auto">
            <a:xfrm>
              <a:off x="5749635" y="2815766"/>
              <a:ext cx="692730" cy="689434"/>
              <a:chOff x="285" y="355"/>
              <a:chExt cx="3783" cy="3765"/>
            </a:xfrm>
            <a:solidFill>
              <a:schemeClr val="accent1"/>
            </a:solidFill>
          </p:grpSpPr>
          <p:sp>
            <p:nvSpPr>
              <p:cNvPr id="36" name="Freeform 36">
                <a:extLst>
                  <a:ext uri="{FF2B5EF4-FFF2-40B4-BE49-F238E27FC236}">
                    <a16:creationId xmlns:a16="http://schemas.microsoft.com/office/drawing/2014/main" id="{4CE10A32-9FF4-DC65-46DA-1ADE42EBC549}"/>
                  </a:ext>
                </a:extLst>
              </p:cNvPr>
              <p:cNvSpPr>
                <a:spLocks/>
              </p:cNvSpPr>
              <p:nvPr/>
            </p:nvSpPr>
            <p:spPr bwMode="auto">
              <a:xfrm>
                <a:off x="285" y="1957"/>
                <a:ext cx="1376" cy="2048"/>
              </a:xfrm>
              <a:custGeom>
                <a:avLst/>
                <a:gdLst>
                  <a:gd name="T0" fmla="*/ 0 w 1376"/>
                  <a:gd name="T1" fmla="*/ 0 h 2048"/>
                  <a:gd name="T2" fmla="*/ 1376 w 1376"/>
                  <a:gd name="T3" fmla="*/ 867 h 2048"/>
                  <a:gd name="T4" fmla="*/ 0 w 1376"/>
                  <a:gd name="T5" fmla="*/ 2048 h 2048"/>
                  <a:gd name="T6" fmla="*/ 0 w 1376"/>
                  <a:gd name="T7" fmla="*/ 0 h 2048"/>
                </a:gdLst>
                <a:ahLst/>
                <a:cxnLst>
                  <a:cxn ang="0">
                    <a:pos x="T0" y="T1"/>
                  </a:cxn>
                  <a:cxn ang="0">
                    <a:pos x="T2" y="T3"/>
                  </a:cxn>
                  <a:cxn ang="0">
                    <a:pos x="T4" y="T5"/>
                  </a:cxn>
                  <a:cxn ang="0">
                    <a:pos x="T6" y="T7"/>
                  </a:cxn>
                </a:cxnLst>
                <a:rect l="0" t="0" r="r" b="b"/>
                <a:pathLst>
                  <a:path w="1376" h="2048">
                    <a:moveTo>
                      <a:pt x="0" y="0"/>
                    </a:moveTo>
                    <a:lnTo>
                      <a:pt x="1376" y="867"/>
                    </a:lnTo>
                    <a:lnTo>
                      <a:pt x="0" y="20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id="{0C4B0998-618D-0056-639E-843594BA5D99}"/>
                  </a:ext>
                </a:extLst>
              </p:cNvPr>
              <p:cNvSpPr>
                <a:spLocks/>
              </p:cNvSpPr>
              <p:nvPr/>
            </p:nvSpPr>
            <p:spPr bwMode="auto">
              <a:xfrm>
                <a:off x="393" y="2913"/>
                <a:ext cx="3567" cy="1207"/>
              </a:xfrm>
              <a:custGeom>
                <a:avLst/>
                <a:gdLst>
                  <a:gd name="T0" fmla="*/ 1406 w 3567"/>
                  <a:gd name="T1" fmla="*/ 0 h 1207"/>
                  <a:gd name="T2" fmla="*/ 1784 w 3567"/>
                  <a:gd name="T3" fmla="*/ 237 h 1207"/>
                  <a:gd name="T4" fmla="*/ 2160 w 3567"/>
                  <a:gd name="T5" fmla="*/ 0 h 1207"/>
                  <a:gd name="T6" fmla="*/ 3567 w 3567"/>
                  <a:gd name="T7" fmla="*/ 1207 h 1207"/>
                  <a:gd name="T8" fmla="*/ 0 w 3567"/>
                  <a:gd name="T9" fmla="*/ 1207 h 1207"/>
                  <a:gd name="T10" fmla="*/ 1406 w 3567"/>
                  <a:gd name="T11" fmla="*/ 0 h 1207"/>
                </a:gdLst>
                <a:ahLst/>
                <a:cxnLst>
                  <a:cxn ang="0">
                    <a:pos x="T0" y="T1"/>
                  </a:cxn>
                  <a:cxn ang="0">
                    <a:pos x="T2" y="T3"/>
                  </a:cxn>
                  <a:cxn ang="0">
                    <a:pos x="T4" y="T5"/>
                  </a:cxn>
                  <a:cxn ang="0">
                    <a:pos x="T6" y="T7"/>
                  </a:cxn>
                  <a:cxn ang="0">
                    <a:pos x="T8" y="T9"/>
                  </a:cxn>
                  <a:cxn ang="0">
                    <a:pos x="T10" y="T11"/>
                  </a:cxn>
                </a:cxnLst>
                <a:rect l="0" t="0" r="r" b="b"/>
                <a:pathLst>
                  <a:path w="3567" h="1207">
                    <a:moveTo>
                      <a:pt x="1406" y="0"/>
                    </a:moveTo>
                    <a:lnTo>
                      <a:pt x="1784" y="237"/>
                    </a:lnTo>
                    <a:lnTo>
                      <a:pt x="2160" y="0"/>
                    </a:lnTo>
                    <a:lnTo>
                      <a:pt x="3567" y="1207"/>
                    </a:lnTo>
                    <a:lnTo>
                      <a:pt x="0" y="1207"/>
                    </a:lnTo>
                    <a:lnTo>
                      <a:pt x="14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38">
                <a:extLst>
                  <a:ext uri="{FF2B5EF4-FFF2-40B4-BE49-F238E27FC236}">
                    <a16:creationId xmlns:a16="http://schemas.microsoft.com/office/drawing/2014/main" id="{1248AA48-0CCE-0856-F465-ADDBEEC98B2A}"/>
                  </a:ext>
                </a:extLst>
              </p:cNvPr>
              <p:cNvSpPr>
                <a:spLocks/>
              </p:cNvSpPr>
              <p:nvPr/>
            </p:nvSpPr>
            <p:spPr bwMode="auto">
              <a:xfrm>
                <a:off x="2693" y="1957"/>
                <a:ext cx="1375" cy="2048"/>
              </a:xfrm>
              <a:custGeom>
                <a:avLst/>
                <a:gdLst>
                  <a:gd name="T0" fmla="*/ 1375 w 1375"/>
                  <a:gd name="T1" fmla="*/ 0 h 2048"/>
                  <a:gd name="T2" fmla="*/ 1375 w 1375"/>
                  <a:gd name="T3" fmla="*/ 2048 h 2048"/>
                  <a:gd name="T4" fmla="*/ 0 w 1375"/>
                  <a:gd name="T5" fmla="*/ 867 h 2048"/>
                  <a:gd name="T6" fmla="*/ 1375 w 1375"/>
                  <a:gd name="T7" fmla="*/ 0 h 2048"/>
                </a:gdLst>
                <a:ahLst/>
                <a:cxnLst>
                  <a:cxn ang="0">
                    <a:pos x="T0" y="T1"/>
                  </a:cxn>
                  <a:cxn ang="0">
                    <a:pos x="T2" y="T3"/>
                  </a:cxn>
                  <a:cxn ang="0">
                    <a:pos x="T4" y="T5"/>
                  </a:cxn>
                  <a:cxn ang="0">
                    <a:pos x="T6" y="T7"/>
                  </a:cxn>
                </a:cxnLst>
                <a:rect l="0" t="0" r="r" b="b"/>
                <a:pathLst>
                  <a:path w="1375" h="2048">
                    <a:moveTo>
                      <a:pt x="1375" y="0"/>
                    </a:moveTo>
                    <a:lnTo>
                      <a:pt x="1375" y="2048"/>
                    </a:lnTo>
                    <a:lnTo>
                      <a:pt x="0" y="867"/>
                    </a:lnTo>
                    <a:lnTo>
                      <a:pt x="13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9">
                <a:extLst>
                  <a:ext uri="{FF2B5EF4-FFF2-40B4-BE49-F238E27FC236}">
                    <a16:creationId xmlns:a16="http://schemas.microsoft.com/office/drawing/2014/main" id="{60E0048D-4BCD-17E3-5DC3-EA027BE2EE13}"/>
                  </a:ext>
                </a:extLst>
              </p:cNvPr>
              <p:cNvSpPr>
                <a:spLocks/>
              </p:cNvSpPr>
              <p:nvPr/>
            </p:nvSpPr>
            <p:spPr bwMode="auto">
              <a:xfrm>
                <a:off x="358" y="355"/>
                <a:ext cx="3634" cy="1864"/>
              </a:xfrm>
              <a:custGeom>
                <a:avLst/>
                <a:gdLst>
                  <a:gd name="T0" fmla="*/ 1819 w 3634"/>
                  <a:gd name="T1" fmla="*/ 0 h 1864"/>
                  <a:gd name="T2" fmla="*/ 2384 w 3634"/>
                  <a:gd name="T3" fmla="*/ 457 h 1864"/>
                  <a:gd name="T4" fmla="*/ 3158 w 3634"/>
                  <a:gd name="T5" fmla="*/ 457 h 1864"/>
                  <a:gd name="T6" fmla="*/ 3158 w 3634"/>
                  <a:gd name="T7" fmla="*/ 1081 h 1864"/>
                  <a:gd name="T8" fmla="*/ 3634 w 3634"/>
                  <a:gd name="T9" fmla="*/ 1464 h 1864"/>
                  <a:gd name="T10" fmla="*/ 3158 w 3634"/>
                  <a:gd name="T11" fmla="*/ 1764 h 1864"/>
                  <a:gd name="T12" fmla="*/ 3001 w 3634"/>
                  <a:gd name="T13" fmla="*/ 1864 h 1864"/>
                  <a:gd name="T14" fmla="*/ 3001 w 3634"/>
                  <a:gd name="T15" fmla="*/ 614 h 1864"/>
                  <a:gd name="T16" fmla="*/ 636 w 3634"/>
                  <a:gd name="T17" fmla="*/ 614 h 1864"/>
                  <a:gd name="T18" fmla="*/ 636 w 3634"/>
                  <a:gd name="T19" fmla="*/ 1864 h 1864"/>
                  <a:gd name="T20" fmla="*/ 479 w 3634"/>
                  <a:gd name="T21" fmla="*/ 1764 h 1864"/>
                  <a:gd name="T22" fmla="*/ 0 w 3634"/>
                  <a:gd name="T23" fmla="*/ 1462 h 1864"/>
                  <a:gd name="T24" fmla="*/ 479 w 3634"/>
                  <a:gd name="T25" fmla="*/ 1078 h 1864"/>
                  <a:gd name="T26" fmla="*/ 479 w 3634"/>
                  <a:gd name="T27" fmla="*/ 457 h 1864"/>
                  <a:gd name="T28" fmla="*/ 1252 w 3634"/>
                  <a:gd name="T29" fmla="*/ 457 h 1864"/>
                  <a:gd name="T30" fmla="*/ 1819 w 3634"/>
                  <a:gd name="T31" fmla="*/ 0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4" h="1864">
                    <a:moveTo>
                      <a:pt x="1819" y="0"/>
                    </a:moveTo>
                    <a:lnTo>
                      <a:pt x="2384" y="457"/>
                    </a:lnTo>
                    <a:lnTo>
                      <a:pt x="3158" y="457"/>
                    </a:lnTo>
                    <a:lnTo>
                      <a:pt x="3158" y="1081"/>
                    </a:lnTo>
                    <a:lnTo>
                      <a:pt x="3634" y="1464"/>
                    </a:lnTo>
                    <a:lnTo>
                      <a:pt x="3158" y="1764"/>
                    </a:lnTo>
                    <a:lnTo>
                      <a:pt x="3001" y="1864"/>
                    </a:lnTo>
                    <a:lnTo>
                      <a:pt x="3001" y="614"/>
                    </a:lnTo>
                    <a:lnTo>
                      <a:pt x="636" y="614"/>
                    </a:lnTo>
                    <a:lnTo>
                      <a:pt x="636" y="1864"/>
                    </a:lnTo>
                    <a:lnTo>
                      <a:pt x="479" y="1764"/>
                    </a:lnTo>
                    <a:lnTo>
                      <a:pt x="0" y="1462"/>
                    </a:lnTo>
                    <a:lnTo>
                      <a:pt x="479" y="1078"/>
                    </a:lnTo>
                    <a:lnTo>
                      <a:pt x="479" y="457"/>
                    </a:lnTo>
                    <a:lnTo>
                      <a:pt x="1252" y="457"/>
                    </a:lnTo>
                    <a:lnTo>
                      <a:pt x="18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Rectangle 40">
                <a:extLst>
                  <a:ext uri="{FF2B5EF4-FFF2-40B4-BE49-F238E27FC236}">
                    <a16:creationId xmlns:a16="http://schemas.microsoft.com/office/drawing/2014/main" id="{9E824756-9F25-FD1B-CACA-3BEFE2B31167}"/>
                  </a:ext>
                </a:extLst>
              </p:cNvPr>
              <p:cNvSpPr>
                <a:spLocks noChangeArrowheads="1"/>
              </p:cNvSpPr>
              <p:nvPr/>
            </p:nvSpPr>
            <p:spPr bwMode="auto">
              <a:xfrm>
                <a:off x="2570" y="1127"/>
                <a:ext cx="473" cy="118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Rectangle 41">
                <a:extLst>
                  <a:ext uri="{FF2B5EF4-FFF2-40B4-BE49-F238E27FC236}">
                    <a16:creationId xmlns:a16="http://schemas.microsoft.com/office/drawing/2014/main" id="{7447BF3F-57E7-52F3-2C0A-9CF301A94FCB}"/>
                  </a:ext>
                </a:extLst>
              </p:cNvPr>
              <p:cNvSpPr>
                <a:spLocks noChangeArrowheads="1"/>
              </p:cNvSpPr>
              <p:nvPr/>
            </p:nvSpPr>
            <p:spPr bwMode="auto">
              <a:xfrm>
                <a:off x="1941" y="1346"/>
                <a:ext cx="472" cy="9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42">
                <a:extLst>
                  <a:ext uri="{FF2B5EF4-FFF2-40B4-BE49-F238E27FC236}">
                    <a16:creationId xmlns:a16="http://schemas.microsoft.com/office/drawing/2014/main" id="{1DA1C67A-2D71-19E2-3874-616DF320CE52}"/>
                  </a:ext>
                </a:extLst>
              </p:cNvPr>
              <p:cNvSpPr>
                <a:spLocks noChangeArrowheads="1"/>
              </p:cNvSpPr>
              <p:nvPr/>
            </p:nvSpPr>
            <p:spPr bwMode="auto">
              <a:xfrm>
                <a:off x="1310" y="1639"/>
                <a:ext cx="472" cy="6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59" name="TextBox 58">
            <a:extLst>
              <a:ext uri="{FF2B5EF4-FFF2-40B4-BE49-F238E27FC236}">
                <a16:creationId xmlns:a16="http://schemas.microsoft.com/office/drawing/2014/main" id="{C2D7830F-725B-955D-0494-8BC4EE0DD96E}"/>
              </a:ext>
            </a:extLst>
          </p:cNvPr>
          <p:cNvSpPr txBox="1"/>
          <p:nvPr/>
        </p:nvSpPr>
        <p:spPr>
          <a:xfrm>
            <a:off x="427345" y="2352715"/>
            <a:ext cx="10779760" cy="1107996"/>
          </a:xfrm>
          <a:prstGeom prst="rect">
            <a:avLst/>
          </a:prstGeom>
          <a:noFill/>
        </p:spPr>
        <p:txBody>
          <a:bodyPr wrap="square">
            <a:spAutoFit/>
          </a:bodyPr>
          <a:lstStyle/>
          <a:p>
            <a:pPr algn="ctr" fontAlgn="base">
              <a:spcBef>
                <a:spcPts val="1200"/>
              </a:spcBef>
              <a:spcAft>
                <a:spcPts val="1200"/>
              </a:spcAft>
            </a:pPr>
            <a:r>
              <a:rPr lang="en-US" sz="2200" b="1" dirty="0" err="1">
                <a:solidFill>
                  <a:srgbClr val="D9552F"/>
                </a:solidFill>
              </a:rPr>
              <a:t>Waarde</a:t>
            </a:r>
            <a:r>
              <a:rPr lang="en-US" sz="2200" b="1" dirty="0">
                <a:solidFill>
                  <a:srgbClr val="D9552F"/>
                </a:solidFill>
              </a:rPr>
              <a:t> </a:t>
            </a:r>
            <a:r>
              <a:rPr lang="en-US" sz="2200" b="1" dirty="0" err="1">
                <a:solidFill>
                  <a:srgbClr val="D9552F"/>
                </a:solidFill>
              </a:rPr>
              <a:t>bieden</a:t>
            </a:r>
            <a:r>
              <a:rPr lang="en-US" sz="2200" b="1" dirty="0">
                <a:solidFill>
                  <a:srgbClr val="D9552F"/>
                </a:solidFill>
              </a:rPr>
              <a:t>: </a:t>
            </a:r>
            <a:br>
              <a:rPr lang="en-US" sz="2200" b="1" dirty="0">
                <a:solidFill>
                  <a:srgbClr val="595959"/>
                </a:solidFill>
              </a:rPr>
            </a:br>
            <a:r>
              <a:rPr lang="nl-NL" sz="2200" dirty="0">
                <a:solidFill>
                  <a:srgbClr val="595959"/>
                </a:solidFill>
              </a:rPr>
              <a:t>In plaats van alleen om hulp te vragen, zoek je altijd naar manieren om anderen te ondersteunen</a:t>
            </a:r>
            <a:r>
              <a:rPr lang="en-US" sz="2200" dirty="0">
                <a:solidFill>
                  <a:srgbClr val="595959"/>
                </a:solidFill>
              </a:rPr>
              <a:t>.</a:t>
            </a:r>
          </a:p>
        </p:txBody>
      </p:sp>
      <p:sp>
        <p:nvSpPr>
          <p:cNvPr id="60" name="TextBox 59">
            <a:extLst>
              <a:ext uri="{FF2B5EF4-FFF2-40B4-BE49-F238E27FC236}">
                <a16:creationId xmlns:a16="http://schemas.microsoft.com/office/drawing/2014/main" id="{9AE2DF20-10F0-3BC9-DD57-2C096316D3B0}"/>
              </a:ext>
            </a:extLst>
          </p:cNvPr>
          <p:cNvSpPr txBox="1"/>
          <p:nvPr/>
        </p:nvSpPr>
        <p:spPr>
          <a:xfrm>
            <a:off x="874258" y="4539922"/>
            <a:ext cx="3605108" cy="1446550"/>
          </a:xfrm>
          <a:prstGeom prst="rect">
            <a:avLst/>
          </a:prstGeom>
          <a:noFill/>
        </p:spPr>
        <p:txBody>
          <a:bodyPr wrap="square">
            <a:spAutoFit/>
          </a:bodyPr>
          <a:lstStyle/>
          <a:p>
            <a:pPr algn="r" fontAlgn="base">
              <a:spcBef>
                <a:spcPts val="1200"/>
              </a:spcBef>
              <a:spcAft>
                <a:spcPts val="1200"/>
              </a:spcAft>
            </a:pPr>
            <a:r>
              <a:rPr lang="en-US" sz="2200" b="1" dirty="0" err="1">
                <a:solidFill>
                  <a:srgbClr val="47B5C8"/>
                </a:solidFill>
              </a:rPr>
              <a:t>Authentiek</a:t>
            </a:r>
            <a:r>
              <a:rPr lang="en-US" sz="2200" b="1" dirty="0">
                <a:solidFill>
                  <a:srgbClr val="47B5C8"/>
                </a:solidFill>
              </a:rPr>
              <a:t> </a:t>
            </a:r>
            <a:r>
              <a:rPr lang="en-US" sz="2200" b="1" dirty="0" err="1">
                <a:solidFill>
                  <a:srgbClr val="47B5C8"/>
                </a:solidFill>
              </a:rPr>
              <a:t>zijn</a:t>
            </a:r>
            <a:r>
              <a:rPr lang="en-US" sz="2200" b="1" dirty="0">
                <a:solidFill>
                  <a:srgbClr val="47B5C8"/>
                </a:solidFill>
              </a:rPr>
              <a:t>: </a:t>
            </a:r>
            <a:br>
              <a:rPr lang="en-US" sz="2200" b="1" dirty="0">
                <a:solidFill>
                  <a:srgbClr val="595959"/>
                </a:solidFill>
              </a:rPr>
            </a:br>
            <a:r>
              <a:rPr lang="nl-NL" sz="2200" dirty="0">
                <a:solidFill>
                  <a:srgbClr val="595959"/>
                </a:solidFill>
              </a:rPr>
              <a:t>Laat je echte waarden zien en probeer niet iemand te zijn die je niet bent</a:t>
            </a:r>
            <a:endParaRPr lang="en-US" sz="2200" dirty="0">
              <a:solidFill>
                <a:srgbClr val="595959"/>
              </a:solidFill>
            </a:endParaRPr>
          </a:p>
        </p:txBody>
      </p:sp>
      <p:sp>
        <p:nvSpPr>
          <p:cNvPr id="61" name="TextBox 60">
            <a:extLst>
              <a:ext uri="{FF2B5EF4-FFF2-40B4-BE49-F238E27FC236}">
                <a16:creationId xmlns:a16="http://schemas.microsoft.com/office/drawing/2014/main" id="{7B0C53E4-1054-BD94-C0BD-3C22563A1120}"/>
              </a:ext>
            </a:extLst>
          </p:cNvPr>
          <p:cNvSpPr txBox="1"/>
          <p:nvPr/>
        </p:nvSpPr>
        <p:spPr>
          <a:xfrm>
            <a:off x="7336989" y="4539922"/>
            <a:ext cx="3870115" cy="1446550"/>
          </a:xfrm>
          <a:prstGeom prst="rect">
            <a:avLst/>
          </a:prstGeom>
          <a:noFill/>
        </p:spPr>
        <p:txBody>
          <a:bodyPr wrap="square">
            <a:spAutoFit/>
          </a:bodyPr>
          <a:lstStyle/>
          <a:p>
            <a:pPr fontAlgn="base">
              <a:spcBef>
                <a:spcPts val="1200"/>
              </a:spcBef>
              <a:spcAft>
                <a:spcPts val="1200"/>
              </a:spcAft>
            </a:pPr>
            <a:r>
              <a:rPr lang="en-US" sz="2200" b="1" dirty="0" err="1">
                <a:solidFill>
                  <a:srgbClr val="086575"/>
                </a:solidFill>
              </a:rPr>
              <a:t>Beloften</a:t>
            </a:r>
            <a:r>
              <a:rPr lang="en-US" sz="2200" b="1" dirty="0">
                <a:solidFill>
                  <a:srgbClr val="086575"/>
                </a:solidFill>
              </a:rPr>
              <a:t> </a:t>
            </a:r>
            <a:r>
              <a:rPr lang="en-US" sz="2200" b="1" dirty="0" err="1">
                <a:solidFill>
                  <a:srgbClr val="086575"/>
                </a:solidFill>
              </a:rPr>
              <a:t>waarmaken</a:t>
            </a:r>
            <a:r>
              <a:rPr lang="en-US" sz="2200" b="1" dirty="0">
                <a:solidFill>
                  <a:srgbClr val="086575"/>
                </a:solidFill>
              </a:rPr>
              <a:t>: </a:t>
            </a:r>
            <a:br>
              <a:rPr lang="en-US" sz="2200" b="1" dirty="0">
                <a:solidFill>
                  <a:srgbClr val="086575"/>
                </a:solidFill>
              </a:rPr>
            </a:br>
            <a:r>
              <a:rPr lang="nl-NL" sz="2200" dirty="0">
                <a:solidFill>
                  <a:srgbClr val="595959"/>
                </a:solidFill>
              </a:rPr>
              <a:t>Consistentie in uw acties helpt het vertrouwen van de mensen in uw netwerk te versterken</a:t>
            </a:r>
            <a:endParaRPr lang="en-US" sz="2200" dirty="0">
              <a:solidFill>
                <a:srgbClr val="595959"/>
              </a:solidFill>
            </a:endParaRPr>
          </a:p>
        </p:txBody>
      </p:sp>
    </p:spTree>
    <p:extLst>
      <p:ext uri="{BB962C8B-B14F-4D97-AF65-F5344CB8AC3E}">
        <p14:creationId xmlns:p14="http://schemas.microsoft.com/office/powerpoint/2010/main" val="37692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484162" cy="3849918"/>
          </a:xfrm>
        </p:spPr>
        <p:txBody>
          <a:bodyPr/>
          <a:lstStyle/>
          <a:p>
            <a:pPr marL="0" indent="0"/>
            <a:r>
              <a:rPr lang="nl-NL" sz="2000" dirty="0"/>
              <a:t>Bekijk deze YouTube-video met geteste succesverhalen uit de praktijk. De </a:t>
            </a:r>
            <a:r>
              <a:rPr lang="nl-NL" sz="2000" dirty="0" err="1"/>
              <a:t>videoomslagen</a:t>
            </a:r>
            <a:r>
              <a:rPr lang="en-US" sz="2000" dirty="0"/>
              <a:t>:</a:t>
            </a:r>
          </a:p>
          <a:p>
            <a:pPr marL="342900" indent="-342900">
              <a:buFont typeface="Arial" panose="020B0604020202020204" pitchFamily="34" charset="0"/>
              <a:buChar char="•"/>
            </a:pPr>
            <a:r>
              <a:rPr lang="nl-NL" sz="2000" dirty="0"/>
              <a:t>De rol van mentorschap bij bedrijfsgroei.
Hoe netwerken deze ondernemers hielp bij het verkrijgen van financiering en partnerschappen.
De uitdagingen waarmee ze werden geconfronteerd bij het opbouwen van hun netwerken en de strategieën die ze gebruikten om deze te overwinnen.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Laat je </a:t>
            </a:r>
            <a:r>
              <a:rPr lang="en-US" dirty="0" err="1">
                <a:solidFill>
                  <a:schemeClr val="bg1"/>
                </a:solidFill>
              </a:rPr>
              <a:t>inspireren</a:t>
            </a:r>
            <a:r>
              <a:rPr lang="en-US" dirty="0">
                <a:solidFill>
                  <a:schemeClr val="bg1"/>
                </a:solidFill>
              </a:rPr>
              <a:t> door..</a:t>
            </a:r>
            <a:endParaRPr lang="en-US" dirty="0"/>
          </a:p>
        </p:txBody>
      </p:sp>
      <p:pic>
        <p:nvPicPr>
          <p:cNvPr id="7" name="Online Media 6" title="The Importance of Networking for Entrepreneurs">
            <a:hlinkClick r:id="" action="ppaction://media"/>
            <a:extLst>
              <a:ext uri="{FF2B5EF4-FFF2-40B4-BE49-F238E27FC236}">
                <a16:creationId xmlns:a16="http://schemas.microsoft.com/office/drawing/2014/main" id="{8512CC98-08F8-9B78-AB04-E375670C0F1A}"/>
              </a:ext>
            </a:extLst>
          </p:cNvPr>
          <p:cNvPicPr>
            <a:picLocks noRot="1" noChangeAspect="1"/>
          </p:cNvPicPr>
          <p:nvPr>
            <a:videoFile r:link="rId1"/>
          </p:nvPr>
        </p:nvPicPr>
        <p:blipFill>
          <a:blip r:embed="rId3"/>
          <a:stretch>
            <a:fillRect/>
          </a:stretch>
        </p:blipFill>
        <p:spPr>
          <a:xfrm>
            <a:off x="7674428" y="2315722"/>
            <a:ext cx="3044371" cy="1720070"/>
          </a:xfrm>
          <a:prstGeom prst="rect">
            <a:avLst/>
          </a:prstGeom>
        </p:spPr>
      </p:pic>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
        <p:nvSpPr>
          <p:cNvPr id="6" name="TextBox 5">
            <a:extLst>
              <a:ext uri="{FF2B5EF4-FFF2-40B4-BE49-F238E27FC236}">
                <a16:creationId xmlns:a16="http://schemas.microsoft.com/office/drawing/2014/main" id="{C5E91A67-0A01-02CD-7C0E-AFFAC9DB1968}"/>
              </a:ext>
            </a:extLst>
          </p:cNvPr>
          <p:cNvSpPr txBox="1"/>
          <p:nvPr/>
        </p:nvSpPr>
        <p:spPr>
          <a:xfrm>
            <a:off x="1324050" y="4729937"/>
            <a:ext cx="9016647" cy="830997"/>
          </a:xfrm>
          <a:prstGeom prst="rect">
            <a:avLst/>
          </a:prstGeom>
          <a:noFill/>
        </p:spPr>
        <p:txBody>
          <a:bodyPr wrap="square">
            <a:spAutoFit/>
          </a:bodyPr>
          <a:lstStyle/>
          <a:p>
            <a:r>
              <a:rPr lang="en-US" sz="2400" b="1" dirty="0" err="1">
                <a:solidFill>
                  <a:srgbClr val="086575"/>
                </a:solidFill>
              </a:rPr>
              <a:t>Reflectie</a:t>
            </a:r>
            <a:r>
              <a:rPr lang="en-US" sz="2400" b="1" dirty="0">
                <a:solidFill>
                  <a:srgbClr val="086575"/>
                </a:solidFill>
              </a:rPr>
              <a:t> </a:t>
            </a:r>
            <a:r>
              <a:rPr lang="en-US" sz="2400" b="1" dirty="0" err="1">
                <a:solidFill>
                  <a:srgbClr val="086575"/>
                </a:solidFill>
              </a:rPr>
              <a:t>vraag</a:t>
            </a:r>
            <a:r>
              <a:rPr lang="en-US" sz="2400" b="1" dirty="0">
                <a:solidFill>
                  <a:srgbClr val="086575"/>
                </a:solidFill>
              </a:rPr>
              <a:t>: </a:t>
            </a:r>
            <a:r>
              <a:rPr lang="nl-NL" sz="2400" dirty="0"/>
              <a:t>Bedenk na het kijken hoe de strategieën in de video van toepassing kunnen zijn op uw eigen netwerkinspanningen</a:t>
            </a:r>
            <a:r>
              <a:rPr lang="en-US" sz="2400" dirty="0"/>
              <a:t>.</a:t>
            </a:r>
          </a:p>
        </p:txBody>
      </p:sp>
    </p:spTree>
    <p:extLst>
      <p:ext uri="{BB962C8B-B14F-4D97-AF65-F5344CB8AC3E}">
        <p14:creationId xmlns:p14="http://schemas.microsoft.com/office/powerpoint/2010/main" val="455117122"/>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4430" y="1477639"/>
            <a:ext cx="9880506" cy="4168762"/>
          </a:xfrm>
        </p:spPr>
        <p:txBody>
          <a:bodyPr/>
          <a:lstStyle/>
          <a:p>
            <a:pPr marL="0" indent="0"/>
            <a:r>
              <a:rPr lang="nl-NL" dirty="0"/>
              <a:t>Ondernemers moeten leren hoe ze hun </a:t>
            </a:r>
            <a:r>
              <a:rPr lang="nl-NL" b="1" dirty="0"/>
              <a:t>netwerk kunnen uitbreiden tot meer dan directe contacten </a:t>
            </a:r>
            <a:r>
              <a:rPr lang="nl-NL" dirty="0"/>
              <a:t>om een robuustere professionele kring op te bouwen, die het volgende omvat:</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Uw netwerk uitbreiden</a:t>
            </a:r>
            <a:endParaRPr lang="en-US" dirty="0">
              <a:solidFill>
                <a:schemeClr val="bg1"/>
              </a:solidFill>
            </a:endParaRPr>
          </a:p>
        </p:txBody>
      </p:sp>
      <p:grpSp>
        <p:nvGrpSpPr>
          <p:cNvPr id="3" name="Group 2">
            <a:extLst>
              <a:ext uri="{FF2B5EF4-FFF2-40B4-BE49-F238E27FC236}">
                <a16:creationId xmlns:a16="http://schemas.microsoft.com/office/drawing/2014/main" id="{14EE5F37-36B2-60E3-38DA-B8EF85983272}"/>
              </a:ext>
            </a:extLst>
          </p:cNvPr>
          <p:cNvGrpSpPr/>
          <p:nvPr/>
        </p:nvGrpSpPr>
        <p:grpSpPr>
          <a:xfrm>
            <a:off x="4597925" y="2560624"/>
            <a:ext cx="2583332" cy="2457690"/>
            <a:chOff x="6096000" y="1616797"/>
            <a:chExt cx="4830762" cy="4595813"/>
          </a:xfrm>
        </p:grpSpPr>
        <p:grpSp>
          <p:nvGrpSpPr>
            <p:cNvPr id="6" name="Group 5">
              <a:extLst>
                <a:ext uri="{FF2B5EF4-FFF2-40B4-BE49-F238E27FC236}">
                  <a16:creationId xmlns:a16="http://schemas.microsoft.com/office/drawing/2014/main" id="{9017305F-8FD7-E3DF-863B-2926BDE838AC}"/>
                </a:ext>
              </a:extLst>
            </p:cNvPr>
            <p:cNvGrpSpPr/>
            <p:nvPr/>
          </p:nvGrpSpPr>
          <p:grpSpPr>
            <a:xfrm>
              <a:off x="7702550" y="2889972"/>
              <a:ext cx="1616075" cy="1612900"/>
              <a:chOff x="2284413" y="2889972"/>
              <a:chExt cx="1616075" cy="1612900"/>
            </a:xfrm>
          </p:grpSpPr>
          <p:sp>
            <p:nvSpPr>
              <p:cNvPr id="13" name="Freeform 8">
                <a:extLst>
                  <a:ext uri="{FF2B5EF4-FFF2-40B4-BE49-F238E27FC236}">
                    <a16:creationId xmlns:a16="http://schemas.microsoft.com/office/drawing/2014/main" id="{9FF9DAA7-2F32-E960-215F-FA73A3DFA1FD}"/>
                  </a:ext>
                </a:extLst>
              </p:cNvPr>
              <p:cNvSpPr>
                <a:spLocks/>
              </p:cNvSpPr>
              <p:nvPr/>
            </p:nvSpPr>
            <p:spPr bwMode="auto">
              <a:xfrm>
                <a:off x="2284413" y="2891559"/>
                <a:ext cx="809625" cy="1397000"/>
              </a:xfrm>
              <a:custGeom>
                <a:avLst/>
                <a:gdLst>
                  <a:gd name="T0" fmla="*/ 370 w 370"/>
                  <a:gd name="T1" fmla="*/ 0 h 639"/>
                  <a:gd name="T2" fmla="*/ 286 w 370"/>
                  <a:gd name="T3" fmla="*/ 9 h 639"/>
                  <a:gd name="T4" fmla="*/ 0 w 370"/>
                  <a:gd name="T5" fmla="*/ 368 h 639"/>
                  <a:gd name="T6" fmla="*/ 21 w 370"/>
                  <a:gd name="T7" fmla="*/ 489 h 639"/>
                  <a:gd name="T8" fmla="*/ 83 w 370"/>
                  <a:gd name="T9" fmla="*/ 601 h 639"/>
                  <a:gd name="T10" fmla="*/ 119 w 370"/>
                  <a:gd name="T11" fmla="*/ 639 h 639"/>
                  <a:gd name="T12" fmla="*/ 370 w 370"/>
                  <a:gd name="T13" fmla="*/ 388 h 639"/>
                  <a:gd name="T14" fmla="*/ 370 w 370"/>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639">
                    <a:moveTo>
                      <a:pt x="370" y="0"/>
                    </a:moveTo>
                    <a:cubicBezTo>
                      <a:pt x="341" y="1"/>
                      <a:pt x="313" y="4"/>
                      <a:pt x="286" y="9"/>
                    </a:cubicBezTo>
                    <a:cubicBezTo>
                      <a:pt x="122" y="47"/>
                      <a:pt x="0" y="193"/>
                      <a:pt x="0" y="368"/>
                    </a:cubicBezTo>
                    <a:cubicBezTo>
                      <a:pt x="0" y="411"/>
                      <a:pt x="8" y="451"/>
                      <a:pt x="21" y="489"/>
                    </a:cubicBezTo>
                    <a:cubicBezTo>
                      <a:pt x="38" y="528"/>
                      <a:pt x="59" y="565"/>
                      <a:pt x="83" y="601"/>
                    </a:cubicBezTo>
                    <a:cubicBezTo>
                      <a:pt x="94" y="614"/>
                      <a:pt x="106" y="627"/>
                      <a:pt x="119" y="639"/>
                    </a:cubicBezTo>
                    <a:cubicBezTo>
                      <a:pt x="370" y="388"/>
                      <a:pt x="370" y="388"/>
                      <a:pt x="370" y="388"/>
                    </a:cubicBezTo>
                    <a:lnTo>
                      <a:pt x="370" y="0"/>
                    </a:lnTo>
                    <a:close/>
                  </a:path>
                </a:pathLst>
              </a:custGeom>
              <a:solidFill>
                <a:srgbClr val="9F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93996E4B-6CEA-CF72-5560-026EC709281C}"/>
                  </a:ext>
                </a:extLst>
              </p:cNvPr>
              <p:cNvSpPr>
                <a:spLocks/>
              </p:cNvSpPr>
              <p:nvPr/>
            </p:nvSpPr>
            <p:spPr bwMode="auto">
              <a:xfrm>
                <a:off x="3094038" y="2889972"/>
                <a:ext cx="806450" cy="1612900"/>
              </a:xfrm>
              <a:custGeom>
                <a:avLst/>
                <a:gdLst>
                  <a:gd name="T0" fmla="*/ 14 w 369"/>
                  <a:gd name="T1" fmla="*/ 0 h 738"/>
                  <a:gd name="T2" fmla="*/ 0 w 369"/>
                  <a:gd name="T3" fmla="*/ 1 h 738"/>
                  <a:gd name="T4" fmla="*/ 0 w 369"/>
                  <a:gd name="T5" fmla="*/ 389 h 738"/>
                  <a:gd name="T6" fmla="*/ 0 w 369"/>
                  <a:gd name="T7" fmla="*/ 738 h 738"/>
                  <a:gd name="T8" fmla="*/ 286 w 369"/>
                  <a:gd name="T9" fmla="*/ 602 h 738"/>
                  <a:gd name="T10" fmla="*/ 348 w 369"/>
                  <a:gd name="T11" fmla="*/ 490 h 738"/>
                  <a:gd name="T12" fmla="*/ 369 w 369"/>
                  <a:gd name="T13" fmla="*/ 369 h 738"/>
                  <a:gd name="T14" fmla="*/ 14 w 369"/>
                  <a:gd name="T15" fmla="*/ 0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9" h="738">
                    <a:moveTo>
                      <a:pt x="14" y="0"/>
                    </a:moveTo>
                    <a:cubicBezTo>
                      <a:pt x="9" y="1"/>
                      <a:pt x="5" y="1"/>
                      <a:pt x="0" y="1"/>
                    </a:cubicBezTo>
                    <a:cubicBezTo>
                      <a:pt x="0" y="389"/>
                      <a:pt x="0" y="389"/>
                      <a:pt x="0" y="389"/>
                    </a:cubicBezTo>
                    <a:cubicBezTo>
                      <a:pt x="0" y="738"/>
                      <a:pt x="0" y="738"/>
                      <a:pt x="0" y="738"/>
                    </a:cubicBezTo>
                    <a:cubicBezTo>
                      <a:pt x="115" y="738"/>
                      <a:pt x="219" y="685"/>
                      <a:pt x="286" y="602"/>
                    </a:cubicBezTo>
                    <a:cubicBezTo>
                      <a:pt x="310" y="566"/>
                      <a:pt x="331" y="529"/>
                      <a:pt x="348" y="490"/>
                    </a:cubicBezTo>
                    <a:cubicBezTo>
                      <a:pt x="361" y="452"/>
                      <a:pt x="369" y="412"/>
                      <a:pt x="369" y="369"/>
                    </a:cubicBezTo>
                    <a:cubicBezTo>
                      <a:pt x="369" y="170"/>
                      <a:pt x="211" y="8"/>
                      <a:pt x="14"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083DCEC4-91D6-2F6F-40F7-CAA13663D7D4}"/>
                  </a:ext>
                </a:extLst>
              </p:cNvPr>
              <p:cNvSpPr>
                <a:spLocks/>
              </p:cNvSpPr>
              <p:nvPr/>
            </p:nvSpPr>
            <p:spPr bwMode="auto">
              <a:xfrm>
                <a:off x="2544763" y="3740872"/>
                <a:ext cx="549275" cy="762000"/>
              </a:xfrm>
              <a:custGeom>
                <a:avLst/>
                <a:gdLst>
                  <a:gd name="T0" fmla="*/ 0 w 251"/>
                  <a:gd name="T1" fmla="*/ 251 h 349"/>
                  <a:gd name="T2" fmla="*/ 251 w 251"/>
                  <a:gd name="T3" fmla="*/ 349 h 349"/>
                  <a:gd name="T4" fmla="*/ 251 w 251"/>
                  <a:gd name="T5" fmla="*/ 0 h 349"/>
                  <a:gd name="T6" fmla="*/ 0 w 251"/>
                  <a:gd name="T7" fmla="*/ 251 h 349"/>
                </a:gdLst>
                <a:ahLst/>
                <a:cxnLst>
                  <a:cxn ang="0">
                    <a:pos x="T0" y="T1"/>
                  </a:cxn>
                  <a:cxn ang="0">
                    <a:pos x="T2" y="T3"/>
                  </a:cxn>
                  <a:cxn ang="0">
                    <a:pos x="T4" y="T5"/>
                  </a:cxn>
                  <a:cxn ang="0">
                    <a:pos x="T6" y="T7"/>
                  </a:cxn>
                </a:cxnLst>
                <a:rect l="0" t="0" r="r" b="b"/>
                <a:pathLst>
                  <a:path w="251" h="349">
                    <a:moveTo>
                      <a:pt x="0" y="251"/>
                    </a:moveTo>
                    <a:cubicBezTo>
                      <a:pt x="66" y="312"/>
                      <a:pt x="154" y="349"/>
                      <a:pt x="251" y="349"/>
                    </a:cubicBezTo>
                    <a:cubicBezTo>
                      <a:pt x="251" y="0"/>
                      <a:pt x="251" y="0"/>
                      <a:pt x="251" y="0"/>
                    </a:cubicBezTo>
                    <a:lnTo>
                      <a:pt x="0" y="251"/>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Oval 11">
                <a:extLst>
                  <a:ext uri="{FF2B5EF4-FFF2-40B4-BE49-F238E27FC236}">
                    <a16:creationId xmlns:a16="http://schemas.microsoft.com/office/drawing/2014/main" id="{CA485345-7B61-D038-33F6-445EAA302C1E}"/>
                  </a:ext>
                </a:extLst>
              </p:cNvPr>
              <p:cNvSpPr>
                <a:spLocks noChangeArrowheads="1"/>
              </p:cNvSpPr>
              <p:nvPr/>
            </p:nvSpPr>
            <p:spPr bwMode="auto">
              <a:xfrm>
                <a:off x="2403475" y="3007447"/>
                <a:ext cx="1379538" cy="137953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7" name="Freeform 7">
              <a:extLst>
                <a:ext uri="{FF2B5EF4-FFF2-40B4-BE49-F238E27FC236}">
                  <a16:creationId xmlns:a16="http://schemas.microsoft.com/office/drawing/2014/main" id="{B8D82514-8863-BA68-59BE-9C05843C8081}"/>
                </a:ext>
              </a:extLst>
            </p:cNvPr>
            <p:cNvSpPr>
              <a:spLocks/>
            </p:cNvSpPr>
            <p:nvPr/>
          </p:nvSpPr>
          <p:spPr bwMode="auto">
            <a:xfrm>
              <a:off x="7885112" y="1616797"/>
              <a:ext cx="3041650" cy="3324225"/>
            </a:xfrm>
            <a:custGeom>
              <a:avLst/>
              <a:gdLst>
                <a:gd name="T0" fmla="*/ 631 w 1391"/>
                <a:gd name="T1" fmla="*/ 0 h 1520"/>
                <a:gd name="T2" fmla="*/ 287 w 1391"/>
                <a:gd name="T3" fmla="*/ 82 h 1520"/>
                <a:gd name="T4" fmla="*/ 698 w 1391"/>
                <a:gd name="T5" fmla="*/ 680 h 1520"/>
                <a:gd name="T6" fmla="*/ 702 w 1391"/>
                <a:gd name="T7" fmla="*/ 760 h 1520"/>
                <a:gd name="T8" fmla="*/ 635 w 1391"/>
                <a:gd name="T9" fmla="*/ 1073 h 1520"/>
                <a:gd name="T10" fmla="*/ 629 w 1391"/>
                <a:gd name="T11" fmla="*/ 1086 h 1520"/>
                <a:gd name="T12" fmla="*/ 628 w 1391"/>
                <a:gd name="T13" fmla="*/ 1087 h 1520"/>
                <a:gd name="T14" fmla="*/ 615 w 1391"/>
                <a:gd name="T15" fmla="*/ 1115 h 1520"/>
                <a:gd name="T16" fmla="*/ 613 w 1391"/>
                <a:gd name="T17" fmla="*/ 1118 h 1520"/>
                <a:gd name="T18" fmla="*/ 608 w 1391"/>
                <a:gd name="T19" fmla="*/ 1128 h 1520"/>
                <a:gd name="T20" fmla="*/ 605 w 1391"/>
                <a:gd name="T21" fmla="*/ 1132 h 1520"/>
                <a:gd name="T22" fmla="*/ 600 w 1391"/>
                <a:gd name="T23" fmla="*/ 1141 h 1520"/>
                <a:gd name="T24" fmla="*/ 597 w 1391"/>
                <a:gd name="T25" fmla="*/ 1146 h 1520"/>
                <a:gd name="T26" fmla="*/ 592 w 1391"/>
                <a:gd name="T27" fmla="*/ 1154 h 1520"/>
                <a:gd name="T28" fmla="*/ 590 w 1391"/>
                <a:gd name="T29" fmla="*/ 1158 h 1520"/>
                <a:gd name="T30" fmla="*/ 584 w 1391"/>
                <a:gd name="T31" fmla="*/ 1167 h 1520"/>
                <a:gd name="T32" fmla="*/ 582 w 1391"/>
                <a:gd name="T33" fmla="*/ 1171 h 1520"/>
                <a:gd name="T34" fmla="*/ 573 w 1391"/>
                <a:gd name="T35" fmla="*/ 1184 h 1520"/>
                <a:gd name="T36" fmla="*/ 287 w 1391"/>
                <a:gd name="T37" fmla="*/ 1320 h 1520"/>
                <a:gd name="T38" fmla="*/ 0 w 1391"/>
                <a:gd name="T39" fmla="*/ 1184 h 1520"/>
                <a:gd name="T40" fmla="*/ 287 w 1391"/>
                <a:gd name="T41" fmla="*/ 1438 h 1520"/>
                <a:gd name="T42" fmla="*/ 631 w 1391"/>
                <a:gd name="T43" fmla="*/ 1520 h 1520"/>
                <a:gd name="T44" fmla="*/ 1084 w 1391"/>
                <a:gd name="T45" fmla="*/ 1371 h 1520"/>
                <a:gd name="T46" fmla="*/ 1391 w 1391"/>
                <a:gd name="T47" fmla="*/ 760 h 1520"/>
                <a:gd name="T48" fmla="*/ 631 w 1391"/>
                <a:gd name="T49" fmla="*/ 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1" h="1520">
                  <a:moveTo>
                    <a:pt x="631" y="0"/>
                  </a:moveTo>
                  <a:cubicBezTo>
                    <a:pt x="507" y="0"/>
                    <a:pt x="390" y="30"/>
                    <a:pt x="287" y="82"/>
                  </a:cubicBezTo>
                  <a:cubicBezTo>
                    <a:pt x="511" y="196"/>
                    <a:pt x="671" y="419"/>
                    <a:pt x="698" y="680"/>
                  </a:cubicBezTo>
                  <a:cubicBezTo>
                    <a:pt x="701" y="706"/>
                    <a:pt x="702" y="733"/>
                    <a:pt x="702" y="760"/>
                  </a:cubicBezTo>
                  <a:cubicBezTo>
                    <a:pt x="702" y="872"/>
                    <a:pt x="678" y="978"/>
                    <a:pt x="635" y="1073"/>
                  </a:cubicBezTo>
                  <a:cubicBezTo>
                    <a:pt x="633" y="1078"/>
                    <a:pt x="631" y="1082"/>
                    <a:pt x="629" y="1086"/>
                  </a:cubicBezTo>
                  <a:cubicBezTo>
                    <a:pt x="629" y="1086"/>
                    <a:pt x="629" y="1087"/>
                    <a:pt x="628" y="1087"/>
                  </a:cubicBezTo>
                  <a:cubicBezTo>
                    <a:pt x="624" y="1096"/>
                    <a:pt x="619" y="1106"/>
                    <a:pt x="615" y="1115"/>
                  </a:cubicBezTo>
                  <a:cubicBezTo>
                    <a:pt x="614" y="1116"/>
                    <a:pt x="613" y="1117"/>
                    <a:pt x="613" y="1118"/>
                  </a:cubicBezTo>
                  <a:cubicBezTo>
                    <a:pt x="611" y="1121"/>
                    <a:pt x="609" y="1125"/>
                    <a:pt x="608" y="1128"/>
                  </a:cubicBezTo>
                  <a:cubicBezTo>
                    <a:pt x="607" y="1129"/>
                    <a:pt x="606" y="1131"/>
                    <a:pt x="605" y="1132"/>
                  </a:cubicBezTo>
                  <a:cubicBezTo>
                    <a:pt x="603" y="1135"/>
                    <a:pt x="602" y="1138"/>
                    <a:pt x="600" y="1141"/>
                  </a:cubicBezTo>
                  <a:cubicBezTo>
                    <a:pt x="599" y="1142"/>
                    <a:pt x="598" y="1144"/>
                    <a:pt x="597" y="1146"/>
                  </a:cubicBezTo>
                  <a:cubicBezTo>
                    <a:pt x="596" y="1148"/>
                    <a:pt x="594" y="1151"/>
                    <a:pt x="592" y="1154"/>
                  </a:cubicBezTo>
                  <a:cubicBezTo>
                    <a:pt x="591" y="1155"/>
                    <a:pt x="590" y="1157"/>
                    <a:pt x="590" y="1158"/>
                  </a:cubicBezTo>
                  <a:cubicBezTo>
                    <a:pt x="588" y="1161"/>
                    <a:pt x="586" y="1164"/>
                    <a:pt x="584" y="1167"/>
                  </a:cubicBezTo>
                  <a:cubicBezTo>
                    <a:pt x="583" y="1168"/>
                    <a:pt x="582" y="1170"/>
                    <a:pt x="582" y="1171"/>
                  </a:cubicBezTo>
                  <a:cubicBezTo>
                    <a:pt x="579" y="1175"/>
                    <a:pt x="576" y="1179"/>
                    <a:pt x="573" y="1184"/>
                  </a:cubicBezTo>
                  <a:cubicBezTo>
                    <a:pt x="506" y="1267"/>
                    <a:pt x="402" y="1320"/>
                    <a:pt x="287" y="1320"/>
                  </a:cubicBezTo>
                  <a:cubicBezTo>
                    <a:pt x="171" y="1320"/>
                    <a:pt x="67" y="1267"/>
                    <a:pt x="0" y="1184"/>
                  </a:cubicBezTo>
                  <a:cubicBezTo>
                    <a:pt x="72" y="1291"/>
                    <a:pt x="171" y="1379"/>
                    <a:pt x="287" y="1438"/>
                  </a:cubicBezTo>
                  <a:cubicBezTo>
                    <a:pt x="390" y="1490"/>
                    <a:pt x="507" y="1520"/>
                    <a:pt x="631" y="1520"/>
                  </a:cubicBezTo>
                  <a:cubicBezTo>
                    <a:pt x="801" y="1520"/>
                    <a:pt x="957" y="1464"/>
                    <a:pt x="1084" y="1371"/>
                  </a:cubicBezTo>
                  <a:cubicBezTo>
                    <a:pt x="1270" y="1232"/>
                    <a:pt x="1391" y="1010"/>
                    <a:pt x="1391" y="760"/>
                  </a:cubicBezTo>
                  <a:cubicBezTo>
                    <a:pt x="1391" y="340"/>
                    <a:pt x="1051" y="0"/>
                    <a:pt x="631"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5">
              <a:extLst>
                <a:ext uri="{FF2B5EF4-FFF2-40B4-BE49-F238E27FC236}">
                  <a16:creationId xmlns:a16="http://schemas.microsoft.com/office/drawing/2014/main" id="{995FA194-37C6-2D3E-F167-9F5AF584F79D}"/>
                </a:ext>
              </a:extLst>
            </p:cNvPr>
            <p:cNvSpPr>
              <a:spLocks/>
            </p:cNvSpPr>
            <p:nvPr/>
          </p:nvSpPr>
          <p:spPr bwMode="auto">
            <a:xfrm>
              <a:off x="6096000" y="1616797"/>
              <a:ext cx="3324225" cy="3109913"/>
            </a:xfrm>
            <a:custGeom>
              <a:avLst/>
              <a:gdLst>
                <a:gd name="T0" fmla="*/ 1520 w 1520"/>
                <a:gd name="T1" fmla="*/ 760 h 1422"/>
                <a:gd name="T2" fmla="*/ 1516 w 1520"/>
                <a:gd name="T3" fmla="*/ 680 h 1422"/>
                <a:gd name="T4" fmla="*/ 1105 w 1520"/>
                <a:gd name="T5" fmla="*/ 82 h 1422"/>
                <a:gd name="T6" fmla="*/ 760 w 1520"/>
                <a:gd name="T7" fmla="*/ 0 h 1422"/>
                <a:gd name="T8" fmla="*/ 0 w 1520"/>
                <a:gd name="T9" fmla="*/ 760 h 1422"/>
                <a:gd name="T10" fmla="*/ 386 w 1520"/>
                <a:gd name="T11" fmla="*/ 1422 h 1422"/>
                <a:gd name="T12" fmla="*/ 382 w 1520"/>
                <a:gd name="T13" fmla="*/ 1342 h 1422"/>
                <a:gd name="T14" fmla="*/ 689 w 1520"/>
                <a:gd name="T15" fmla="*/ 732 h 1422"/>
                <a:gd name="T16" fmla="*/ 1021 w 1520"/>
                <a:gd name="T17" fmla="*/ 592 h 1422"/>
                <a:gd name="T18" fmla="*/ 1069 w 1520"/>
                <a:gd name="T19" fmla="*/ 585 h 1422"/>
                <a:gd name="T20" fmla="*/ 1070 w 1520"/>
                <a:gd name="T21" fmla="*/ 585 h 1422"/>
                <a:gd name="T22" fmla="*/ 1119 w 1520"/>
                <a:gd name="T23" fmla="*/ 582 h 1422"/>
                <a:gd name="T24" fmla="*/ 1119 w 1520"/>
                <a:gd name="T25" fmla="*/ 582 h 1422"/>
                <a:gd name="T26" fmla="*/ 1142 w 1520"/>
                <a:gd name="T27" fmla="*/ 582 h 1422"/>
                <a:gd name="T28" fmla="*/ 1119 w 1520"/>
                <a:gd name="T29" fmla="*/ 582 h 1422"/>
                <a:gd name="T30" fmla="*/ 1474 w 1520"/>
                <a:gd name="T31" fmla="*/ 951 h 1422"/>
                <a:gd name="T32" fmla="*/ 1453 w 1520"/>
                <a:gd name="T33" fmla="*/ 1072 h 1422"/>
                <a:gd name="T34" fmla="*/ 1520 w 1520"/>
                <a:gd name="T35" fmla="*/ 760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0" h="1422">
                  <a:moveTo>
                    <a:pt x="1520" y="760"/>
                  </a:moveTo>
                  <a:cubicBezTo>
                    <a:pt x="1520" y="733"/>
                    <a:pt x="1519" y="706"/>
                    <a:pt x="1516" y="680"/>
                  </a:cubicBezTo>
                  <a:cubicBezTo>
                    <a:pt x="1489" y="419"/>
                    <a:pt x="1329" y="196"/>
                    <a:pt x="1105" y="82"/>
                  </a:cubicBezTo>
                  <a:cubicBezTo>
                    <a:pt x="1001" y="30"/>
                    <a:pt x="884" y="0"/>
                    <a:pt x="760" y="0"/>
                  </a:cubicBezTo>
                  <a:cubicBezTo>
                    <a:pt x="340" y="0"/>
                    <a:pt x="0" y="340"/>
                    <a:pt x="0" y="760"/>
                  </a:cubicBezTo>
                  <a:cubicBezTo>
                    <a:pt x="0" y="1044"/>
                    <a:pt x="156" y="1291"/>
                    <a:pt x="386" y="1422"/>
                  </a:cubicBezTo>
                  <a:cubicBezTo>
                    <a:pt x="384" y="1396"/>
                    <a:pt x="382" y="1369"/>
                    <a:pt x="382" y="1342"/>
                  </a:cubicBezTo>
                  <a:cubicBezTo>
                    <a:pt x="382" y="1092"/>
                    <a:pt x="503" y="870"/>
                    <a:pt x="689" y="732"/>
                  </a:cubicBezTo>
                  <a:cubicBezTo>
                    <a:pt x="785" y="661"/>
                    <a:pt x="898" y="611"/>
                    <a:pt x="1021" y="592"/>
                  </a:cubicBezTo>
                  <a:cubicBezTo>
                    <a:pt x="1037" y="589"/>
                    <a:pt x="1053" y="587"/>
                    <a:pt x="1069" y="585"/>
                  </a:cubicBezTo>
                  <a:cubicBezTo>
                    <a:pt x="1069" y="585"/>
                    <a:pt x="1070" y="585"/>
                    <a:pt x="1070" y="585"/>
                  </a:cubicBezTo>
                  <a:cubicBezTo>
                    <a:pt x="1086" y="584"/>
                    <a:pt x="1103" y="583"/>
                    <a:pt x="1119" y="582"/>
                  </a:cubicBezTo>
                  <a:cubicBezTo>
                    <a:pt x="1119" y="582"/>
                    <a:pt x="1119" y="582"/>
                    <a:pt x="1119" y="582"/>
                  </a:cubicBezTo>
                  <a:cubicBezTo>
                    <a:pt x="1127" y="582"/>
                    <a:pt x="1135" y="582"/>
                    <a:pt x="1142" y="582"/>
                  </a:cubicBezTo>
                  <a:cubicBezTo>
                    <a:pt x="1135" y="582"/>
                    <a:pt x="1127" y="582"/>
                    <a:pt x="1119" y="582"/>
                  </a:cubicBezTo>
                  <a:cubicBezTo>
                    <a:pt x="1316" y="590"/>
                    <a:pt x="1474" y="752"/>
                    <a:pt x="1474" y="951"/>
                  </a:cubicBezTo>
                  <a:cubicBezTo>
                    <a:pt x="1474" y="994"/>
                    <a:pt x="1466" y="1034"/>
                    <a:pt x="1453" y="1072"/>
                  </a:cubicBezTo>
                  <a:cubicBezTo>
                    <a:pt x="1496" y="977"/>
                    <a:pt x="1520" y="871"/>
                    <a:pt x="1520" y="7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6">
              <a:extLst>
                <a:ext uri="{FF2B5EF4-FFF2-40B4-BE49-F238E27FC236}">
                  <a16:creationId xmlns:a16="http://schemas.microsoft.com/office/drawing/2014/main" id="{6378CD6D-603A-AFEF-BBD1-2CD79CCC0CFB}"/>
                </a:ext>
              </a:extLst>
            </p:cNvPr>
            <p:cNvSpPr>
              <a:spLocks/>
            </p:cNvSpPr>
            <p:nvPr/>
          </p:nvSpPr>
          <p:spPr bwMode="auto">
            <a:xfrm>
              <a:off x="6931025" y="2912197"/>
              <a:ext cx="3324225" cy="3300413"/>
            </a:xfrm>
            <a:custGeom>
              <a:avLst/>
              <a:gdLst>
                <a:gd name="T0" fmla="*/ 1067 w 1520"/>
                <a:gd name="T1" fmla="*/ 928 h 1510"/>
                <a:gd name="T2" fmla="*/ 723 w 1520"/>
                <a:gd name="T3" fmla="*/ 846 h 1510"/>
                <a:gd name="T4" fmla="*/ 431 w 1520"/>
                <a:gd name="T5" fmla="*/ 585 h 1510"/>
                <a:gd name="T6" fmla="*/ 428 w 1520"/>
                <a:gd name="T7" fmla="*/ 579 h 1510"/>
                <a:gd name="T8" fmla="*/ 422 w 1520"/>
                <a:gd name="T9" fmla="*/ 571 h 1510"/>
                <a:gd name="T10" fmla="*/ 419 w 1520"/>
                <a:gd name="T11" fmla="*/ 566 h 1510"/>
                <a:gd name="T12" fmla="*/ 414 w 1520"/>
                <a:gd name="T13" fmla="*/ 557 h 1510"/>
                <a:gd name="T14" fmla="*/ 411 w 1520"/>
                <a:gd name="T15" fmla="*/ 552 h 1510"/>
                <a:gd name="T16" fmla="*/ 406 w 1520"/>
                <a:gd name="T17" fmla="*/ 543 h 1510"/>
                <a:gd name="T18" fmla="*/ 403 w 1520"/>
                <a:gd name="T19" fmla="*/ 538 h 1510"/>
                <a:gd name="T20" fmla="*/ 398 w 1520"/>
                <a:gd name="T21" fmla="*/ 529 h 1510"/>
                <a:gd name="T22" fmla="*/ 395 w 1520"/>
                <a:gd name="T23" fmla="*/ 524 h 1510"/>
                <a:gd name="T24" fmla="*/ 390 w 1520"/>
                <a:gd name="T25" fmla="*/ 514 h 1510"/>
                <a:gd name="T26" fmla="*/ 388 w 1520"/>
                <a:gd name="T27" fmla="*/ 510 h 1510"/>
                <a:gd name="T28" fmla="*/ 383 w 1520"/>
                <a:gd name="T29" fmla="*/ 499 h 1510"/>
                <a:gd name="T30" fmla="*/ 381 w 1520"/>
                <a:gd name="T31" fmla="*/ 495 h 1510"/>
                <a:gd name="T32" fmla="*/ 374 w 1520"/>
                <a:gd name="T33" fmla="*/ 481 h 1510"/>
                <a:gd name="T34" fmla="*/ 374 w 1520"/>
                <a:gd name="T35" fmla="*/ 480 h 1510"/>
                <a:gd name="T36" fmla="*/ 374 w 1520"/>
                <a:gd name="T37" fmla="*/ 480 h 1510"/>
                <a:gd name="T38" fmla="*/ 374 w 1520"/>
                <a:gd name="T39" fmla="*/ 480 h 1510"/>
                <a:gd name="T40" fmla="*/ 353 w 1520"/>
                <a:gd name="T41" fmla="*/ 359 h 1510"/>
                <a:gd name="T42" fmla="*/ 639 w 1520"/>
                <a:gd name="T43" fmla="*/ 0 h 1510"/>
                <a:gd name="T44" fmla="*/ 307 w 1520"/>
                <a:gd name="T45" fmla="*/ 140 h 1510"/>
                <a:gd name="T46" fmla="*/ 0 w 1520"/>
                <a:gd name="T47" fmla="*/ 750 h 1510"/>
                <a:gd name="T48" fmla="*/ 4 w 1520"/>
                <a:gd name="T49" fmla="*/ 830 h 1510"/>
                <a:gd name="T50" fmla="*/ 760 w 1520"/>
                <a:gd name="T51" fmla="*/ 1510 h 1510"/>
                <a:gd name="T52" fmla="*/ 1520 w 1520"/>
                <a:gd name="T53" fmla="*/ 779 h 1510"/>
                <a:gd name="T54" fmla="*/ 1067 w 1520"/>
                <a:gd name="T55" fmla="*/ 928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0" h="1510">
                  <a:moveTo>
                    <a:pt x="1067" y="928"/>
                  </a:moveTo>
                  <a:cubicBezTo>
                    <a:pt x="943" y="928"/>
                    <a:pt x="826" y="898"/>
                    <a:pt x="723" y="846"/>
                  </a:cubicBezTo>
                  <a:cubicBezTo>
                    <a:pt x="604" y="785"/>
                    <a:pt x="504" y="695"/>
                    <a:pt x="431" y="585"/>
                  </a:cubicBezTo>
                  <a:cubicBezTo>
                    <a:pt x="430" y="583"/>
                    <a:pt x="429" y="581"/>
                    <a:pt x="428" y="579"/>
                  </a:cubicBezTo>
                  <a:cubicBezTo>
                    <a:pt x="426" y="576"/>
                    <a:pt x="424" y="574"/>
                    <a:pt x="422" y="571"/>
                  </a:cubicBezTo>
                  <a:cubicBezTo>
                    <a:pt x="421" y="569"/>
                    <a:pt x="420" y="567"/>
                    <a:pt x="419" y="566"/>
                  </a:cubicBezTo>
                  <a:cubicBezTo>
                    <a:pt x="417" y="563"/>
                    <a:pt x="416" y="560"/>
                    <a:pt x="414" y="557"/>
                  </a:cubicBezTo>
                  <a:cubicBezTo>
                    <a:pt x="413" y="555"/>
                    <a:pt x="412" y="554"/>
                    <a:pt x="411" y="552"/>
                  </a:cubicBezTo>
                  <a:cubicBezTo>
                    <a:pt x="409" y="549"/>
                    <a:pt x="407" y="546"/>
                    <a:pt x="406" y="543"/>
                  </a:cubicBezTo>
                  <a:cubicBezTo>
                    <a:pt x="405" y="541"/>
                    <a:pt x="404" y="540"/>
                    <a:pt x="403" y="538"/>
                  </a:cubicBezTo>
                  <a:cubicBezTo>
                    <a:pt x="401" y="535"/>
                    <a:pt x="399" y="532"/>
                    <a:pt x="398" y="529"/>
                  </a:cubicBezTo>
                  <a:cubicBezTo>
                    <a:pt x="397" y="527"/>
                    <a:pt x="396" y="525"/>
                    <a:pt x="395" y="524"/>
                  </a:cubicBezTo>
                  <a:cubicBezTo>
                    <a:pt x="393" y="521"/>
                    <a:pt x="392" y="518"/>
                    <a:pt x="390" y="514"/>
                  </a:cubicBezTo>
                  <a:cubicBezTo>
                    <a:pt x="389" y="513"/>
                    <a:pt x="389" y="511"/>
                    <a:pt x="388" y="510"/>
                  </a:cubicBezTo>
                  <a:cubicBezTo>
                    <a:pt x="386" y="506"/>
                    <a:pt x="384" y="503"/>
                    <a:pt x="383" y="499"/>
                  </a:cubicBezTo>
                  <a:cubicBezTo>
                    <a:pt x="382" y="498"/>
                    <a:pt x="381" y="496"/>
                    <a:pt x="381" y="495"/>
                  </a:cubicBezTo>
                  <a:cubicBezTo>
                    <a:pt x="378" y="490"/>
                    <a:pt x="376" y="485"/>
                    <a:pt x="374" y="481"/>
                  </a:cubicBezTo>
                  <a:cubicBezTo>
                    <a:pt x="374" y="481"/>
                    <a:pt x="374" y="480"/>
                    <a:pt x="374" y="480"/>
                  </a:cubicBezTo>
                  <a:cubicBezTo>
                    <a:pt x="374" y="480"/>
                    <a:pt x="374" y="480"/>
                    <a:pt x="374" y="480"/>
                  </a:cubicBezTo>
                  <a:cubicBezTo>
                    <a:pt x="374" y="480"/>
                    <a:pt x="374" y="480"/>
                    <a:pt x="374" y="480"/>
                  </a:cubicBezTo>
                  <a:cubicBezTo>
                    <a:pt x="361" y="442"/>
                    <a:pt x="353" y="402"/>
                    <a:pt x="353" y="359"/>
                  </a:cubicBezTo>
                  <a:cubicBezTo>
                    <a:pt x="353" y="184"/>
                    <a:pt x="475" y="38"/>
                    <a:pt x="639" y="0"/>
                  </a:cubicBezTo>
                  <a:cubicBezTo>
                    <a:pt x="516" y="19"/>
                    <a:pt x="403" y="69"/>
                    <a:pt x="307" y="140"/>
                  </a:cubicBezTo>
                  <a:cubicBezTo>
                    <a:pt x="121" y="278"/>
                    <a:pt x="0" y="500"/>
                    <a:pt x="0" y="750"/>
                  </a:cubicBezTo>
                  <a:cubicBezTo>
                    <a:pt x="0" y="777"/>
                    <a:pt x="2" y="804"/>
                    <a:pt x="4" y="830"/>
                  </a:cubicBezTo>
                  <a:cubicBezTo>
                    <a:pt x="44" y="1212"/>
                    <a:pt x="367" y="1510"/>
                    <a:pt x="760" y="1510"/>
                  </a:cubicBezTo>
                  <a:cubicBezTo>
                    <a:pt x="1170" y="1510"/>
                    <a:pt x="1505" y="1185"/>
                    <a:pt x="1520" y="779"/>
                  </a:cubicBezTo>
                  <a:cubicBezTo>
                    <a:pt x="1393" y="872"/>
                    <a:pt x="1237" y="928"/>
                    <a:pt x="1067" y="9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0" name="TextBox 19">
            <a:extLst>
              <a:ext uri="{FF2B5EF4-FFF2-40B4-BE49-F238E27FC236}">
                <a16:creationId xmlns:a16="http://schemas.microsoft.com/office/drawing/2014/main" id="{0020FE15-43D0-73FF-1991-AB79E119A214}"/>
              </a:ext>
            </a:extLst>
          </p:cNvPr>
          <p:cNvSpPr txBox="1"/>
          <p:nvPr/>
        </p:nvSpPr>
        <p:spPr>
          <a:xfrm>
            <a:off x="1198026" y="5079239"/>
            <a:ext cx="9470571" cy="769441"/>
          </a:xfrm>
          <a:prstGeom prst="rect">
            <a:avLst/>
          </a:prstGeom>
          <a:noFill/>
        </p:spPr>
        <p:txBody>
          <a:bodyPr wrap="square">
            <a:spAutoFit/>
          </a:bodyPr>
          <a:lstStyle/>
          <a:p>
            <a:pPr algn="ctr" fontAlgn="base">
              <a:spcBef>
                <a:spcPts val="1200"/>
              </a:spcBef>
              <a:spcAft>
                <a:spcPts val="1200"/>
              </a:spcAft>
            </a:pPr>
            <a:r>
              <a:rPr lang="nl-NL" sz="2200" b="1" dirty="0">
                <a:solidFill>
                  <a:srgbClr val="47B5C8"/>
                </a:solidFill>
              </a:rPr>
              <a:t>Lid worden van relevante </a:t>
            </a:r>
            <a:r>
              <a:rPr lang="nl-NL" sz="2200" b="1" dirty="0" err="1">
                <a:solidFill>
                  <a:srgbClr val="47B5C8"/>
                </a:solidFill>
              </a:rPr>
              <a:t>community's</a:t>
            </a:r>
            <a:r>
              <a:rPr lang="en-US" sz="2200" b="1" dirty="0">
                <a:solidFill>
                  <a:srgbClr val="47B5C8"/>
                </a:solidFill>
              </a:rPr>
              <a:t>:</a:t>
            </a:r>
            <a:br>
              <a:rPr lang="en-US" sz="2200" b="1" dirty="0">
                <a:solidFill>
                  <a:srgbClr val="47B5C8"/>
                </a:solidFill>
              </a:rPr>
            </a:br>
            <a:r>
              <a:rPr lang="nl-NL" sz="2200" dirty="0">
                <a:solidFill>
                  <a:srgbClr val="595959"/>
                </a:solidFill>
              </a:rPr>
              <a:t>Lokale of online incubators en forums die relevant zijn voor uw branche of bedrijf</a:t>
            </a:r>
            <a:r>
              <a:rPr lang="en-US" sz="2200" dirty="0">
                <a:solidFill>
                  <a:srgbClr val="595959"/>
                </a:solidFill>
              </a:rPr>
              <a:t>.</a:t>
            </a:r>
          </a:p>
        </p:txBody>
      </p:sp>
      <p:sp>
        <p:nvSpPr>
          <p:cNvPr id="21" name="TextBox 20">
            <a:extLst>
              <a:ext uri="{FF2B5EF4-FFF2-40B4-BE49-F238E27FC236}">
                <a16:creationId xmlns:a16="http://schemas.microsoft.com/office/drawing/2014/main" id="{F3602FFB-5781-6ACB-DA08-BF55597F3E37}"/>
              </a:ext>
            </a:extLst>
          </p:cNvPr>
          <p:cNvSpPr txBox="1"/>
          <p:nvPr/>
        </p:nvSpPr>
        <p:spPr>
          <a:xfrm>
            <a:off x="704651" y="2639756"/>
            <a:ext cx="3803053" cy="2123658"/>
          </a:xfrm>
          <a:prstGeom prst="rect">
            <a:avLst/>
          </a:prstGeom>
          <a:noFill/>
        </p:spPr>
        <p:txBody>
          <a:bodyPr wrap="square">
            <a:spAutoFit/>
          </a:bodyPr>
          <a:lstStyle/>
          <a:p>
            <a:pPr algn="r" fontAlgn="base">
              <a:spcBef>
                <a:spcPts val="1200"/>
              </a:spcBef>
              <a:spcAft>
                <a:spcPts val="1200"/>
              </a:spcAft>
            </a:pPr>
            <a:r>
              <a:rPr lang="en-US" sz="2200" b="1" dirty="0" err="1">
                <a:solidFill>
                  <a:srgbClr val="086575"/>
                </a:solidFill>
              </a:rPr>
              <a:t>Nieuwe</a:t>
            </a:r>
            <a:r>
              <a:rPr lang="en-US" sz="2200" b="1" dirty="0">
                <a:solidFill>
                  <a:srgbClr val="086575"/>
                </a:solidFill>
              </a:rPr>
              <a:t> </a:t>
            </a:r>
            <a:r>
              <a:rPr lang="en-US" sz="2200" b="1" dirty="0" err="1">
                <a:solidFill>
                  <a:srgbClr val="086575"/>
                </a:solidFill>
              </a:rPr>
              <a:t>verbindingen</a:t>
            </a:r>
            <a:r>
              <a:rPr lang="en-US" sz="2200" b="1" dirty="0">
                <a:solidFill>
                  <a:srgbClr val="086575"/>
                </a:solidFill>
              </a:rPr>
              <a:t> </a:t>
            </a:r>
            <a:r>
              <a:rPr lang="en-US" sz="2200" b="1" dirty="0" err="1">
                <a:solidFill>
                  <a:srgbClr val="086575"/>
                </a:solidFill>
              </a:rPr>
              <a:t>aangaan</a:t>
            </a:r>
            <a:r>
              <a:rPr lang="en-US" sz="2200" b="1" dirty="0">
                <a:solidFill>
                  <a:srgbClr val="086575"/>
                </a:solidFill>
              </a:rPr>
              <a:t>:</a:t>
            </a:r>
            <a:br>
              <a:rPr lang="en-US" sz="2200" b="1" dirty="0">
                <a:solidFill>
                  <a:srgbClr val="086575"/>
                </a:solidFill>
              </a:rPr>
            </a:br>
            <a:r>
              <a:rPr lang="en-US" sz="2200" b="1" dirty="0">
                <a:solidFill>
                  <a:srgbClr val="595959"/>
                </a:solidFill>
              </a:rPr>
              <a:t> </a:t>
            </a:r>
            <a:r>
              <a:rPr lang="nl-NL" sz="2200" dirty="0">
                <a:solidFill>
                  <a:srgbClr val="595959"/>
                </a:solidFill>
              </a:rPr>
              <a:t>In contact komen met professionals buiten uw gebruikelijke kringen op branche-evenementen of door wederzijdse introducties</a:t>
            </a:r>
            <a:r>
              <a:rPr lang="en-US" sz="2200" dirty="0">
                <a:solidFill>
                  <a:srgbClr val="595959"/>
                </a:solidFill>
              </a:rPr>
              <a:t>.</a:t>
            </a:r>
          </a:p>
        </p:txBody>
      </p:sp>
      <p:sp>
        <p:nvSpPr>
          <p:cNvPr id="22" name="TextBox 21">
            <a:extLst>
              <a:ext uri="{FF2B5EF4-FFF2-40B4-BE49-F238E27FC236}">
                <a16:creationId xmlns:a16="http://schemas.microsoft.com/office/drawing/2014/main" id="{00105C76-2824-EE78-742E-08416E278156}"/>
              </a:ext>
            </a:extLst>
          </p:cNvPr>
          <p:cNvSpPr txBox="1"/>
          <p:nvPr/>
        </p:nvSpPr>
        <p:spPr>
          <a:xfrm>
            <a:off x="7234740" y="2639756"/>
            <a:ext cx="3683865" cy="2123658"/>
          </a:xfrm>
          <a:prstGeom prst="rect">
            <a:avLst/>
          </a:prstGeom>
          <a:noFill/>
        </p:spPr>
        <p:txBody>
          <a:bodyPr wrap="square">
            <a:spAutoFit/>
          </a:bodyPr>
          <a:lstStyle/>
          <a:p>
            <a:pPr fontAlgn="base">
              <a:spcBef>
                <a:spcPts val="1200"/>
              </a:spcBef>
              <a:spcAft>
                <a:spcPts val="1200"/>
              </a:spcAft>
            </a:pPr>
            <a:r>
              <a:rPr lang="nl-NL" sz="2200" b="1" dirty="0">
                <a:solidFill>
                  <a:srgbClr val="D9552F"/>
                </a:solidFill>
              </a:rPr>
              <a:t>Volop gebruik maken van </a:t>
            </a:r>
            <a:r>
              <a:rPr lang="nl-NL" sz="2200" b="1" dirty="0" err="1">
                <a:solidFill>
                  <a:srgbClr val="D9552F"/>
                </a:solidFill>
              </a:rPr>
              <a:t>social</a:t>
            </a:r>
            <a:r>
              <a:rPr lang="nl-NL" sz="2200" b="1" dirty="0">
                <a:solidFill>
                  <a:srgbClr val="D9552F"/>
                </a:solidFill>
              </a:rPr>
              <a:t> media</a:t>
            </a:r>
            <a:r>
              <a:rPr lang="en-US" sz="2200" b="1" dirty="0">
                <a:solidFill>
                  <a:srgbClr val="D9552F"/>
                </a:solidFill>
              </a:rPr>
              <a:t>: </a:t>
            </a:r>
            <a:r>
              <a:rPr lang="nl-NL" sz="2200" dirty="0">
                <a:solidFill>
                  <a:srgbClr val="595959"/>
                </a:solidFill>
              </a:rPr>
              <a:t>Platforms zoals LinkedIn, </a:t>
            </a:r>
            <a:r>
              <a:rPr lang="nl-NL" sz="2200" dirty="0" err="1">
                <a:solidFill>
                  <a:srgbClr val="595959"/>
                </a:solidFill>
              </a:rPr>
              <a:t>AngelList</a:t>
            </a:r>
            <a:r>
              <a:rPr lang="nl-NL" sz="2200" dirty="0">
                <a:solidFill>
                  <a:srgbClr val="595959"/>
                </a:solidFill>
              </a:rPr>
              <a:t> en Twitter zijn uitstekend geschikt voor het opbouwen van relaties in het digitale tijdperk</a:t>
            </a:r>
            <a:r>
              <a:rPr lang="en-US" sz="2200" dirty="0">
                <a:solidFill>
                  <a:srgbClr val="595959"/>
                </a:solidFill>
              </a:rPr>
              <a:t>.</a:t>
            </a:r>
          </a:p>
        </p:txBody>
      </p:sp>
    </p:spTree>
    <p:extLst>
      <p:ext uri="{BB962C8B-B14F-4D97-AF65-F5344CB8AC3E}">
        <p14:creationId xmlns:p14="http://schemas.microsoft.com/office/powerpoint/2010/main" val="257268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White origami unicorn">
            <a:extLst>
              <a:ext uri="{FF2B5EF4-FFF2-40B4-BE49-F238E27FC236}">
                <a16:creationId xmlns:a16="http://schemas.microsoft.com/office/drawing/2014/main" id="{26EC4ECA-0EC1-7DBB-98F8-37CBFFC642E6}"/>
              </a:ext>
            </a:extLst>
          </p:cNvPr>
          <p:cNvPicPr>
            <a:picLocks noChangeAspect="1"/>
          </p:cNvPicPr>
          <p:nvPr/>
        </p:nvPicPr>
        <p:blipFill rotWithShape="1">
          <a:blip r:embed="rId2"/>
          <a:srcRect l="256" t="257" r="25509" b="-257"/>
          <a:stretch/>
        </p:blipFill>
        <p:spPr>
          <a:xfrm>
            <a:off x="6562096" y="1403654"/>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242845"/>
            <a:ext cx="869696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58777" y="36219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chemeClr val="bg1"/>
                </a:solidFill>
              </a:rPr>
              <a:t>Tool: Oefen met het vertellen van je verhaal</a:t>
            </a:r>
            <a:endParaRPr lang="en-US" sz="3600" dirty="0">
              <a:solidFill>
                <a:schemeClr val="bg1"/>
              </a:solidFill>
            </a:endParaRPr>
          </a:p>
        </p:txBody>
      </p:sp>
      <p:grpSp>
        <p:nvGrpSpPr>
          <p:cNvPr id="3" name="Group 2">
            <a:extLst>
              <a:ext uri="{FF2B5EF4-FFF2-40B4-BE49-F238E27FC236}">
                <a16:creationId xmlns:a16="http://schemas.microsoft.com/office/drawing/2014/main" id="{67037EEF-2871-7722-B9A4-72E07FDD088C}"/>
              </a:ext>
            </a:extLst>
          </p:cNvPr>
          <p:cNvGrpSpPr/>
          <p:nvPr/>
        </p:nvGrpSpPr>
        <p:grpSpPr>
          <a:xfrm>
            <a:off x="130865" y="1525040"/>
            <a:ext cx="6198321" cy="5042681"/>
            <a:chOff x="2058988" y="280988"/>
            <a:chExt cx="8080375" cy="6573837"/>
          </a:xfrm>
        </p:grpSpPr>
        <p:grpSp>
          <p:nvGrpSpPr>
            <p:cNvPr id="5" name="Group 4">
              <a:extLst>
                <a:ext uri="{FF2B5EF4-FFF2-40B4-BE49-F238E27FC236}">
                  <a16:creationId xmlns:a16="http://schemas.microsoft.com/office/drawing/2014/main" id="{F5E86B5E-29B8-30A2-4B1A-3DFD3BEFCAE0}"/>
                </a:ext>
              </a:extLst>
            </p:cNvPr>
            <p:cNvGrpSpPr/>
            <p:nvPr/>
          </p:nvGrpSpPr>
          <p:grpSpPr>
            <a:xfrm>
              <a:off x="6594249" y="781050"/>
              <a:ext cx="3530600" cy="1228725"/>
              <a:chOff x="6594249" y="781050"/>
              <a:chExt cx="3530600" cy="1228725"/>
            </a:xfrm>
          </p:grpSpPr>
          <p:sp>
            <p:nvSpPr>
              <p:cNvPr id="53" name="Freeform 11">
                <a:extLst>
                  <a:ext uri="{FF2B5EF4-FFF2-40B4-BE49-F238E27FC236}">
                    <a16:creationId xmlns:a16="http://schemas.microsoft.com/office/drawing/2014/main" id="{E218C15C-C7E3-6EBB-8774-240DFBE324EC}"/>
                  </a:ext>
                </a:extLst>
              </p:cNvPr>
              <p:cNvSpPr>
                <a:spLocks/>
              </p:cNvSpPr>
              <p:nvPr/>
            </p:nvSpPr>
            <p:spPr bwMode="auto">
              <a:xfrm>
                <a:off x="6608763" y="792163"/>
                <a:ext cx="674688" cy="1217612"/>
              </a:xfrm>
              <a:custGeom>
                <a:avLst/>
                <a:gdLst>
                  <a:gd name="T0" fmla="*/ 0 w 425"/>
                  <a:gd name="T1" fmla="*/ 767 h 767"/>
                  <a:gd name="T2" fmla="*/ 425 w 425"/>
                  <a:gd name="T3" fmla="*/ 767 h 767"/>
                  <a:gd name="T4" fmla="*/ 0 w 425"/>
                  <a:gd name="T5" fmla="*/ 0 h 767"/>
                  <a:gd name="T6" fmla="*/ 0 w 425"/>
                  <a:gd name="T7" fmla="*/ 767 h 767"/>
                </a:gdLst>
                <a:ahLst/>
                <a:cxnLst>
                  <a:cxn ang="0">
                    <a:pos x="T0" y="T1"/>
                  </a:cxn>
                  <a:cxn ang="0">
                    <a:pos x="T2" y="T3"/>
                  </a:cxn>
                  <a:cxn ang="0">
                    <a:pos x="T4" y="T5"/>
                  </a:cxn>
                  <a:cxn ang="0">
                    <a:pos x="T6" y="T7"/>
                  </a:cxn>
                </a:cxnLst>
                <a:rect l="0" t="0" r="r" b="b"/>
                <a:pathLst>
                  <a:path w="425" h="767">
                    <a:moveTo>
                      <a:pt x="0" y="767"/>
                    </a:moveTo>
                    <a:lnTo>
                      <a:pt x="425" y="767"/>
                    </a:lnTo>
                    <a:lnTo>
                      <a:pt x="0" y="0"/>
                    </a:lnTo>
                    <a:lnTo>
                      <a:pt x="0" y="767"/>
                    </a:lnTo>
                    <a:close/>
                  </a:path>
                </a:pathLst>
              </a:custGeom>
              <a:solidFill>
                <a:srgbClr val="48A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2">
                <a:extLst>
                  <a:ext uri="{FF2B5EF4-FFF2-40B4-BE49-F238E27FC236}">
                    <a16:creationId xmlns:a16="http://schemas.microsoft.com/office/drawing/2014/main" id="{230975DB-6C0C-E4CF-84DF-712D224B298A}"/>
                  </a:ext>
                </a:extLst>
              </p:cNvPr>
              <p:cNvSpPr>
                <a:spLocks/>
              </p:cNvSpPr>
              <p:nvPr/>
            </p:nvSpPr>
            <p:spPr bwMode="auto">
              <a:xfrm>
                <a:off x="6608763" y="792163"/>
                <a:ext cx="2720975" cy="1217612"/>
              </a:xfrm>
              <a:custGeom>
                <a:avLst/>
                <a:gdLst>
                  <a:gd name="T0" fmla="*/ 425 w 1714"/>
                  <a:gd name="T1" fmla="*/ 767 h 767"/>
                  <a:gd name="T2" fmla="*/ 1714 w 1714"/>
                  <a:gd name="T3" fmla="*/ 767 h 767"/>
                  <a:gd name="T4" fmla="*/ 0 w 1714"/>
                  <a:gd name="T5" fmla="*/ 0 h 767"/>
                  <a:gd name="T6" fmla="*/ 425 w 1714"/>
                  <a:gd name="T7" fmla="*/ 767 h 767"/>
                </a:gdLst>
                <a:ahLst/>
                <a:cxnLst>
                  <a:cxn ang="0">
                    <a:pos x="T0" y="T1"/>
                  </a:cxn>
                  <a:cxn ang="0">
                    <a:pos x="T2" y="T3"/>
                  </a:cxn>
                  <a:cxn ang="0">
                    <a:pos x="T4" y="T5"/>
                  </a:cxn>
                  <a:cxn ang="0">
                    <a:pos x="T6" y="T7"/>
                  </a:cxn>
                </a:cxnLst>
                <a:rect l="0" t="0" r="r" b="b"/>
                <a:pathLst>
                  <a:path w="1714" h="767">
                    <a:moveTo>
                      <a:pt x="425" y="767"/>
                    </a:moveTo>
                    <a:lnTo>
                      <a:pt x="1714" y="767"/>
                    </a:lnTo>
                    <a:lnTo>
                      <a:pt x="0" y="0"/>
                    </a:lnTo>
                    <a:lnTo>
                      <a:pt x="425" y="767"/>
                    </a:lnTo>
                    <a:close/>
                  </a:path>
                </a:pathLst>
              </a:custGeom>
              <a:solidFill>
                <a:srgbClr val="359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3">
                <a:extLst>
                  <a:ext uri="{FF2B5EF4-FFF2-40B4-BE49-F238E27FC236}">
                    <a16:creationId xmlns:a16="http://schemas.microsoft.com/office/drawing/2014/main" id="{8B18E4BD-8759-3FA2-90A2-C5C5D507B2BF}"/>
                  </a:ext>
                </a:extLst>
              </p:cNvPr>
              <p:cNvSpPr>
                <a:spLocks/>
              </p:cNvSpPr>
              <p:nvPr/>
            </p:nvSpPr>
            <p:spPr bwMode="auto">
              <a:xfrm>
                <a:off x="6594249" y="781050"/>
                <a:ext cx="3530600" cy="1228725"/>
              </a:xfrm>
              <a:custGeom>
                <a:avLst/>
                <a:gdLst>
                  <a:gd name="T0" fmla="*/ 1067 w 1291"/>
                  <a:gd name="T1" fmla="*/ 0 h 449"/>
                  <a:gd name="T2" fmla="*/ 0 w 1291"/>
                  <a:gd name="T3" fmla="*/ 0 h 449"/>
                  <a:gd name="T4" fmla="*/ 0 w 1291"/>
                  <a:gd name="T5" fmla="*/ 4 h 449"/>
                  <a:gd name="T6" fmla="*/ 995 w 1291"/>
                  <a:gd name="T7" fmla="*/ 449 h 449"/>
                  <a:gd name="T8" fmla="*/ 1067 w 1291"/>
                  <a:gd name="T9" fmla="*/ 449 h 449"/>
                  <a:gd name="T10" fmla="*/ 1291 w 1291"/>
                  <a:gd name="T11" fmla="*/ 224 h 449"/>
                  <a:gd name="T12" fmla="*/ 1291 w 1291"/>
                  <a:gd name="T13" fmla="*/ 224 h 449"/>
                  <a:gd name="T14" fmla="*/ 1067 w 1291"/>
                  <a:gd name="T15" fmla="*/ 0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1" h="449">
                    <a:moveTo>
                      <a:pt x="1067" y="0"/>
                    </a:moveTo>
                    <a:cubicBezTo>
                      <a:pt x="0" y="0"/>
                      <a:pt x="0" y="0"/>
                      <a:pt x="0" y="0"/>
                    </a:cubicBezTo>
                    <a:cubicBezTo>
                      <a:pt x="0" y="4"/>
                      <a:pt x="0" y="4"/>
                      <a:pt x="0" y="4"/>
                    </a:cubicBezTo>
                    <a:cubicBezTo>
                      <a:pt x="995" y="449"/>
                      <a:pt x="995" y="449"/>
                      <a:pt x="995" y="449"/>
                    </a:cubicBezTo>
                    <a:cubicBezTo>
                      <a:pt x="1067" y="449"/>
                      <a:pt x="1067" y="449"/>
                      <a:pt x="1067" y="449"/>
                    </a:cubicBezTo>
                    <a:cubicBezTo>
                      <a:pt x="1190" y="449"/>
                      <a:pt x="1291" y="348"/>
                      <a:pt x="1291" y="224"/>
                    </a:cubicBezTo>
                    <a:cubicBezTo>
                      <a:pt x="1291" y="224"/>
                      <a:pt x="1291" y="224"/>
                      <a:pt x="1291" y="224"/>
                    </a:cubicBezTo>
                    <a:cubicBezTo>
                      <a:pt x="1291" y="101"/>
                      <a:pt x="1190" y="0"/>
                      <a:pt x="1067" y="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 name="Group 5">
              <a:extLst>
                <a:ext uri="{FF2B5EF4-FFF2-40B4-BE49-F238E27FC236}">
                  <a16:creationId xmlns:a16="http://schemas.microsoft.com/office/drawing/2014/main" id="{EDFEEBB9-B8B9-B1EE-D10C-BD49567E0CD8}"/>
                </a:ext>
              </a:extLst>
            </p:cNvPr>
            <p:cNvGrpSpPr/>
            <p:nvPr/>
          </p:nvGrpSpPr>
          <p:grpSpPr>
            <a:xfrm>
              <a:off x="2058988" y="2009775"/>
              <a:ext cx="3527425" cy="1223962"/>
              <a:chOff x="2058988" y="2009775"/>
              <a:chExt cx="3527425" cy="1223962"/>
            </a:xfrm>
          </p:grpSpPr>
          <p:sp>
            <p:nvSpPr>
              <p:cNvPr id="50" name="Freeform 17">
                <a:extLst>
                  <a:ext uri="{FF2B5EF4-FFF2-40B4-BE49-F238E27FC236}">
                    <a16:creationId xmlns:a16="http://schemas.microsoft.com/office/drawing/2014/main" id="{C92B29E3-36ED-31DA-5371-44410E467D68}"/>
                  </a:ext>
                </a:extLst>
              </p:cNvPr>
              <p:cNvSpPr>
                <a:spLocks/>
              </p:cNvSpPr>
              <p:nvPr/>
            </p:nvSpPr>
            <p:spPr bwMode="auto">
              <a:xfrm>
                <a:off x="4913313" y="2019300"/>
                <a:ext cx="673100" cy="1214437"/>
              </a:xfrm>
              <a:custGeom>
                <a:avLst/>
                <a:gdLst>
                  <a:gd name="T0" fmla="*/ 424 w 424"/>
                  <a:gd name="T1" fmla="*/ 765 h 765"/>
                  <a:gd name="T2" fmla="*/ 0 w 424"/>
                  <a:gd name="T3" fmla="*/ 765 h 765"/>
                  <a:gd name="T4" fmla="*/ 424 w 424"/>
                  <a:gd name="T5" fmla="*/ 0 h 765"/>
                  <a:gd name="T6" fmla="*/ 424 w 424"/>
                  <a:gd name="T7" fmla="*/ 765 h 765"/>
                </a:gdLst>
                <a:ahLst/>
                <a:cxnLst>
                  <a:cxn ang="0">
                    <a:pos x="T0" y="T1"/>
                  </a:cxn>
                  <a:cxn ang="0">
                    <a:pos x="T2" y="T3"/>
                  </a:cxn>
                  <a:cxn ang="0">
                    <a:pos x="T4" y="T5"/>
                  </a:cxn>
                  <a:cxn ang="0">
                    <a:pos x="T6" y="T7"/>
                  </a:cxn>
                </a:cxnLst>
                <a:rect l="0" t="0" r="r" b="b"/>
                <a:pathLst>
                  <a:path w="424" h="765">
                    <a:moveTo>
                      <a:pt x="424" y="765"/>
                    </a:moveTo>
                    <a:lnTo>
                      <a:pt x="0" y="765"/>
                    </a:lnTo>
                    <a:lnTo>
                      <a:pt x="424" y="0"/>
                    </a:lnTo>
                    <a:lnTo>
                      <a:pt x="424" y="765"/>
                    </a:lnTo>
                    <a:close/>
                  </a:path>
                </a:pathLst>
              </a:custGeom>
              <a:solidFill>
                <a:srgbClr val="9FED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8">
                <a:extLst>
                  <a:ext uri="{FF2B5EF4-FFF2-40B4-BE49-F238E27FC236}">
                    <a16:creationId xmlns:a16="http://schemas.microsoft.com/office/drawing/2014/main" id="{97E9CC54-C44D-EDB7-6614-8DB8338CC6D7}"/>
                  </a:ext>
                </a:extLst>
              </p:cNvPr>
              <p:cNvSpPr>
                <a:spLocks/>
              </p:cNvSpPr>
              <p:nvPr/>
            </p:nvSpPr>
            <p:spPr bwMode="auto">
              <a:xfrm>
                <a:off x="2868613" y="2019300"/>
                <a:ext cx="2717800" cy="1214437"/>
              </a:xfrm>
              <a:custGeom>
                <a:avLst/>
                <a:gdLst>
                  <a:gd name="T0" fmla="*/ 1288 w 1712"/>
                  <a:gd name="T1" fmla="*/ 765 h 765"/>
                  <a:gd name="T2" fmla="*/ 0 w 1712"/>
                  <a:gd name="T3" fmla="*/ 765 h 765"/>
                  <a:gd name="T4" fmla="*/ 1712 w 1712"/>
                  <a:gd name="T5" fmla="*/ 0 h 765"/>
                  <a:gd name="T6" fmla="*/ 1288 w 1712"/>
                  <a:gd name="T7" fmla="*/ 765 h 765"/>
                </a:gdLst>
                <a:ahLst/>
                <a:cxnLst>
                  <a:cxn ang="0">
                    <a:pos x="T0" y="T1"/>
                  </a:cxn>
                  <a:cxn ang="0">
                    <a:pos x="T2" y="T3"/>
                  </a:cxn>
                  <a:cxn ang="0">
                    <a:pos x="T4" y="T5"/>
                  </a:cxn>
                  <a:cxn ang="0">
                    <a:pos x="T6" y="T7"/>
                  </a:cxn>
                </a:cxnLst>
                <a:rect l="0" t="0" r="r" b="b"/>
                <a:pathLst>
                  <a:path w="1712" h="765">
                    <a:moveTo>
                      <a:pt x="1288" y="765"/>
                    </a:moveTo>
                    <a:lnTo>
                      <a:pt x="0" y="765"/>
                    </a:lnTo>
                    <a:lnTo>
                      <a:pt x="1712" y="0"/>
                    </a:lnTo>
                    <a:lnTo>
                      <a:pt x="1288" y="765"/>
                    </a:lnTo>
                    <a:close/>
                  </a:path>
                </a:pathLst>
              </a:custGeom>
              <a:solidFill>
                <a:srgbClr val="8AE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9">
                <a:extLst>
                  <a:ext uri="{FF2B5EF4-FFF2-40B4-BE49-F238E27FC236}">
                    <a16:creationId xmlns:a16="http://schemas.microsoft.com/office/drawing/2014/main" id="{EB1DF50E-8F0A-0790-1567-5EB88135E3AC}"/>
                  </a:ext>
                </a:extLst>
              </p:cNvPr>
              <p:cNvSpPr>
                <a:spLocks/>
              </p:cNvSpPr>
              <p:nvPr/>
            </p:nvSpPr>
            <p:spPr bwMode="auto">
              <a:xfrm>
                <a:off x="2058988" y="2009775"/>
                <a:ext cx="3527425" cy="1223962"/>
              </a:xfrm>
              <a:custGeom>
                <a:avLst/>
                <a:gdLst>
                  <a:gd name="T0" fmla="*/ 224 w 1290"/>
                  <a:gd name="T1" fmla="*/ 0 h 448"/>
                  <a:gd name="T2" fmla="*/ 1290 w 1290"/>
                  <a:gd name="T3" fmla="*/ 0 h 448"/>
                  <a:gd name="T4" fmla="*/ 1290 w 1290"/>
                  <a:gd name="T5" fmla="*/ 4 h 448"/>
                  <a:gd name="T6" fmla="*/ 296 w 1290"/>
                  <a:gd name="T7" fmla="*/ 448 h 448"/>
                  <a:gd name="T8" fmla="*/ 224 w 1290"/>
                  <a:gd name="T9" fmla="*/ 448 h 448"/>
                  <a:gd name="T10" fmla="*/ 0 w 1290"/>
                  <a:gd name="T11" fmla="*/ 224 h 448"/>
                  <a:gd name="T12" fmla="*/ 0 w 1290"/>
                  <a:gd name="T13" fmla="*/ 224 h 448"/>
                  <a:gd name="T14" fmla="*/ 224 w 1290"/>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0" h="448">
                    <a:moveTo>
                      <a:pt x="224" y="0"/>
                    </a:moveTo>
                    <a:cubicBezTo>
                      <a:pt x="1290" y="0"/>
                      <a:pt x="1290" y="0"/>
                      <a:pt x="1290" y="0"/>
                    </a:cubicBezTo>
                    <a:cubicBezTo>
                      <a:pt x="1290" y="4"/>
                      <a:pt x="1290" y="4"/>
                      <a:pt x="1290" y="4"/>
                    </a:cubicBezTo>
                    <a:cubicBezTo>
                      <a:pt x="296" y="448"/>
                      <a:pt x="296" y="448"/>
                      <a:pt x="296" y="448"/>
                    </a:cubicBezTo>
                    <a:cubicBezTo>
                      <a:pt x="224" y="448"/>
                      <a:pt x="224" y="448"/>
                      <a:pt x="224" y="448"/>
                    </a:cubicBezTo>
                    <a:cubicBezTo>
                      <a:pt x="101" y="448"/>
                      <a:pt x="0" y="347"/>
                      <a:pt x="0" y="224"/>
                    </a:cubicBezTo>
                    <a:cubicBezTo>
                      <a:pt x="0" y="224"/>
                      <a:pt x="0" y="224"/>
                      <a:pt x="0" y="224"/>
                    </a:cubicBezTo>
                    <a:cubicBezTo>
                      <a:pt x="0" y="101"/>
                      <a:pt x="101" y="0"/>
                      <a:pt x="224" y="0"/>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 name="Group 6">
              <a:extLst>
                <a:ext uri="{FF2B5EF4-FFF2-40B4-BE49-F238E27FC236}">
                  <a16:creationId xmlns:a16="http://schemas.microsoft.com/office/drawing/2014/main" id="{698D970A-E13B-8807-FF33-A37380CB306E}"/>
                </a:ext>
              </a:extLst>
            </p:cNvPr>
            <p:cNvGrpSpPr/>
            <p:nvPr/>
          </p:nvGrpSpPr>
          <p:grpSpPr>
            <a:xfrm>
              <a:off x="2073502" y="4462463"/>
              <a:ext cx="3527425" cy="1225550"/>
              <a:chOff x="2073502" y="4462463"/>
              <a:chExt cx="3527425" cy="1225550"/>
            </a:xfrm>
          </p:grpSpPr>
          <p:sp>
            <p:nvSpPr>
              <p:cNvPr id="47" name="Freeform 23">
                <a:extLst>
                  <a:ext uri="{FF2B5EF4-FFF2-40B4-BE49-F238E27FC236}">
                    <a16:creationId xmlns:a16="http://schemas.microsoft.com/office/drawing/2014/main" id="{6A6A3D6D-5B9B-224D-14A1-7F800DDE1F5C}"/>
                  </a:ext>
                </a:extLst>
              </p:cNvPr>
              <p:cNvSpPr>
                <a:spLocks/>
              </p:cNvSpPr>
              <p:nvPr/>
            </p:nvSpPr>
            <p:spPr bwMode="auto">
              <a:xfrm>
                <a:off x="4913313" y="4473575"/>
                <a:ext cx="673100" cy="1214437"/>
              </a:xfrm>
              <a:custGeom>
                <a:avLst/>
                <a:gdLst>
                  <a:gd name="T0" fmla="*/ 424 w 424"/>
                  <a:gd name="T1" fmla="*/ 765 h 765"/>
                  <a:gd name="T2" fmla="*/ 0 w 424"/>
                  <a:gd name="T3" fmla="*/ 765 h 765"/>
                  <a:gd name="T4" fmla="*/ 424 w 424"/>
                  <a:gd name="T5" fmla="*/ 0 h 765"/>
                  <a:gd name="T6" fmla="*/ 424 w 424"/>
                  <a:gd name="T7" fmla="*/ 765 h 765"/>
                </a:gdLst>
                <a:ahLst/>
                <a:cxnLst>
                  <a:cxn ang="0">
                    <a:pos x="T0" y="T1"/>
                  </a:cxn>
                  <a:cxn ang="0">
                    <a:pos x="T2" y="T3"/>
                  </a:cxn>
                  <a:cxn ang="0">
                    <a:pos x="T4" y="T5"/>
                  </a:cxn>
                  <a:cxn ang="0">
                    <a:pos x="T6" y="T7"/>
                  </a:cxn>
                </a:cxnLst>
                <a:rect l="0" t="0" r="r" b="b"/>
                <a:pathLst>
                  <a:path w="424" h="765">
                    <a:moveTo>
                      <a:pt x="424" y="765"/>
                    </a:moveTo>
                    <a:lnTo>
                      <a:pt x="0" y="765"/>
                    </a:lnTo>
                    <a:lnTo>
                      <a:pt x="424" y="0"/>
                    </a:lnTo>
                    <a:lnTo>
                      <a:pt x="424" y="765"/>
                    </a:lnTo>
                    <a:close/>
                  </a:path>
                </a:pathLst>
              </a:custGeom>
              <a:solidFill>
                <a:srgbClr val="FF9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4">
                <a:extLst>
                  <a:ext uri="{FF2B5EF4-FFF2-40B4-BE49-F238E27FC236}">
                    <a16:creationId xmlns:a16="http://schemas.microsoft.com/office/drawing/2014/main" id="{9B0016B0-14F3-54CD-0803-7D24755A7A36}"/>
                  </a:ext>
                </a:extLst>
              </p:cNvPr>
              <p:cNvSpPr>
                <a:spLocks/>
              </p:cNvSpPr>
              <p:nvPr/>
            </p:nvSpPr>
            <p:spPr bwMode="auto">
              <a:xfrm>
                <a:off x="2868613" y="4473575"/>
                <a:ext cx="2717800" cy="1214437"/>
              </a:xfrm>
              <a:custGeom>
                <a:avLst/>
                <a:gdLst>
                  <a:gd name="T0" fmla="*/ 1288 w 1712"/>
                  <a:gd name="T1" fmla="*/ 765 h 765"/>
                  <a:gd name="T2" fmla="*/ 0 w 1712"/>
                  <a:gd name="T3" fmla="*/ 765 h 765"/>
                  <a:gd name="T4" fmla="*/ 1712 w 1712"/>
                  <a:gd name="T5" fmla="*/ 0 h 765"/>
                  <a:gd name="T6" fmla="*/ 1288 w 1712"/>
                  <a:gd name="T7" fmla="*/ 765 h 765"/>
                </a:gdLst>
                <a:ahLst/>
                <a:cxnLst>
                  <a:cxn ang="0">
                    <a:pos x="T0" y="T1"/>
                  </a:cxn>
                  <a:cxn ang="0">
                    <a:pos x="T2" y="T3"/>
                  </a:cxn>
                  <a:cxn ang="0">
                    <a:pos x="T4" y="T5"/>
                  </a:cxn>
                  <a:cxn ang="0">
                    <a:pos x="T6" y="T7"/>
                  </a:cxn>
                </a:cxnLst>
                <a:rect l="0" t="0" r="r" b="b"/>
                <a:pathLst>
                  <a:path w="1712" h="765">
                    <a:moveTo>
                      <a:pt x="1288" y="765"/>
                    </a:moveTo>
                    <a:lnTo>
                      <a:pt x="0" y="765"/>
                    </a:lnTo>
                    <a:lnTo>
                      <a:pt x="1712" y="0"/>
                    </a:lnTo>
                    <a:lnTo>
                      <a:pt x="1288" y="765"/>
                    </a:lnTo>
                    <a:close/>
                  </a:path>
                </a:pathLst>
              </a:custGeom>
              <a:solidFill>
                <a:srgbClr val="F97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25">
                <a:extLst>
                  <a:ext uri="{FF2B5EF4-FFF2-40B4-BE49-F238E27FC236}">
                    <a16:creationId xmlns:a16="http://schemas.microsoft.com/office/drawing/2014/main" id="{E91E8D34-CC2B-87A9-2F31-FF0B12A4194C}"/>
                  </a:ext>
                </a:extLst>
              </p:cNvPr>
              <p:cNvSpPr>
                <a:spLocks/>
              </p:cNvSpPr>
              <p:nvPr/>
            </p:nvSpPr>
            <p:spPr bwMode="auto">
              <a:xfrm>
                <a:off x="2073502" y="4462463"/>
                <a:ext cx="3527425" cy="1225550"/>
              </a:xfrm>
              <a:custGeom>
                <a:avLst/>
                <a:gdLst>
                  <a:gd name="T0" fmla="*/ 224 w 1290"/>
                  <a:gd name="T1" fmla="*/ 0 h 448"/>
                  <a:gd name="T2" fmla="*/ 1290 w 1290"/>
                  <a:gd name="T3" fmla="*/ 0 h 448"/>
                  <a:gd name="T4" fmla="*/ 1290 w 1290"/>
                  <a:gd name="T5" fmla="*/ 4 h 448"/>
                  <a:gd name="T6" fmla="*/ 296 w 1290"/>
                  <a:gd name="T7" fmla="*/ 448 h 448"/>
                  <a:gd name="T8" fmla="*/ 224 w 1290"/>
                  <a:gd name="T9" fmla="*/ 448 h 448"/>
                  <a:gd name="T10" fmla="*/ 0 w 1290"/>
                  <a:gd name="T11" fmla="*/ 224 h 448"/>
                  <a:gd name="T12" fmla="*/ 0 w 1290"/>
                  <a:gd name="T13" fmla="*/ 224 h 448"/>
                  <a:gd name="T14" fmla="*/ 224 w 1290"/>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0" h="448">
                    <a:moveTo>
                      <a:pt x="224" y="0"/>
                    </a:moveTo>
                    <a:cubicBezTo>
                      <a:pt x="1290" y="0"/>
                      <a:pt x="1290" y="0"/>
                      <a:pt x="1290" y="0"/>
                    </a:cubicBezTo>
                    <a:cubicBezTo>
                      <a:pt x="1290" y="4"/>
                      <a:pt x="1290" y="4"/>
                      <a:pt x="1290" y="4"/>
                    </a:cubicBezTo>
                    <a:cubicBezTo>
                      <a:pt x="296" y="448"/>
                      <a:pt x="296" y="448"/>
                      <a:pt x="296" y="448"/>
                    </a:cubicBezTo>
                    <a:cubicBezTo>
                      <a:pt x="224" y="448"/>
                      <a:pt x="224" y="448"/>
                      <a:pt x="224" y="448"/>
                    </a:cubicBezTo>
                    <a:cubicBezTo>
                      <a:pt x="101" y="448"/>
                      <a:pt x="0" y="347"/>
                      <a:pt x="0" y="224"/>
                    </a:cubicBezTo>
                    <a:cubicBezTo>
                      <a:pt x="0" y="224"/>
                      <a:pt x="0" y="224"/>
                      <a:pt x="0" y="224"/>
                    </a:cubicBezTo>
                    <a:cubicBezTo>
                      <a:pt x="0" y="101"/>
                      <a:pt x="101" y="0"/>
                      <a:pt x="224"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EC855BD6-AC8F-D056-0152-1172F645BB11}"/>
                </a:ext>
              </a:extLst>
            </p:cNvPr>
            <p:cNvGrpSpPr/>
            <p:nvPr/>
          </p:nvGrpSpPr>
          <p:grpSpPr>
            <a:xfrm>
              <a:off x="5586413" y="280988"/>
              <a:ext cx="1022350" cy="6573837"/>
              <a:chOff x="5586413" y="280988"/>
              <a:chExt cx="1022350" cy="6573837"/>
            </a:xfrm>
          </p:grpSpPr>
          <p:sp>
            <p:nvSpPr>
              <p:cNvPr id="16" name="Freeform 5">
                <a:extLst>
                  <a:ext uri="{FF2B5EF4-FFF2-40B4-BE49-F238E27FC236}">
                    <a16:creationId xmlns:a16="http://schemas.microsoft.com/office/drawing/2014/main" id="{1C4316E4-2ADA-6A36-B4A0-163F5C8B2C58}"/>
                  </a:ext>
                </a:extLst>
              </p:cNvPr>
              <p:cNvSpPr>
                <a:spLocks/>
              </p:cNvSpPr>
              <p:nvPr/>
            </p:nvSpPr>
            <p:spPr bwMode="auto">
              <a:xfrm>
                <a:off x="5911851" y="6351588"/>
                <a:ext cx="374650" cy="503237"/>
              </a:xfrm>
              <a:custGeom>
                <a:avLst/>
                <a:gdLst>
                  <a:gd name="T0" fmla="*/ 0 w 137"/>
                  <a:gd name="T1" fmla="*/ 30 h 184"/>
                  <a:gd name="T2" fmla="*/ 68 w 137"/>
                  <a:gd name="T3" fmla="*/ 184 h 184"/>
                  <a:gd name="T4" fmla="*/ 137 w 137"/>
                  <a:gd name="T5" fmla="*/ 30 h 184"/>
                  <a:gd name="T6" fmla="*/ 0 w 137"/>
                  <a:gd name="T7" fmla="*/ 30 h 184"/>
                </a:gdLst>
                <a:ahLst/>
                <a:cxnLst>
                  <a:cxn ang="0">
                    <a:pos x="T0" y="T1"/>
                  </a:cxn>
                  <a:cxn ang="0">
                    <a:pos x="T2" y="T3"/>
                  </a:cxn>
                  <a:cxn ang="0">
                    <a:pos x="T4" y="T5"/>
                  </a:cxn>
                  <a:cxn ang="0">
                    <a:pos x="T6" y="T7"/>
                  </a:cxn>
                </a:cxnLst>
                <a:rect l="0" t="0" r="r" b="b"/>
                <a:pathLst>
                  <a:path w="137" h="184">
                    <a:moveTo>
                      <a:pt x="0" y="30"/>
                    </a:moveTo>
                    <a:cubicBezTo>
                      <a:pt x="68" y="184"/>
                      <a:pt x="68" y="184"/>
                      <a:pt x="68" y="184"/>
                    </a:cubicBezTo>
                    <a:cubicBezTo>
                      <a:pt x="137" y="30"/>
                      <a:pt x="137" y="30"/>
                      <a:pt x="137" y="30"/>
                    </a:cubicBezTo>
                    <a:cubicBezTo>
                      <a:pt x="92" y="0"/>
                      <a:pt x="46" y="0"/>
                      <a:pt x="0" y="30"/>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6">
                <a:extLst>
                  <a:ext uri="{FF2B5EF4-FFF2-40B4-BE49-F238E27FC236}">
                    <a16:creationId xmlns:a16="http://schemas.microsoft.com/office/drawing/2014/main" id="{FADB8CC2-DCCC-1EA2-0EA1-3FCBA60B9BCC}"/>
                  </a:ext>
                </a:extLst>
              </p:cNvPr>
              <p:cNvSpPr>
                <a:spLocks/>
              </p:cNvSpPr>
              <p:nvPr/>
            </p:nvSpPr>
            <p:spPr bwMode="auto">
              <a:xfrm>
                <a:off x="5586413" y="5695950"/>
                <a:ext cx="1022350" cy="738187"/>
              </a:xfrm>
              <a:custGeom>
                <a:avLst/>
                <a:gdLst>
                  <a:gd name="T0" fmla="*/ 0 w 374"/>
                  <a:gd name="T1" fmla="*/ 0 h 270"/>
                  <a:gd name="T2" fmla="*/ 119 w 374"/>
                  <a:gd name="T3" fmla="*/ 270 h 270"/>
                  <a:gd name="T4" fmla="*/ 256 w 374"/>
                  <a:gd name="T5" fmla="*/ 270 h 270"/>
                  <a:gd name="T6" fmla="*/ 374 w 374"/>
                  <a:gd name="T7" fmla="*/ 0 h 270"/>
                  <a:gd name="T8" fmla="*/ 0 w 374"/>
                  <a:gd name="T9" fmla="*/ 0 h 270"/>
                </a:gdLst>
                <a:ahLst/>
                <a:cxnLst>
                  <a:cxn ang="0">
                    <a:pos x="T0" y="T1"/>
                  </a:cxn>
                  <a:cxn ang="0">
                    <a:pos x="T2" y="T3"/>
                  </a:cxn>
                  <a:cxn ang="0">
                    <a:pos x="T4" y="T5"/>
                  </a:cxn>
                  <a:cxn ang="0">
                    <a:pos x="T6" y="T7"/>
                  </a:cxn>
                  <a:cxn ang="0">
                    <a:pos x="T8" y="T9"/>
                  </a:cxn>
                </a:cxnLst>
                <a:rect l="0" t="0" r="r" b="b"/>
                <a:pathLst>
                  <a:path w="374" h="270">
                    <a:moveTo>
                      <a:pt x="0" y="0"/>
                    </a:moveTo>
                    <a:cubicBezTo>
                      <a:pt x="119" y="270"/>
                      <a:pt x="119" y="270"/>
                      <a:pt x="119" y="270"/>
                    </a:cubicBezTo>
                    <a:cubicBezTo>
                      <a:pt x="165" y="240"/>
                      <a:pt x="211" y="240"/>
                      <a:pt x="256" y="270"/>
                    </a:cubicBezTo>
                    <a:cubicBezTo>
                      <a:pt x="374" y="0"/>
                      <a:pt x="374" y="0"/>
                      <a:pt x="374" y="0"/>
                    </a:cubicBezTo>
                    <a:lnTo>
                      <a:pt x="0" y="0"/>
                    </a:lnTo>
                    <a:close/>
                  </a:path>
                </a:pathLst>
              </a:custGeom>
              <a:solidFill>
                <a:srgbClr val="FF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7">
                <a:extLst>
                  <a:ext uri="{FF2B5EF4-FFF2-40B4-BE49-F238E27FC236}">
                    <a16:creationId xmlns:a16="http://schemas.microsoft.com/office/drawing/2014/main" id="{A8369FFC-F05A-0926-2D87-D8B60BD35E96}"/>
                  </a:ext>
                </a:extLst>
              </p:cNvPr>
              <p:cNvSpPr>
                <a:spLocks/>
              </p:cNvSpPr>
              <p:nvPr/>
            </p:nvSpPr>
            <p:spPr bwMode="auto">
              <a:xfrm>
                <a:off x="5586413" y="280988"/>
                <a:ext cx="1022350" cy="511175"/>
              </a:xfrm>
              <a:custGeom>
                <a:avLst/>
                <a:gdLst>
                  <a:gd name="T0" fmla="*/ 187 w 374"/>
                  <a:gd name="T1" fmla="*/ 0 h 187"/>
                  <a:gd name="T2" fmla="*/ 0 w 374"/>
                  <a:gd name="T3" fmla="*/ 187 h 187"/>
                  <a:gd name="T4" fmla="*/ 374 w 374"/>
                  <a:gd name="T5" fmla="*/ 187 h 187"/>
                  <a:gd name="T6" fmla="*/ 187 w 374"/>
                  <a:gd name="T7" fmla="*/ 0 h 187"/>
                </a:gdLst>
                <a:ahLst/>
                <a:cxnLst>
                  <a:cxn ang="0">
                    <a:pos x="T0" y="T1"/>
                  </a:cxn>
                  <a:cxn ang="0">
                    <a:pos x="T2" y="T3"/>
                  </a:cxn>
                  <a:cxn ang="0">
                    <a:pos x="T4" y="T5"/>
                  </a:cxn>
                  <a:cxn ang="0">
                    <a:pos x="T6" y="T7"/>
                  </a:cxn>
                </a:cxnLst>
                <a:rect l="0" t="0" r="r" b="b"/>
                <a:pathLst>
                  <a:path w="374" h="187">
                    <a:moveTo>
                      <a:pt x="187" y="0"/>
                    </a:moveTo>
                    <a:cubicBezTo>
                      <a:pt x="84" y="0"/>
                      <a:pt x="0" y="84"/>
                      <a:pt x="0" y="187"/>
                    </a:cubicBezTo>
                    <a:cubicBezTo>
                      <a:pt x="374" y="187"/>
                      <a:pt x="374" y="187"/>
                      <a:pt x="374" y="187"/>
                    </a:cubicBezTo>
                    <a:cubicBezTo>
                      <a:pt x="374" y="84"/>
                      <a:pt x="291" y="0"/>
                      <a:pt x="187" y="0"/>
                    </a:cubicBezTo>
                    <a:close/>
                  </a:path>
                </a:pathLst>
              </a:custGeom>
              <a:solidFill>
                <a:srgbClr val="FF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8">
                <a:extLst>
                  <a:ext uri="{FF2B5EF4-FFF2-40B4-BE49-F238E27FC236}">
                    <a16:creationId xmlns:a16="http://schemas.microsoft.com/office/drawing/2014/main" id="{E631AE40-1E5D-D092-A0AD-9FAD1922E42E}"/>
                  </a:ext>
                </a:extLst>
              </p:cNvPr>
              <p:cNvSpPr>
                <a:spLocks noChangeArrowheads="1"/>
              </p:cNvSpPr>
              <p:nvPr/>
            </p:nvSpPr>
            <p:spPr bwMode="auto">
              <a:xfrm>
                <a:off x="5586413" y="781050"/>
                <a:ext cx="341313" cy="1228725"/>
              </a:xfrm>
              <a:prstGeom prst="rect">
                <a:avLst/>
              </a:prstGeom>
              <a:solidFill>
                <a:srgbClr val="288D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Rectangle 9">
                <a:extLst>
                  <a:ext uri="{FF2B5EF4-FFF2-40B4-BE49-F238E27FC236}">
                    <a16:creationId xmlns:a16="http://schemas.microsoft.com/office/drawing/2014/main" id="{7DD08BAB-D52D-371B-874A-0354239104A4}"/>
                  </a:ext>
                </a:extLst>
              </p:cNvPr>
              <p:cNvSpPr>
                <a:spLocks noChangeArrowheads="1"/>
              </p:cNvSpPr>
              <p:nvPr/>
            </p:nvSpPr>
            <p:spPr bwMode="auto">
              <a:xfrm>
                <a:off x="5927726" y="781050"/>
                <a:ext cx="341313" cy="1228725"/>
              </a:xfrm>
              <a:prstGeom prst="rect">
                <a:avLst/>
              </a:prstGeom>
              <a:solidFill>
                <a:srgbClr val="359B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Rectangle 10">
                <a:extLst>
                  <a:ext uri="{FF2B5EF4-FFF2-40B4-BE49-F238E27FC236}">
                    <a16:creationId xmlns:a16="http://schemas.microsoft.com/office/drawing/2014/main" id="{23D96B56-BC29-D200-6285-79D601BAFC15}"/>
                  </a:ext>
                </a:extLst>
              </p:cNvPr>
              <p:cNvSpPr>
                <a:spLocks noChangeArrowheads="1"/>
              </p:cNvSpPr>
              <p:nvPr/>
            </p:nvSpPr>
            <p:spPr bwMode="auto">
              <a:xfrm>
                <a:off x="6269038" y="781050"/>
                <a:ext cx="339725" cy="1228725"/>
              </a:xfrm>
              <a:prstGeom prst="rect">
                <a:avLst/>
              </a:prstGeom>
              <a:solidFill>
                <a:srgbClr val="48A8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14">
                <a:extLst>
                  <a:ext uri="{FF2B5EF4-FFF2-40B4-BE49-F238E27FC236}">
                    <a16:creationId xmlns:a16="http://schemas.microsoft.com/office/drawing/2014/main" id="{B5352BB1-A425-6712-75CB-BE17F0D90138}"/>
                  </a:ext>
                </a:extLst>
              </p:cNvPr>
              <p:cNvSpPr>
                <a:spLocks noChangeArrowheads="1"/>
              </p:cNvSpPr>
              <p:nvPr/>
            </p:nvSpPr>
            <p:spPr bwMode="auto">
              <a:xfrm>
                <a:off x="6269038" y="2009775"/>
                <a:ext cx="339725" cy="1223962"/>
              </a:xfrm>
              <a:prstGeom prst="rect">
                <a:avLst/>
              </a:prstGeom>
              <a:solidFill>
                <a:srgbClr val="7CD3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Rectangle 15">
                <a:extLst>
                  <a:ext uri="{FF2B5EF4-FFF2-40B4-BE49-F238E27FC236}">
                    <a16:creationId xmlns:a16="http://schemas.microsoft.com/office/drawing/2014/main" id="{FF413948-B9A0-F217-7E8D-E421775C9F0B}"/>
                  </a:ext>
                </a:extLst>
              </p:cNvPr>
              <p:cNvSpPr>
                <a:spLocks noChangeArrowheads="1"/>
              </p:cNvSpPr>
              <p:nvPr/>
            </p:nvSpPr>
            <p:spPr bwMode="auto">
              <a:xfrm>
                <a:off x="5927726" y="2009775"/>
                <a:ext cx="341313" cy="1223962"/>
              </a:xfrm>
              <a:prstGeom prst="rect">
                <a:avLst/>
              </a:prstGeom>
              <a:solidFill>
                <a:srgbClr val="8AE2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Rectangle 16">
                <a:extLst>
                  <a:ext uri="{FF2B5EF4-FFF2-40B4-BE49-F238E27FC236}">
                    <a16:creationId xmlns:a16="http://schemas.microsoft.com/office/drawing/2014/main" id="{ABADA3D0-CB2D-73AE-E1E6-229C80C9E322}"/>
                  </a:ext>
                </a:extLst>
              </p:cNvPr>
              <p:cNvSpPr>
                <a:spLocks noChangeArrowheads="1"/>
              </p:cNvSpPr>
              <p:nvPr/>
            </p:nvSpPr>
            <p:spPr bwMode="auto">
              <a:xfrm>
                <a:off x="5586413" y="2009775"/>
                <a:ext cx="341313" cy="1223962"/>
              </a:xfrm>
              <a:prstGeom prst="rect">
                <a:avLst/>
              </a:prstGeom>
              <a:solidFill>
                <a:srgbClr val="9FED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0">
                <a:extLst>
                  <a:ext uri="{FF2B5EF4-FFF2-40B4-BE49-F238E27FC236}">
                    <a16:creationId xmlns:a16="http://schemas.microsoft.com/office/drawing/2014/main" id="{9573ED27-8FD5-02C3-0415-A513CF1F988D}"/>
                  </a:ext>
                </a:extLst>
              </p:cNvPr>
              <p:cNvSpPr>
                <a:spLocks/>
              </p:cNvSpPr>
              <p:nvPr/>
            </p:nvSpPr>
            <p:spPr bwMode="auto">
              <a:xfrm>
                <a:off x="6269038" y="4462463"/>
                <a:ext cx="339725" cy="1295400"/>
              </a:xfrm>
              <a:custGeom>
                <a:avLst/>
                <a:gdLst>
                  <a:gd name="T0" fmla="*/ 0 w 124"/>
                  <a:gd name="T1" fmla="*/ 0 h 474"/>
                  <a:gd name="T2" fmla="*/ 124 w 124"/>
                  <a:gd name="T3" fmla="*/ 0 h 474"/>
                  <a:gd name="T4" fmla="*/ 124 w 124"/>
                  <a:gd name="T5" fmla="*/ 448 h 474"/>
                  <a:gd name="T6" fmla="*/ 0 w 124"/>
                  <a:gd name="T7" fmla="*/ 448 h 474"/>
                  <a:gd name="T8" fmla="*/ 0 w 124"/>
                  <a:gd name="T9" fmla="*/ 0 h 474"/>
                </a:gdLst>
                <a:ahLst/>
                <a:cxnLst>
                  <a:cxn ang="0">
                    <a:pos x="T0" y="T1"/>
                  </a:cxn>
                  <a:cxn ang="0">
                    <a:pos x="T2" y="T3"/>
                  </a:cxn>
                  <a:cxn ang="0">
                    <a:pos x="T4" y="T5"/>
                  </a:cxn>
                  <a:cxn ang="0">
                    <a:pos x="T6" y="T7"/>
                  </a:cxn>
                  <a:cxn ang="0">
                    <a:pos x="T8" y="T9"/>
                  </a:cxn>
                </a:cxnLst>
                <a:rect l="0" t="0" r="r" b="b"/>
                <a:pathLst>
                  <a:path w="124" h="474">
                    <a:moveTo>
                      <a:pt x="0" y="0"/>
                    </a:moveTo>
                    <a:cubicBezTo>
                      <a:pt x="124" y="0"/>
                      <a:pt x="124" y="0"/>
                      <a:pt x="124" y="0"/>
                    </a:cubicBezTo>
                    <a:cubicBezTo>
                      <a:pt x="124" y="448"/>
                      <a:pt x="124" y="448"/>
                      <a:pt x="124" y="448"/>
                    </a:cubicBezTo>
                    <a:cubicBezTo>
                      <a:pt x="83" y="474"/>
                      <a:pt x="41" y="474"/>
                      <a:pt x="0" y="448"/>
                    </a:cubicBez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21">
                <a:extLst>
                  <a:ext uri="{FF2B5EF4-FFF2-40B4-BE49-F238E27FC236}">
                    <a16:creationId xmlns:a16="http://schemas.microsoft.com/office/drawing/2014/main" id="{AB2BD4DF-851D-7AE0-EB70-2A5F87C56370}"/>
                  </a:ext>
                </a:extLst>
              </p:cNvPr>
              <p:cNvSpPr>
                <a:spLocks/>
              </p:cNvSpPr>
              <p:nvPr/>
            </p:nvSpPr>
            <p:spPr bwMode="auto">
              <a:xfrm>
                <a:off x="5927726" y="4462463"/>
                <a:ext cx="341313" cy="1295400"/>
              </a:xfrm>
              <a:custGeom>
                <a:avLst/>
                <a:gdLst>
                  <a:gd name="T0" fmla="*/ 125 w 125"/>
                  <a:gd name="T1" fmla="*/ 448 h 474"/>
                  <a:gd name="T2" fmla="*/ 0 w 125"/>
                  <a:gd name="T3" fmla="*/ 448 h 474"/>
                  <a:gd name="T4" fmla="*/ 0 w 125"/>
                  <a:gd name="T5" fmla="*/ 0 h 474"/>
                  <a:gd name="T6" fmla="*/ 125 w 125"/>
                  <a:gd name="T7" fmla="*/ 0 h 474"/>
                  <a:gd name="T8" fmla="*/ 125 w 125"/>
                  <a:gd name="T9" fmla="*/ 448 h 474"/>
                </a:gdLst>
                <a:ahLst/>
                <a:cxnLst>
                  <a:cxn ang="0">
                    <a:pos x="T0" y="T1"/>
                  </a:cxn>
                  <a:cxn ang="0">
                    <a:pos x="T2" y="T3"/>
                  </a:cxn>
                  <a:cxn ang="0">
                    <a:pos x="T4" y="T5"/>
                  </a:cxn>
                  <a:cxn ang="0">
                    <a:pos x="T6" y="T7"/>
                  </a:cxn>
                  <a:cxn ang="0">
                    <a:pos x="T8" y="T9"/>
                  </a:cxn>
                </a:cxnLst>
                <a:rect l="0" t="0" r="r" b="b"/>
                <a:pathLst>
                  <a:path w="125" h="474">
                    <a:moveTo>
                      <a:pt x="125" y="448"/>
                    </a:moveTo>
                    <a:cubicBezTo>
                      <a:pt x="83" y="474"/>
                      <a:pt x="42" y="474"/>
                      <a:pt x="0" y="448"/>
                    </a:cubicBezTo>
                    <a:cubicBezTo>
                      <a:pt x="0" y="0"/>
                      <a:pt x="0" y="0"/>
                      <a:pt x="0" y="0"/>
                    </a:cubicBezTo>
                    <a:cubicBezTo>
                      <a:pt x="125" y="0"/>
                      <a:pt x="125" y="0"/>
                      <a:pt x="125" y="0"/>
                    </a:cubicBezTo>
                    <a:lnTo>
                      <a:pt x="125" y="448"/>
                    </a:lnTo>
                    <a:close/>
                  </a:path>
                </a:pathLst>
              </a:custGeom>
              <a:solidFill>
                <a:srgbClr val="F97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22">
                <a:extLst>
                  <a:ext uri="{FF2B5EF4-FFF2-40B4-BE49-F238E27FC236}">
                    <a16:creationId xmlns:a16="http://schemas.microsoft.com/office/drawing/2014/main" id="{65ECDFEB-C9D7-A0FE-E9E1-B1D6A934483A}"/>
                  </a:ext>
                </a:extLst>
              </p:cNvPr>
              <p:cNvSpPr>
                <a:spLocks/>
              </p:cNvSpPr>
              <p:nvPr/>
            </p:nvSpPr>
            <p:spPr bwMode="auto">
              <a:xfrm>
                <a:off x="5586413" y="4462463"/>
                <a:ext cx="341313" cy="1295400"/>
              </a:xfrm>
              <a:custGeom>
                <a:avLst/>
                <a:gdLst>
                  <a:gd name="T0" fmla="*/ 125 w 125"/>
                  <a:gd name="T1" fmla="*/ 0 h 474"/>
                  <a:gd name="T2" fmla="*/ 125 w 125"/>
                  <a:gd name="T3" fmla="*/ 448 h 474"/>
                  <a:gd name="T4" fmla="*/ 0 w 125"/>
                  <a:gd name="T5" fmla="*/ 448 h 474"/>
                  <a:gd name="T6" fmla="*/ 0 w 125"/>
                  <a:gd name="T7" fmla="*/ 0 h 474"/>
                  <a:gd name="T8" fmla="*/ 125 w 125"/>
                  <a:gd name="T9" fmla="*/ 0 h 474"/>
                </a:gdLst>
                <a:ahLst/>
                <a:cxnLst>
                  <a:cxn ang="0">
                    <a:pos x="T0" y="T1"/>
                  </a:cxn>
                  <a:cxn ang="0">
                    <a:pos x="T2" y="T3"/>
                  </a:cxn>
                  <a:cxn ang="0">
                    <a:pos x="T4" y="T5"/>
                  </a:cxn>
                  <a:cxn ang="0">
                    <a:pos x="T6" y="T7"/>
                  </a:cxn>
                  <a:cxn ang="0">
                    <a:pos x="T8" y="T9"/>
                  </a:cxn>
                </a:cxnLst>
                <a:rect l="0" t="0" r="r" b="b"/>
                <a:pathLst>
                  <a:path w="125" h="474">
                    <a:moveTo>
                      <a:pt x="125" y="0"/>
                    </a:moveTo>
                    <a:cubicBezTo>
                      <a:pt x="125" y="448"/>
                      <a:pt x="125" y="448"/>
                      <a:pt x="125" y="448"/>
                    </a:cubicBezTo>
                    <a:cubicBezTo>
                      <a:pt x="84" y="474"/>
                      <a:pt x="42" y="474"/>
                      <a:pt x="0" y="448"/>
                    </a:cubicBezTo>
                    <a:cubicBezTo>
                      <a:pt x="0" y="0"/>
                      <a:pt x="0" y="0"/>
                      <a:pt x="0" y="0"/>
                    </a:cubicBezTo>
                    <a:lnTo>
                      <a:pt x="125" y="0"/>
                    </a:lnTo>
                    <a:close/>
                  </a:path>
                </a:pathLst>
              </a:custGeom>
              <a:solidFill>
                <a:srgbClr val="FF9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Rectangle 26">
                <a:extLst>
                  <a:ext uri="{FF2B5EF4-FFF2-40B4-BE49-F238E27FC236}">
                    <a16:creationId xmlns:a16="http://schemas.microsoft.com/office/drawing/2014/main" id="{36EDF5F6-18A3-8168-0DAD-65F728D9D7A7}"/>
                  </a:ext>
                </a:extLst>
              </p:cNvPr>
              <p:cNvSpPr>
                <a:spLocks noChangeArrowheads="1"/>
              </p:cNvSpPr>
              <p:nvPr/>
            </p:nvSpPr>
            <p:spPr bwMode="auto">
              <a:xfrm>
                <a:off x="5586413" y="3233738"/>
                <a:ext cx="341313" cy="1228725"/>
              </a:xfrm>
              <a:prstGeom prst="rect">
                <a:avLst/>
              </a:prstGeom>
              <a:solidFill>
                <a:srgbClr val="FBE7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Rectangle 27">
                <a:extLst>
                  <a:ext uri="{FF2B5EF4-FFF2-40B4-BE49-F238E27FC236}">
                    <a16:creationId xmlns:a16="http://schemas.microsoft.com/office/drawing/2014/main" id="{1097B19B-DFC8-A484-22E6-261EF07A927C}"/>
                  </a:ext>
                </a:extLst>
              </p:cNvPr>
              <p:cNvSpPr>
                <a:spLocks noChangeArrowheads="1"/>
              </p:cNvSpPr>
              <p:nvPr/>
            </p:nvSpPr>
            <p:spPr bwMode="auto">
              <a:xfrm>
                <a:off x="5927726" y="3233738"/>
                <a:ext cx="341313" cy="1228725"/>
              </a:xfrm>
              <a:prstGeom prst="rect">
                <a:avLst/>
              </a:prstGeom>
              <a:solidFill>
                <a:srgbClr val="F9E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Rectangle 28">
                <a:extLst>
                  <a:ext uri="{FF2B5EF4-FFF2-40B4-BE49-F238E27FC236}">
                    <a16:creationId xmlns:a16="http://schemas.microsoft.com/office/drawing/2014/main" id="{53D10DAF-9C15-0F8A-C8DF-A9E5D066E5E6}"/>
                  </a:ext>
                </a:extLst>
              </p:cNvPr>
              <p:cNvSpPr>
                <a:spLocks noChangeArrowheads="1"/>
              </p:cNvSpPr>
              <p:nvPr/>
            </p:nvSpPr>
            <p:spPr bwMode="auto">
              <a:xfrm>
                <a:off x="6269038" y="3233738"/>
                <a:ext cx="339725" cy="1228725"/>
              </a:xfrm>
              <a:prstGeom prst="rect">
                <a:avLst/>
              </a:prstGeom>
              <a:solidFill>
                <a:srgbClr val="FFE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42C3A416-3C19-5630-0DD5-8C8050BC0882}"/>
                </a:ext>
              </a:extLst>
            </p:cNvPr>
            <p:cNvGrpSpPr/>
            <p:nvPr/>
          </p:nvGrpSpPr>
          <p:grpSpPr>
            <a:xfrm>
              <a:off x="6608763" y="3233738"/>
              <a:ext cx="3530600" cy="1228725"/>
              <a:chOff x="6608763" y="3233738"/>
              <a:chExt cx="3530600" cy="1228725"/>
            </a:xfrm>
          </p:grpSpPr>
          <p:sp>
            <p:nvSpPr>
              <p:cNvPr id="13" name="Freeform 29">
                <a:extLst>
                  <a:ext uri="{FF2B5EF4-FFF2-40B4-BE49-F238E27FC236}">
                    <a16:creationId xmlns:a16="http://schemas.microsoft.com/office/drawing/2014/main" id="{FDE905C1-0841-343D-A824-AE053C135169}"/>
                  </a:ext>
                </a:extLst>
              </p:cNvPr>
              <p:cNvSpPr>
                <a:spLocks/>
              </p:cNvSpPr>
              <p:nvPr/>
            </p:nvSpPr>
            <p:spPr bwMode="auto">
              <a:xfrm>
                <a:off x="6608763" y="3244850"/>
                <a:ext cx="674688" cy="1217612"/>
              </a:xfrm>
              <a:custGeom>
                <a:avLst/>
                <a:gdLst>
                  <a:gd name="T0" fmla="*/ 0 w 425"/>
                  <a:gd name="T1" fmla="*/ 767 h 767"/>
                  <a:gd name="T2" fmla="*/ 425 w 425"/>
                  <a:gd name="T3" fmla="*/ 767 h 767"/>
                  <a:gd name="T4" fmla="*/ 0 w 425"/>
                  <a:gd name="T5" fmla="*/ 0 h 767"/>
                  <a:gd name="T6" fmla="*/ 0 w 425"/>
                  <a:gd name="T7" fmla="*/ 767 h 767"/>
                </a:gdLst>
                <a:ahLst/>
                <a:cxnLst>
                  <a:cxn ang="0">
                    <a:pos x="T0" y="T1"/>
                  </a:cxn>
                  <a:cxn ang="0">
                    <a:pos x="T2" y="T3"/>
                  </a:cxn>
                  <a:cxn ang="0">
                    <a:pos x="T4" y="T5"/>
                  </a:cxn>
                  <a:cxn ang="0">
                    <a:pos x="T6" y="T7"/>
                  </a:cxn>
                </a:cxnLst>
                <a:rect l="0" t="0" r="r" b="b"/>
                <a:pathLst>
                  <a:path w="425" h="767">
                    <a:moveTo>
                      <a:pt x="0" y="767"/>
                    </a:moveTo>
                    <a:lnTo>
                      <a:pt x="425" y="767"/>
                    </a:lnTo>
                    <a:lnTo>
                      <a:pt x="0" y="0"/>
                    </a:lnTo>
                    <a:lnTo>
                      <a:pt x="0" y="767"/>
                    </a:lnTo>
                    <a:close/>
                  </a:path>
                </a:pathLst>
              </a:custGeom>
              <a:solidFill>
                <a:srgbClr val="FFE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30">
                <a:extLst>
                  <a:ext uri="{FF2B5EF4-FFF2-40B4-BE49-F238E27FC236}">
                    <a16:creationId xmlns:a16="http://schemas.microsoft.com/office/drawing/2014/main" id="{23D94F51-F603-EB85-EF7B-0D284761D8F2}"/>
                  </a:ext>
                </a:extLst>
              </p:cNvPr>
              <p:cNvSpPr>
                <a:spLocks/>
              </p:cNvSpPr>
              <p:nvPr/>
            </p:nvSpPr>
            <p:spPr bwMode="auto">
              <a:xfrm>
                <a:off x="6608763" y="3244850"/>
                <a:ext cx="2720975" cy="1217612"/>
              </a:xfrm>
              <a:custGeom>
                <a:avLst/>
                <a:gdLst>
                  <a:gd name="T0" fmla="*/ 425 w 1714"/>
                  <a:gd name="T1" fmla="*/ 767 h 767"/>
                  <a:gd name="T2" fmla="*/ 1714 w 1714"/>
                  <a:gd name="T3" fmla="*/ 767 h 767"/>
                  <a:gd name="T4" fmla="*/ 0 w 1714"/>
                  <a:gd name="T5" fmla="*/ 0 h 767"/>
                  <a:gd name="T6" fmla="*/ 425 w 1714"/>
                  <a:gd name="T7" fmla="*/ 767 h 767"/>
                </a:gdLst>
                <a:ahLst/>
                <a:cxnLst>
                  <a:cxn ang="0">
                    <a:pos x="T0" y="T1"/>
                  </a:cxn>
                  <a:cxn ang="0">
                    <a:pos x="T2" y="T3"/>
                  </a:cxn>
                  <a:cxn ang="0">
                    <a:pos x="T4" y="T5"/>
                  </a:cxn>
                  <a:cxn ang="0">
                    <a:pos x="T6" y="T7"/>
                  </a:cxn>
                </a:cxnLst>
                <a:rect l="0" t="0" r="r" b="b"/>
                <a:pathLst>
                  <a:path w="1714" h="767">
                    <a:moveTo>
                      <a:pt x="425" y="767"/>
                    </a:moveTo>
                    <a:lnTo>
                      <a:pt x="1714" y="767"/>
                    </a:lnTo>
                    <a:lnTo>
                      <a:pt x="0" y="0"/>
                    </a:lnTo>
                    <a:lnTo>
                      <a:pt x="425" y="767"/>
                    </a:lnTo>
                    <a:close/>
                  </a:path>
                </a:pathLst>
              </a:custGeom>
              <a:solidFill>
                <a:srgbClr val="F9E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31">
                <a:extLst>
                  <a:ext uri="{FF2B5EF4-FFF2-40B4-BE49-F238E27FC236}">
                    <a16:creationId xmlns:a16="http://schemas.microsoft.com/office/drawing/2014/main" id="{2C17B2CB-0A47-23EB-6533-A038C62375C2}"/>
                  </a:ext>
                </a:extLst>
              </p:cNvPr>
              <p:cNvSpPr>
                <a:spLocks/>
              </p:cNvSpPr>
              <p:nvPr/>
            </p:nvSpPr>
            <p:spPr bwMode="auto">
              <a:xfrm>
                <a:off x="6608763" y="3233738"/>
                <a:ext cx="3530600" cy="1228725"/>
              </a:xfrm>
              <a:custGeom>
                <a:avLst/>
                <a:gdLst>
                  <a:gd name="T0" fmla="*/ 1067 w 1291"/>
                  <a:gd name="T1" fmla="*/ 0 h 449"/>
                  <a:gd name="T2" fmla="*/ 0 w 1291"/>
                  <a:gd name="T3" fmla="*/ 0 h 449"/>
                  <a:gd name="T4" fmla="*/ 0 w 1291"/>
                  <a:gd name="T5" fmla="*/ 4 h 449"/>
                  <a:gd name="T6" fmla="*/ 995 w 1291"/>
                  <a:gd name="T7" fmla="*/ 449 h 449"/>
                  <a:gd name="T8" fmla="*/ 1067 w 1291"/>
                  <a:gd name="T9" fmla="*/ 449 h 449"/>
                  <a:gd name="T10" fmla="*/ 1291 w 1291"/>
                  <a:gd name="T11" fmla="*/ 225 h 449"/>
                  <a:gd name="T12" fmla="*/ 1291 w 1291"/>
                  <a:gd name="T13" fmla="*/ 225 h 449"/>
                  <a:gd name="T14" fmla="*/ 1067 w 1291"/>
                  <a:gd name="T15" fmla="*/ 0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1" h="449">
                    <a:moveTo>
                      <a:pt x="1067" y="0"/>
                    </a:moveTo>
                    <a:cubicBezTo>
                      <a:pt x="0" y="0"/>
                      <a:pt x="0" y="0"/>
                      <a:pt x="0" y="0"/>
                    </a:cubicBezTo>
                    <a:cubicBezTo>
                      <a:pt x="0" y="4"/>
                      <a:pt x="0" y="4"/>
                      <a:pt x="0" y="4"/>
                    </a:cubicBezTo>
                    <a:cubicBezTo>
                      <a:pt x="995" y="449"/>
                      <a:pt x="995" y="449"/>
                      <a:pt x="995" y="449"/>
                    </a:cubicBezTo>
                    <a:cubicBezTo>
                      <a:pt x="1067" y="449"/>
                      <a:pt x="1067" y="449"/>
                      <a:pt x="1067" y="449"/>
                    </a:cubicBezTo>
                    <a:cubicBezTo>
                      <a:pt x="1190" y="449"/>
                      <a:pt x="1291" y="348"/>
                      <a:pt x="1291" y="225"/>
                    </a:cubicBezTo>
                    <a:cubicBezTo>
                      <a:pt x="1291" y="225"/>
                      <a:pt x="1291" y="225"/>
                      <a:pt x="1291" y="225"/>
                    </a:cubicBezTo>
                    <a:cubicBezTo>
                      <a:pt x="1291" y="101"/>
                      <a:pt x="1190" y="0"/>
                      <a:pt x="1067" y="0"/>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56" name="Group 55">
            <a:extLst>
              <a:ext uri="{FF2B5EF4-FFF2-40B4-BE49-F238E27FC236}">
                <a16:creationId xmlns:a16="http://schemas.microsoft.com/office/drawing/2014/main" id="{66795CA2-B859-F337-FAF0-995B7A361932}"/>
              </a:ext>
            </a:extLst>
          </p:cNvPr>
          <p:cNvGrpSpPr/>
          <p:nvPr/>
        </p:nvGrpSpPr>
        <p:grpSpPr>
          <a:xfrm>
            <a:off x="301526" y="2958936"/>
            <a:ext cx="723336" cy="723336"/>
            <a:chOff x="3032814" y="4760242"/>
            <a:chExt cx="704724" cy="704724"/>
          </a:xfrm>
        </p:grpSpPr>
        <p:sp>
          <p:nvSpPr>
            <p:cNvPr id="57" name="Oval 10">
              <a:extLst>
                <a:ext uri="{FF2B5EF4-FFF2-40B4-BE49-F238E27FC236}">
                  <a16:creationId xmlns:a16="http://schemas.microsoft.com/office/drawing/2014/main" id="{3ED9F927-7B00-DFAA-4128-A396D3B70D61}"/>
                </a:ext>
              </a:extLst>
            </p:cNvPr>
            <p:cNvSpPr>
              <a:spLocks noChangeArrowheads="1"/>
            </p:cNvSpPr>
            <p:nvPr/>
          </p:nvSpPr>
          <p:spPr bwMode="auto">
            <a:xfrm>
              <a:off x="3032814" y="4760242"/>
              <a:ext cx="704724" cy="704724"/>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58" name="Group 57">
              <a:extLst>
                <a:ext uri="{FF2B5EF4-FFF2-40B4-BE49-F238E27FC236}">
                  <a16:creationId xmlns:a16="http://schemas.microsoft.com/office/drawing/2014/main" id="{98CF0AEA-BE57-074C-3C26-520570C1E239}"/>
                </a:ext>
              </a:extLst>
            </p:cNvPr>
            <p:cNvGrpSpPr/>
            <p:nvPr/>
          </p:nvGrpSpPr>
          <p:grpSpPr>
            <a:xfrm>
              <a:off x="3262639" y="4983883"/>
              <a:ext cx="245075" cy="257442"/>
              <a:chOff x="3078163" y="744538"/>
              <a:chExt cx="346074" cy="363538"/>
            </a:xfrm>
            <a:solidFill>
              <a:schemeClr val="accent5"/>
            </a:solidFill>
          </p:grpSpPr>
          <p:sp>
            <p:nvSpPr>
              <p:cNvPr id="59" name="Freeform 328">
                <a:extLst>
                  <a:ext uri="{FF2B5EF4-FFF2-40B4-BE49-F238E27FC236}">
                    <a16:creationId xmlns:a16="http://schemas.microsoft.com/office/drawing/2014/main" id="{279A5229-7AFE-E067-D9DD-ABE66BAA3900}"/>
                  </a:ext>
                </a:extLst>
              </p:cNvPr>
              <p:cNvSpPr>
                <a:spLocks noEditPoints="1"/>
              </p:cNvSpPr>
              <p:nvPr/>
            </p:nvSpPr>
            <p:spPr bwMode="auto">
              <a:xfrm>
                <a:off x="3221038" y="744538"/>
                <a:ext cx="60325" cy="61913"/>
              </a:xfrm>
              <a:custGeom>
                <a:avLst/>
                <a:gdLst>
                  <a:gd name="T0" fmla="*/ 9 w 19"/>
                  <a:gd name="T1" fmla="*/ 19 h 19"/>
                  <a:gd name="T2" fmla="*/ 19 w 19"/>
                  <a:gd name="T3" fmla="*/ 10 h 19"/>
                  <a:gd name="T4" fmla="*/ 9 w 19"/>
                  <a:gd name="T5" fmla="*/ 0 h 19"/>
                  <a:gd name="T6" fmla="*/ 0 w 19"/>
                  <a:gd name="T7" fmla="*/ 10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5"/>
                      <a:pt x="19" y="10"/>
                    </a:cubicBezTo>
                    <a:cubicBezTo>
                      <a:pt x="19" y="4"/>
                      <a:pt x="15" y="0"/>
                      <a:pt x="9" y="0"/>
                    </a:cubicBezTo>
                    <a:cubicBezTo>
                      <a:pt x="4" y="0"/>
                      <a:pt x="0" y="4"/>
                      <a:pt x="0" y="10"/>
                    </a:cubicBezTo>
                    <a:cubicBezTo>
                      <a:pt x="0" y="15"/>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0" name="Group 59">
                <a:extLst>
                  <a:ext uri="{FF2B5EF4-FFF2-40B4-BE49-F238E27FC236}">
                    <a16:creationId xmlns:a16="http://schemas.microsoft.com/office/drawing/2014/main" id="{57FD63A1-59D7-8BDB-D9E4-95CA20E08B81}"/>
                  </a:ext>
                </a:extLst>
              </p:cNvPr>
              <p:cNvGrpSpPr/>
              <p:nvPr/>
            </p:nvGrpSpPr>
            <p:grpSpPr>
              <a:xfrm>
                <a:off x="3078163" y="809625"/>
                <a:ext cx="346074" cy="298451"/>
                <a:chOff x="3078163" y="809625"/>
                <a:chExt cx="346074" cy="298451"/>
              </a:xfrm>
              <a:grpFill/>
            </p:grpSpPr>
            <p:sp>
              <p:nvSpPr>
                <p:cNvPr id="61" name="Freeform 329">
                  <a:extLst>
                    <a:ext uri="{FF2B5EF4-FFF2-40B4-BE49-F238E27FC236}">
                      <a16:creationId xmlns:a16="http://schemas.microsoft.com/office/drawing/2014/main" id="{436090D4-1218-F473-2AD0-8087E34D7F95}"/>
                    </a:ext>
                  </a:extLst>
                </p:cNvPr>
                <p:cNvSpPr>
                  <a:spLocks noEditPoints="1"/>
                </p:cNvSpPr>
                <p:nvPr/>
              </p:nvSpPr>
              <p:spPr bwMode="auto">
                <a:xfrm>
                  <a:off x="3197225" y="812800"/>
                  <a:ext cx="104775" cy="80963"/>
                </a:xfrm>
                <a:custGeom>
                  <a:avLst/>
                  <a:gdLst>
                    <a:gd name="T0" fmla="*/ 26 w 32"/>
                    <a:gd name="T1" fmla="*/ 1 h 25"/>
                    <a:gd name="T2" fmla="*/ 24 w 32"/>
                    <a:gd name="T3" fmla="*/ 0 h 25"/>
                    <a:gd name="T4" fmla="*/ 22 w 32"/>
                    <a:gd name="T5" fmla="*/ 0 h 25"/>
                    <a:gd name="T6" fmla="*/ 16 w 32"/>
                    <a:gd name="T7" fmla="*/ 3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3"/>
                        <a:pt x="16" y="3"/>
                        <a:pt x="16" y="3"/>
                      </a:cubicBezTo>
                      <a:cubicBezTo>
                        <a:pt x="11" y="0"/>
                        <a:pt x="11" y="0"/>
                        <a:pt x="11" y="0"/>
                      </a:cubicBezTo>
                      <a:cubicBezTo>
                        <a:pt x="10" y="0"/>
                        <a:pt x="10" y="0"/>
                        <a:pt x="9" y="0"/>
                      </a:cubicBezTo>
                      <a:cubicBezTo>
                        <a:pt x="9" y="0"/>
                        <a:pt x="7" y="1"/>
                        <a:pt x="7" y="1"/>
                      </a:cubicBezTo>
                      <a:cubicBezTo>
                        <a:pt x="3" y="2"/>
                        <a:pt x="0" y="6"/>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6"/>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30">
                  <a:extLst>
                    <a:ext uri="{FF2B5EF4-FFF2-40B4-BE49-F238E27FC236}">
                      <a16:creationId xmlns:a16="http://schemas.microsoft.com/office/drawing/2014/main" id="{AB3D4A36-A4E3-DCF3-ACFD-81ED39F2ABFA}"/>
                    </a:ext>
                  </a:extLst>
                </p:cNvPr>
                <p:cNvSpPr>
                  <a:spLocks noEditPoints="1"/>
                </p:cNvSpPr>
                <p:nvPr/>
              </p:nvSpPr>
              <p:spPr bwMode="auto">
                <a:xfrm>
                  <a:off x="3197225" y="912813"/>
                  <a:ext cx="104775" cy="195263"/>
                </a:xfrm>
                <a:custGeom>
                  <a:avLst/>
                  <a:gdLst>
                    <a:gd name="T0" fmla="*/ 30 w 32"/>
                    <a:gd name="T1" fmla="*/ 0 h 60"/>
                    <a:gd name="T2" fmla="*/ 3 w 32"/>
                    <a:gd name="T3" fmla="*/ 0 h 60"/>
                    <a:gd name="T4" fmla="*/ 0 w 32"/>
                    <a:gd name="T5" fmla="*/ 3 h 60"/>
                    <a:gd name="T6" fmla="*/ 0 w 32"/>
                    <a:gd name="T7" fmla="*/ 57 h 60"/>
                    <a:gd name="T8" fmla="*/ 3 w 32"/>
                    <a:gd name="T9" fmla="*/ 60 h 60"/>
                    <a:gd name="T10" fmla="*/ 30 w 32"/>
                    <a:gd name="T11" fmla="*/ 60 h 60"/>
                    <a:gd name="T12" fmla="*/ 32 w 32"/>
                    <a:gd name="T13" fmla="*/ 57 h 60"/>
                    <a:gd name="T14" fmla="*/ 32 w 32"/>
                    <a:gd name="T15" fmla="*/ 3 h 60"/>
                    <a:gd name="T16" fmla="*/ 30 w 32"/>
                    <a:gd name="T17" fmla="*/ 0 h 60"/>
                    <a:gd name="T18" fmla="*/ 30 w 32"/>
                    <a:gd name="T19" fmla="*/ 0 h 60"/>
                    <a:gd name="T20" fmla="*/ 30 w 32"/>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0">
                      <a:moveTo>
                        <a:pt x="30" y="0"/>
                      </a:moveTo>
                      <a:cubicBezTo>
                        <a:pt x="3" y="0"/>
                        <a:pt x="3" y="0"/>
                        <a:pt x="3" y="0"/>
                      </a:cubicBezTo>
                      <a:cubicBezTo>
                        <a:pt x="1" y="0"/>
                        <a:pt x="0" y="1"/>
                        <a:pt x="0" y="3"/>
                      </a:cubicBezTo>
                      <a:cubicBezTo>
                        <a:pt x="0" y="57"/>
                        <a:pt x="0" y="57"/>
                        <a:pt x="0" y="57"/>
                      </a:cubicBezTo>
                      <a:cubicBezTo>
                        <a:pt x="0" y="58"/>
                        <a:pt x="1" y="60"/>
                        <a:pt x="3" y="60"/>
                      </a:cubicBezTo>
                      <a:cubicBezTo>
                        <a:pt x="30" y="60"/>
                        <a:pt x="30" y="60"/>
                        <a:pt x="30" y="60"/>
                      </a:cubicBezTo>
                      <a:cubicBezTo>
                        <a:pt x="31" y="60"/>
                        <a:pt x="32" y="58"/>
                        <a:pt x="32" y="57"/>
                      </a:cubicBezTo>
                      <a:cubicBezTo>
                        <a:pt x="32" y="3"/>
                        <a:pt x="32" y="3"/>
                        <a:pt x="32" y="3"/>
                      </a:cubicBezTo>
                      <a:cubicBezTo>
                        <a:pt x="32"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31">
                  <a:extLst>
                    <a:ext uri="{FF2B5EF4-FFF2-40B4-BE49-F238E27FC236}">
                      <a16:creationId xmlns:a16="http://schemas.microsoft.com/office/drawing/2014/main" id="{2015ED07-7BD2-E299-DA75-F91E82F72A72}"/>
                    </a:ext>
                  </a:extLst>
                </p:cNvPr>
                <p:cNvSpPr>
                  <a:spLocks noEditPoints="1"/>
                </p:cNvSpPr>
                <p:nvPr/>
              </p:nvSpPr>
              <p:spPr bwMode="auto">
                <a:xfrm>
                  <a:off x="3340100" y="809625"/>
                  <a:ext cx="61912" cy="61913"/>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4"/>
                        <a:pt x="19" y="9"/>
                      </a:cubicBezTo>
                      <a:cubicBezTo>
                        <a:pt x="19" y="4"/>
                        <a:pt x="15" y="0"/>
                        <a:pt x="9" y="0"/>
                      </a:cubicBezTo>
                      <a:cubicBezTo>
                        <a:pt x="4" y="0"/>
                        <a:pt x="0" y="4"/>
                        <a:pt x="0" y="9"/>
                      </a:cubicBezTo>
                      <a:cubicBezTo>
                        <a:pt x="0" y="14"/>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32">
                  <a:extLst>
                    <a:ext uri="{FF2B5EF4-FFF2-40B4-BE49-F238E27FC236}">
                      <a16:creationId xmlns:a16="http://schemas.microsoft.com/office/drawing/2014/main" id="{39B321D7-840A-4CE0-9687-03D28F1E0D6F}"/>
                    </a:ext>
                  </a:extLst>
                </p:cNvPr>
                <p:cNvSpPr>
                  <a:spLocks noEditPoints="1"/>
                </p:cNvSpPr>
                <p:nvPr/>
              </p:nvSpPr>
              <p:spPr bwMode="auto">
                <a:xfrm>
                  <a:off x="3317875" y="874713"/>
                  <a:ext cx="106362" cy="84138"/>
                </a:xfrm>
                <a:custGeom>
                  <a:avLst/>
                  <a:gdLst>
                    <a:gd name="T0" fmla="*/ 26 w 33"/>
                    <a:gd name="T1" fmla="*/ 1 h 26"/>
                    <a:gd name="T2" fmla="*/ 24 w 33"/>
                    <a:gd name="T3" fmla="*/ 1 h 26"/>
                    <a:gd name="T4" fmla="*/ 22 w 33"/>
                    <a:gd name="T5" fmla="*/ 1 h 26"/>
                    <a:gd name="T6" fmla="*/ 16 w 33"/>
                    <a:gd name="T7" fmla="*/ 3 h 26"/>
                    <a:gd name="T8" fmla="*/ 11 w 33"/>
                    <a:gd name="T9" fmla="*/ 1 h 26"/>
                    <a:gd name="T10" fmla="*/ 9 w 33"/>
                    <a:gd name="T11" fmla="*/ 1 h 26"/>
                    <a:gd name="T12" fmla="*/ 7 w 33"/>
                    <a:gd name="T13" fmla="*/ 1 h 26"/>
                    <a:gd name="T14" fmla="*/ 0 w 33"/>
                    <a:gd name="T15" fmla="*/ 10 h 26"/>
                    <a:gd name="T16" fmla="*/ 0 w 33"/>
                    <a:gd name="T17" fmla="*/ 23 h 26"/>
                    <a:gd name="T18" fmla="*/ 3 w 33"/>
                    <a:gd name="T19" fmla="*/ 26 h 26"/>
                    <a:gd name="T20" fmla="*/ 30 w 33"/>
                    <a:gd name="T21" fmla="*/ 26 h 26"/>
                    <a:gd name="T22" fmla="*/ 33 w 33"/>
                    <a:gd name="T23" fmla="*/ 23 h 26"/>
                    <a:gd name="T24" fmla="*/ 33 w 33"/>
                    <a:gd name="T25" fmla="*/ 10 h 26"/>
                    <a:gd name="T26" fmla="*/ 26 w 33"/>
                    <a:gd name="T27" fmla="*/ 1 h 26"/>
                    <a:gd name="T28" fmla="*/ 26 w 33"/>
                    <a:gd name="T29" fmla="*/ 1 h 26"/>
                    <a:gd name="T30" fmla="*/ 26 w 33"/>
                    <a:gd name="T3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26" y="1"/>
                      </a:moveTo>
                      <a:cubicBezTo>
                        <a:pt x="26" y="1"/>
                        <a:pt x="24" y="1"/>
                        <a:pt x="24" y="1"/>
                      </a:cubicBezTo>
                      <a:cubicBezTo>
                        <a:pt x="23" y="0"/>
                        <a:pt x="23" y="0"/>
                        <a:pt x="22" y="1"/>
                      </a:cubicBezTo>
                      <a:cubicBezTo>
                        <a:pt x="16" y="3"/>
                        <a:pt x="16" y="3"/>
                        <a:pt x="16" y="3"/>
                      </a:cubicBezTo>
                      <a:cubicBezTo>
                        <a:pt x="11" y="1"/>
                        <a:pt x="11" y="1"/>
                        <a:pt x="11" y="1"/>
                      </a:cubicBezTo>
                      <a:cubicBezTo>
                        <a:pt x="10" y="0"/>
                        <a:pt x="10" y="0"/>
                        <a:pt x="9" y="1"/>
                      </a:cubicBezTo>
                      <a:cubicBezTo>
                        <a:pt x="9" y="1"/>
                        <a:pt x="7" y="1"/>
                        <a:pt x="7" y="1"/>
                      </a:cubicBezTo>
                      <a:cubicBezTo>
                        <a:pt x="3" y="3"/>
                        <a:pt x="0" y="6"/>
                        <a:pt x="0" y="10"/>
                      </a:cubicBezTo>
                      <a:cubicBezTo>
                        <a:pt x="0" y="23"/>
                        <a:pt x="0" y="23"/>
                        <a:pt x="0" y="23"/>
                      </a:cubicBezTo>
                      <a:cubicBezTo>
                        <a:pt x="0" y="25"/>
                        <a:pt x="2" y="26"/>
                        <a:pt x="3" y="26"/>
                      </a:cubicBezTo>
                      <a:cubicBezTo>
                        <a:pt x="30" y="26"/>
                        <a:pt x="30" y="26"/>
                        <a:pt x="30" y="26"/>
                      </a:cubicBezTo>
                      <a:cubicBezTo>
                        <a:pt x="31" y="26"/>
                        <a:pt x="33" y="25"/>
                        <a:pt x="33" y="23"/>
                      </a:cubicBezTo>
                      <a:cubicBezTo>
                        <a:pt x="33" y="10"/>
                        <a:pt x="33" y="10"/>
                        <a:pt x="33" y="10"/>
                      </a:cubicBezTo>
                      <a:cubicBezTo>
                        <a:pt x="33" y="6"/>
                        <a:pt x="30" y="3"/>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333">
                  <a:extLst>
                    <a:ext uri="{FF2B5EF4-FFF2-40B4-BE49-F238E27FC236}">
                      <a16:creationId xmlns:a16="http://schemas.microsoft.com/office/drawing/2014/main" id="{9D21657A-3913-C719-D89D-048923B7A7B7}"/>
                    </a:ext>
                  </a:extLst>
                </p:cNvPr>
                <p:cNvSpPr>
                  <a:spLocks noEditPoints="1"/>
                </p:cNvSpPr>
                <p:nvPr/>
              </p:nvSpPr>
              <p:spPr bwMode="auto">
                <a:xfrm>
                  <a:off x="3317875" y="977900"/>
                  <a:ext cx="106362" cy="130175"/>
                </a:xfrm>
                <a:custGeom>
                  <a:avLst/>
                  <a:gdLst>
                    <a:gd name="T0" fmla="*/ 30 w 33"/>
                    <a:gd name="T1" fmla="*/ 0 h 40"/>
                    <a:gd name="T2" fmla="*/ 3 w 33"/>
                    <a:gd name="T3" fmla="*/ 0 h 40"/>
                    <a:gd name="T4" fmla="*/ 0 w 33"/>
                    <a:gd name="T5" fmla="*/ 2 h 40"/>
                    <a:gd name="T6" fmla="*/ 0 w 33"/>
                    <a:gd name="T7" fmla="*/ 37 h 40"/>
                    <a:gd name="T8" fmla="*/ 3 w 33"/>
                    <a:gd name="T9" fmla="*/ 40 h 40"/>
                    <a:gd name="T10" fmla="*/ 30 w 33"/>
                    <a:gd name="T11" fmla="*/ 40 h 40"/>
                    <a:gd name="T12" fmla="*/ 33 w 33"/>
                    <a:gd name="T13" fmla="*/ 37 h 40"/>
                    <a:gd name="T14" fmla="*/ 33 w 33"/>
                    <a:gd name="T15" fmla="*/ 2 h 40"/>
                    <a:gd name="T16" fmla="*/ 30 w 33"/>
                    <a:gd name="T17" fmla="*/ 0 h 40"/>
                    <a:gd name="T18" fmla="*/ 30 w 33"/>
                    <a:gd name="T19" fmla="*/ 0 h 40"/>
                    <a:gd name="T20" fmla="*/ 30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30" y="0"/>
                      </a:moveTo>
                      <a:cubicBezTo>
                        <a:pt x="3" y="0"/>
                        <a:pt x="3" y="0"/>
                        <a:pt x="3" y="0"/>
                      </a:cubicBezTo>
                      <a:cubicBezTo>
                        <a:pt x="2" y="0"/>
                        <a:pt x="0" y="1"/>
                        <a:pt x="0" y="2"/>
                      </a:cubicBezTo>
                      <a:cubicBezTo>
                        <a:pt x="0" y="37"/>
                        <a:pt x="0" y="37"/>
                        <a:pt x="0" y="37"/>
                      </a:cubicBezTo>
                      <a:cubicBezTo>
                        <a:pt x="0" y="38"/>
                        <a:pt x="2" y="40"/>
                        <a:pt x="3" y="40"/>
                      </a:cubicBezTo>
                      <a:cubicBezTo>
                        <a:pt x="30" y="40"/>
                        <a:pt x="30" y="40"/>
                        <a:pt x="30" y="40"/>
                      </a:cubicBezTo>
                      <a:cubicBezTo>
                        <a:pt x="31" y="40"/>
                        <a:pt x="33" y="38"/>
                        <a:pt x="33" y="37"/>
                      </a:cubicBezTo>
                      <a:cubicBezTo>
                        <a:pt x="33" y="2"/>
                        <a:pt x="33" y="2"/>
                        <a:pt x="33" y="2"/>
                      </a:cubicBezTo>
                      <a:cubicBezTo>
                        <a:pt x="33"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334">
                  <a:extLst>
                    <a:ext uri="{FF2B5EF4-FFF2-40B4-BE49-F238E27FC236}">
                      <a16:creationId xmlns:a16="http://schemas.microsoft.com/office/drawing/2014/main" id="{4588BA6F-FC19-2F98-DA8C-93982E52EF66}"/>
                    </a:ext>
                  </a:extLst>
                </p:cNvPr>
                <p:cNvSpPr>
                  <a:spLocks noEditPoints="1"/>
                </p:cNvSpPr>
                <p:nvPr/>
              </p:nvSpPr>
              <p:spPr bwMode="auto">
                <a:xfrm>
                  <a:off x="3100388" y="868363"/>
                  <a:ext cx="61912" cy="60325"/>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4" y="19"/>
                        <a:pt x="19" y="15"/>
                        <a:pt x="19" y="9"/>
                      </a:cubicBezTo>
                      <a:cubicBezTo>
                        <a:pt x="19" y="4"/>
                        <a:pt x="14" y="0"/>
                        <a:pt x="9" y="0"/>
                      </a:cubicBezTo>
                      <a:cubicBezTo>
                        <a:pt x="4" y="0"/>
                        <a:pt x="0" y="4"/>
                        <a:pt x="0" y="9"/>
                      </a:cubicBezTo>
                      <a:cubicBezTo>
                        <a:pt x="0" y="15"/>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335">
                  <a:extLst>
                    <a:ext uri="{FF2B5EF4-FFF2-40B4-BE49-F238E27FC236}">
                      <a16:creationId xmlns:a16="http://schemas.microsoft.com/office/drawing/2014/main" id="{B89FDB6C-6AFD-E470-D914-1F82E2877777}"/>
                    </a:ext>
                  </a:extLst>
                </p:cNvPr>
                <p:cNvSpPr>
                  <a:spLocks noEditPoints="1"/>
                </p:cNvSpPr>
                <p:nvPr/>
              </p:nvSpPr>
              <p:spPr bwMode="auto">
                <a:xfrm>
                  <a:off x="3078163" y="935038"/>
                  <a:ext cx="103187" cy="82550"/>
                </a:xfrm>
                <a:custGeom>
                  <a:avLst/>
                  <a:gdLst>
                    <a:gd name="T0" fmla="*/ 26 w 32"/>
                    <a:gd name="T1" fmla="*/ 1 h 25"/>
                    <a:gd name="T2" fmla="*/ 24 w 32"/>
                    <a:gd name="T3" fmla="*/ 0 h 25"/>
                    <a:gd name="T4" fmla="*/ 22 w 32"/>
                    <a:gd name="T5" fmla="*/ 0 h 25"/>
                    <a:gd name="T6" fmla="*/ 16 w 32"/>
                    <a:gd name="T7" fmla="*/ 2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2"/>
                        <a:pt x="16" y="2"/>
                        <a:pt x="16" y="2"/>
                      </a:cubicBezTo>
                      <a:cubicBezTo>
                        <a:pt x="11" y="0"/>
                        <a:pt x="11" y="0"/>
                        <a:pt x="11" y="0"/>
                      </a:cubicBezTo>
                      <a:cubicBezTo>
                        <a:pt x="10" y="0"/>
                        <a:pt x="10" y="0"/>
                        <a:pt x="9" y="0"/>
                      </a:cubicBezTo>
                      <a:cubicBezTo>
                        <a:pt x="9" y="0"/>
                        <a:pt x="7" y="1"/>
                        <a:pt x="7" y="1"/>
                      </a:cubicBezTo>
                      <a:cubicBezTo>
                        <a:pt x="3" y="2"/>
                        <a:pt x="0" y="5"/>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5"/>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336">
                  <a:extLst>
                    <a:ext uri="{FF2B5EF4-FFF2-40B4-BE49-F238E27FC236}">
                      <a16:creationId xmlns:a16="http://schemas.microsoft.com/office/drawing/2014/main" id="{FCFB77B1-6DB1-180D-288F-22EB144205DF}"/>
                    </a:ext>
                  </a:extLst>
                </p:cNvPr>
                <p:cNvSpPr>
                  <a:spLocks noEditPoints="1"/>
                </p:cNvSpPr>
                <p:nvPr/>
              </p:nvSpPr>
              <p:spPr bwMode="auto">
                <a:xfrm>
                  <a:off x="3078163" y="1036638"/>
                  <a:ext cx="103187" cy="71438"/>
                </a:xfrm>
                <a:custGeom>
                  <a:avLst/>
                  <a:gdLst>
                    <a:gd name="T0" fmla="*/ 30 w 32"/>
                    <a:gd name="T1" fmla="*/ 0 h 22"/>
                    <a:gd name="T2" fmla="*/ 3 w 32"/>
                    <a:gd name="T3" fmla="*/ 0 h 22"/>
                    <a:gd name="T4" fmla="*/ 0 w 32"/>
                    <a:gd name="T5" fmla="*/ 2 h 22"/>
                    <a:gd name="T6" fmla="*/ 0 w 32"/>
                    <a:gd name="T7" fmla="*/ 19 h 22"/>
                    <a:gd name="T8" fmla="*/ 3 w 32"/>
                    <a:gd name="T9" fmla="*/ 22 h 22"/>
                    <a:gd name="T10" fmla="*/ 30 w 32"/>
                    <a:gd name="T11" fmla="*/ 22 h 22"/>
                    <a:gd name="T12" fmla="*/ 32 w 32"/>
                    <a:gd name="T13" fmla="*/ 19 h 22"/>
                    <a:gd name="T14" fmla="*/ 32 w 32"/>
                    <a:gd name="T15" fmla="*/ 2 h 22"/>
                    <a:gd name="T16" fmla="*/ 30 w 32"/>
                    <a:gd name="T17" fmla="*/ 0 h 22"/>
                    <a:gd name="T18" fmla="*/ 30 w 32"/>
                    <a:gd name="T19" fmla="*/ 0 h 22"/>
                    <a:gd name="T20" fmla="*/ 30 w 3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2">
                      <a:moveTo>
                        <a:pt x="30" y="0"/>
                      </a:moveTo>
                      <a:cubicBezTo>
                        <a:pt x="3" y="0"/>
                        <a:pt x="3" y="0"/>
                        <a:pt x="3" y="0"/>
                      </a:cubicBezTo>
                      <a:cubicBezTo>
                        <a:pt x="1" y="0"/>
                        <a:pt x="0" y="1"/>
                        <a:pt x="0" y="2"/>
                      </a:cubicBezTo>
                      <a:cubicBezTo>
                        <a:pt x="0" y="19"/>
                        <a:pt x="0" y="19"/>
                        <a:pt x="0" y="19"/>
                      </a:cubicBezTo>
                      <a:cubicBezTo>
                        <a:pt x="0" y="20"/>
                        <a:pt x="1" y="22"/>
                        <a:pt x="3" y="22"/>
                      </a:cubicBezTo>
                      <a:cubicBezTo>
                        <a:pt x="30" y="22"/>
                        <a:pt x="30" y="22"/>
                        <a:pt x="30" y="22"/>
                      </a:cubicBezTo>
                      <a:cubicBezTo>
                        <a:pt x="31" y="22"/>
                        <a:pt x="32" y="20"/>
                        <a:pt x="32" y="19"/>
                      </a:cubicBezTo>
                      <a:cubicBezTo>
                        <a:pt x="32" y="2"/>
                        <a:pt x="32" y="2"/>
                        <a:pt x="32" y="2"/>
                      </a:cubicBezTo>
                      <a:cubicBezTo>
                        <a:pt x="32"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69" name="Group 68">
            <a:extLst>
              <a:ext uri="{FF2B5EF4-FFF2-40B4-BE49-F238E27FC236}">
                <a16:creationId xmlns:a16="http://schemas.microsoft.com/office/drawing/2014/main" id="{E84839AA-2BD8-8306-3B80-C9AEF6CB044F}"/>
              </a:ext>
            </a:extLst>
          </p:cNvPr>
          <p:cNvGrpSpPr/>
          <p:nvPr/>
        </p:nvGrpSpPr>
        <p:grpSpPr>
          <a:xfrm>
            <a:off x="259338" y="4840961"/>
            <a:ext cx="723336" cy="723336"/>
            <a:chOff x="1828623" y="5359532"/>
            <a:chExt cx="589406" cy="589406"/>
          </a:xfrm>
        </p:grpSpPr>
        <p:sp>
          <p:nvSpPr>
            <p:cNvPr id="70" name="Oval 10">
              <a:extLst>
                <a:ext uri="{FF2B5EF4-FFF2-40B4-BE49-F238E27FC236}">
                  <a16:creationId xmlns:a16="http://schemas.microsoft.com/office/drawing/2014/main" id="{E55A9D46-2C51-8FF8-3229-A38E02ADBB89}"/>
                </a:ext>
              </a:extLst>
            </p:cNvPr>
            <p:cNvSpPr>
              <a:spLocks noChangeArrowheads="1"/>
            </p:cNvSpPr>
            <p:nvPr/>
          </p:nvSpPr>
          <p:spPr bwMode="auto">
            <a:xfrm>
              <a:off x="1828623" y="5359532"/>
              <a:ext cx="589406" cy="589406"/>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71" name="Group 185">
              <a:extLst>
                <a:ext uri="{FF2B5EF4-FFF2-40B4-BE49-F238E27FC236}">
                  <a16:creationId xmlns:a16="http://schemas.microsoft.com/office/drawing/2014/main" id="{276E93A3-2C36-1003-302C-91D0A989FE72}"/>
                </a:ext>
              </a:extLst>
            </p:cNvPr>
            <p:cNvGrpSpPr>
              <a:grpSpLocks noChangeAspect="1"/>
            </p:cNvGrpSpPr>
            <p:nvPr/>
          </p:nvGrpSpPr>
          <p:grpSpPr bwMode="auto">
            <a:xfrm>
              <a:off x="2020271" y="5564922"/>
              <a:ext cx="208580" cy="177514"/>
              <a:chOff x="3912" y="2397"/>
              <a:chExt cx="3122" cy="2657"/>
            </a:xfrm>
            <a:solidFill>
              <a:schemeClr val="accent5"/>
            </a:solidFill>
          </p:grpSpPr>
          <p:sp>
            <p:nvSpPr>
              <p:cNvPr id="72" name="Freeform 187">
                <a:extLst>
                  <a:ext uri="{FF2B5EF4-FFF2-40B4-BE49-F238E27FC236}">
                    <a16:creationId xmlns:a16="http://schemas.microsoft.com/office/drawing/2014/main" id="{ED3AE36E-7AD9-2563-EC3F-429A9236AACE}"/>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188">
                <a:extLst>
                  <a:ext uri="{FF2B5EF4-FFF2-40B4-BE49-F238E27FC236}">
                    <a16:creationId xmlns:a16="http://schemas.microsoft.com/office/drawing/2014/main" id="{53DA3A27-2CEE-60AD-20F2-A34A47AFC61F}"/>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189">
                <a:extLst>
                  <a:ext uri="{FF2B5EF4-FFF2-40B4-BE49-F238E27FC236}">
                    <a16:creationId xmlns:a16="http://schemas.microsoft.com/office/drawing/2014/main" id="{48DCEEB0-354A-0B28-A42A-B8987B09C939}"/>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75" name="Group 74">
            <a:extLst>
              <a:ext uri="{FF2B5EF4-FFF2-40B4-BE49-F238E27FC236}">
                <a16:creationId xmlns:a16="http://schemas.microsoft.com/office/drawing/2014/main" id="{5C2175F0-720F-F49D-23F0-40EFF270D15F}"/>
              </a:ext>
            </a:extLst>
          </p:cNvPr>
          <p:cNvGrpSpPr/>
          <p:nvPr/>
        </p:nvGrpSpPr>
        <p:grpSpPr>
          <a:xfrm>
            <a:off x="5450052" y="3930695"/>
            <a:ext cx="660412" cy="661234"/>
            <a:chOff x="4250281" y="4393464"/>
            <a:chExt cx="793518" cy="794506"/>
          </a:xfrm>
        </p:grpSpPr>
        <p:sp>
          <p:nvSpPr>
            <p:cNvPr id="76" name="Oval 14">
              <a:extLst>
                <a:ext uri="{FF2B5EF4-FFF2-40B4-BE49-F238E27FC236}">
                  <a16:creationId xmlns:a16="http://schemas.microsoft.com/office/drawing/2014/main" id="{EA1F80CC-2CAA-42A9-E77F-3A5D66A08883}"/>
                </a:ext>
              </a:extLst>
            </p:cNvPr>
            <p:cNvSpPr>
              <a:spLocks noChangeArrowheads="1"/>
            </p:cNvSpPr>
            <p:nvPr/>
          </p:nvSpPr>
          <p:spPr bwMode="auto">
            <a:xfrm>
              <a:off x="4250281" y="4393464"/>
              <a:ext cx="793518" cy="794506"/>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77" name="Group 76">
              <a:extLst>
                <a:ext uri="{FF2B5EF4-FFF2-40B4-BE49-F238E27FC236}">
                  <a16:creationId xmlns:a16="http://schemas.microsoft.com/office/drawing/2014/main" id="{38865C9B-4C9A-1BC8-BCA5-A9C791B3ACF9}"/>
                </a:ext>
              </a:extLst>
            </p:cNvPr>
            <p:cNvGrpSpPr/>
            <p:nvPr/>
          </p:nvGrpSpPr>
          <p:grpSpPr>
            <a:xfrm>
              <a:off x="4429980" y="4587618"/>
              <a:ext cx="434120" cy="406198"/>
              <a:chOff x="6167438" y="2114550"/>
              <a:chExt cx="493713" cy="461963"/>
            </a:xfrm>
            <a:solidFill>
              <a:schemeClr val="accent1"/>
            </a:solidFill>
          </p:grpSpPr>
          <p:sp>
            <p:nvSpPr>
              <p:cNvPr id="78" name="Freeform 190">
                <a:extLst>
                  <a:ext uri="{FF2B5EF4-FFF2-40B4-BE49-F238E27FC236}">
                    <a16:creationId xmlns:a16="http://schemas.microsoft.com/office/drawing/2014/main" id="{64377F8E-CBE0-B304-8EF8-9A853A344C65}"/>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191">
                <a:extLst>
                  <a:ext uri="{FF2B5EF4-FFF2-40B4-BE49-F238E27FC236}">
                    <a16:creationId xmlns:a16="http://schemas.microsoft.com/office/drawing/2014/main" id="{2E31B900-C023-97C5-917C-705213F98721}"/>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192">
                <a:extLst>
                  <a:ext uri="{FF2B5EF4-FFF2-40B4-BE49-F238E27FC236}">
                    <a16:creationId xmlns:a16="http://schemas.microsoft.com/office/drawing/2014/main" id="{3DA22949-E962-D1B1-4566-C6CF000E987D}"/>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193">
                <a:extLst>
                  <a:ext uri="{FF2B5EF4-FFF2-40B4-BE49-F238E27FC236}">
                    <a16:creationId xmlns:a16="http://schemas.microsoft.com/office/drawing/2014/main" id="{56CD8CC8-2FEC-2AF8-E3CA-86BBDFB4B3A5}"/>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194">
                <a:extLst>
                  <a:ext uri="{FF2B5EF4-FFF2-40B4-BE49-F238E27FC236}">
                    <a16:creationId xmlns:a16="http://schemas.microsoft.com/office/drawing/2014/main" id="{3BDB91A6-6CED-97AB-5BF7-4DA04D4F044A}"/>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195">
                <a:extLst>
                  <a:ext uri="{FF2B5EF4-FFF2-40B4-BE49-F238E27FC236}">
                    <a16:creationId xmlns:a16="http://schemas.microsoft.com/office/drawing/2014/main" id="{6613CA19-CC1F-0FCD-0732-763D5B0DA656}"/>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196">
                <a:extLst>
                  <a:ext uri="{FF2B5EF4-FFF2-40B4-BE49-F238E27FC236}">
                    <a16:creationId xmlns:a16="http://schemas.microsoft.com/office/drawing/2014/main" id="{848F27E6-36F2-BAF8-75CF-638453240586}"/>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85" name="Group 84">
            <a:extLst>
              <a:ext uri="{FF2B5EF4-FFF2-40B4-BE49-F238E27FC236}">
                <a16:creationId xmlns:a16="http://schemas.microsoft.com/office/drawing/2014/main" id="{0B340365-5D0D-B124-0DB9-7F5AB5993C94}"/>
              </a:ext>
            </a:extLst>
          </p:cNvPr>
          <p:cNvGrpSpPr/>
          <p:nvPr/>
        </p:nvGrpSpPr>
        <p:grpSpPr>
          <a:xfrm>
            <a:off x="5438325" y="2028627"/>
            <a:ext cx="683866" cy="683866"/>
            <a:chOff x="7891463" y="1932565"/>
            <a:chExt cx="1277938" cy="1277938"/>
          </a:xfrm>
        </p:grpSpPr>
        <p:sp>
          <p:nvSpPr>
            <p:cNvPr id="86" name="Oval 13">
              <a:extLst>
                <a:ext uri="{FF2B5EF4-FFF2-40B4-BE49-F238E27FC236}">
                  <a16:creationId xmlns:a16="http://schemas.microsoft.com/office/drawing/2014/main" id="{B49C7C38-F136-353B-562E-8749C3C7CBC7}"/>
                </a:ext>
              </a:extLst>
            </p:cNvPr>
            <p:cNvSpPr>
              <a:spLocks noChangeArrowheads="1"/>
            </p:cNvSpPr>
            <p:nvPr/>
          </p:nvSpPr>
          <p:spPr bwMode="auto">
            <a:xfrm>
              <a:off x="7891463" y="1932565"/>
              <a:ext cx="1277938" cy="1277938"/>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87" name="Group 86">
              <a:extLst>
                <a:ext uri="{FF2B5EF4-FFF2-40B4-BE49-F238E27FC236}">
                  <a16:creationId xmlns:a16="http://schemas.microsoft.com/office/drawing/2014/main" id="{F0540008-2E6E-3C82-234E-68583E752CB2}"/>
                </a:ext>
              </a:extLst>
            </p:cNvPr>
            <p:cNvGrpSpPr/>
            <p:nvPr/>
          </p:nvGrpSpPr>
          <p:grpSpPr>
            <a:xfrm>
              <a:off x="8337648" y="2358314"/>
              <a:ext cx="385569" cy="426441"/>
              <a:chOff x="4706938" y="2084388"/>
              <a:chExt cx="449263" cy="496888"/>
            </a:xfrm>
            <a:solidFill>
              <a:schemeClr val="accent2">
                <a:lumMod val="75000"/>
              </a:schemeClr>
            </a:solidFill>
          </p:grpSpPr>
          <p:sp>
            <p:nvSpPr>
              <p:cNvPr id="88" name="Freeform 168">
                <a:extLst>
                  <a:ext uri="{FF2B5EF4-FFF2-40B4-BE49-F238E27FC236}">
                    <a16:creationId xmlns:a16="http://schemas.microsoft.com/office/drawing/2014/main" id="{EA322166-58D8-55A2-8118-8C38CDE3BFD6}"/>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169">
                <a:extLst>
                  <a:ext uri="{FF2B5EF4-FFF2-40B4-BE49-F238E27FC236}">
                    <a16:creationId xmlns:a16="http://schemas.microsoft.com/office/drawing/2014/main" id="{8D31B548-7E76-A2EA-662B-FAEF535C8185}"/>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70">
                <a:extLst>
                  <a:ext uri="{FF2B5EF4-FFF2-40B4-BE49-F238E27FC236}">
                    <a16:creationId xmlns:a16="http://schemas.microsoft.com/office/drawing/2014/main" id="{7C550DEB-8985-5CC1-6E6F-0996B2FDF18E}"/>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71">
                <a:extLst>
                  <a:ext uri="{FF2B5EF4-FFF2-40B4-BE49-F238E27FC236}">
                    <a16:creationId xmlns:a16="http://schemas.microsoft.com/office/drawing/2014/main" id="{1B969AB2-EBCF-0A97-D958-E4189FD8C660}"/>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72">
                <a:extLst>
                  <a:ext uri="{FF2B5EF4-FFF2-40B4-BE49-F238E27FC236}">
                    <a16:creationId xmlns:a16="http://schemas.microsoft.com/office/drawing/2014/main" id="{29C7B75F-E247-0792-1FDE-3D1B990C08D1}"/>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73">
                <a:extLst>
                  <a:ext uri="{FF2B5EF4-FFF2-40B4-BE49-F238E27FC236}">
                    <a16:creationId xmlns:a16="http://schemas.microsoft.com/office/drawing/2014/main" id="{669D01E6-7F2B-6ED9-204F-FB5087018327}"/>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94" name="TextBox 93">
            <a:extLst>
              <a:ext uri="{FF2B5EF4-FFF2-40B4-BE49-F238E27FC236}">
                <a16:creationId xmlns:a16="http://schemas.microsoft.com/office/drawing/2014/main" id="{00F58529-F53E-3061-6507-5D672BAB3660}"/>
              </a:ext>
            </a:extLst>
          </p:cNvPr>
          <p:cNvSpPr txBox="1"/>
          <p:nvPr/>
        </p:nvSpPr>
        <p:spPr>
          <a:xfrm>
            <a:off x="2834670" y="2112853"/>
            <a:ext cx="2573398" cy="430887"/>
          </a:xfrm>
          <a:prstGeom prst="rect">
            <a:avLst/>
          </a:prstGeom>
          <a:noFill/>
        </p:spPr>
        <p:txBody>
          <a:bodyPr wrap="square" rtlCol="0">
            <a:spAutoFit/>
          </a:bodyPr>
          <a:lstStyle/>
          <a:p>
            <a:pPr algn="r"/>
            <a:r>
              <a:rPr lang="en-GB" sz="2200" dirty="0" err="1">
                <a:solidFill>
                  <a:schemeClr val="bg1"/>
                </a:solidFill>
              </a:rPr>
              <a:t>Introductie</a:t>
            </a:r>
            <a:r>
              <a:rPr lang="en-GB" sz="2200" dirty="0">
                <a:solidFill>
                  <a:schemeClr val="bg1"/>
                </a:solidFill>
              </a:rPr>
              <a:t> &amp; Hook</a:t>
            </a:r>
          </a:p>
        </p:txBody>
      </p:sp>
      <p:sp>
        <p:nvSpPr>
          <p:cNvPr id="95" name="TextBox 94">
            <a:extLst>
              <a:ext uri="{FF2B5EF4-FFF2-40B4-BE49-F238E27FC236}">
                <a16:creationId xmlns:a16="http://schemas.microsoft.com/office/drawing/2014/main" id="{1F227F6E-60BB-0CEB-4AD7-0DF7BEC6782A}"/>
              </a:ext>
            </a:extLst>
          </p:cNvPr>
          <p:cNvSpPr txBox="1"/>
          <p:nvPr/>
        </p:nvSpPr>
        <p:spPr>
          <a:xfrm>
            <a:off x="3265738" y="4042612"/>
            <a:ext cx="2039261" cy="430887"/>
          </a:xfrm>
          <a:prstGeom prst="rect">
            <a:avLst/>
          </a:prstGeom>
          <a:noFill/>
        </p:spPr>
        <p:txBody>
          <a:bodyPr wrap="square" rtlCol="0">
            <a:spAutoFit/>
          </a:bodyPr>
          <a:lstStyle/>
          <a:p>
            <a:pPr algn="r"/>
            <a:r>
              <a:rPr lang="en-GB" sz="2200" dirty="0">
                <a:solidFill>
                  <a:srgbClr val="000000"/>
                </a:solidFill>
              </a:rPr>
              <a:t>Wat je </a:t>
            </a:r>
            <a:r>
              <a:rPr lang="en-GB" sz="2200" dirty="0" err="1">
                <a:solidFill>
                  <a:srgbClr val="000000"/>
                </a:solidFill>
              </a:rPr>
              <a:t>zoekt</a:t>
            </a:r>
            <a:endParaRPr lang="en-GB" sz="2200" dirty="0">
              <a:solidFill>
                <a:srgbClr val="000000"/>
              </a:solidFill>
            </a:endParaRPr>
          </a:p>
        </p:txBody>
      </p:sp>
      <p:sp>
        <p:nvSpPr>
          <p:cNvPr id="96" name="TextBox 95">
            <a:extLst>
              <a:ext uri="{FF2B5EF4-FFF2-40B4-BE49-F238E27FC236}">
                <a16:creationId xmlns:a16="http://schemas.microsoft.com/office/drawing/2014/main" id="{DE077BB5-CCDF-C3B6-6937-23D358306401}"/>
              </a:ext>
            </a:extLst>
          </p:cNvPr>
          <p:cNvSpPr txBox="1"/>
          <p:nvPr/>
        </p:nvSpPr>
        <p:spPr>
          <a:xfrm>
            <a:off x="1051354" y="3082636"/>
            <a:ext cx="2039261" cy="430887"/>
          </a:xfrm>
          <a:prstGeom prst="rect">
            <a:avLst/>
          </a:prstGeom>
          <a:noFill/>
        </p:spPr>
        <p:txBody>
          <a:bodyPr wrap="square" rtlCol="0">
            <a:spAutoFit/>
          </a:bodyPr>
          <a:lstStyle/>
          <a:p>
            <a:r>
              <a:rPr lang="en-GB" sz="2200" dirty="0" err="1">
                <a:solidFill>
                  <a:srgbClr val="000000"/>
                </a:solidFill>
              </a:rPr>
              <a:t>Uw</a:t>
            </a:r>
            <a:r>
              <a:rPr lang="en-GB" sz="2200" dirty="0">
                <a:solidFill>
                  <a:srgbClr val="000000"/>
                </a:solidFill>
              </a:rPr>
              <a:t> project</a:t>
            </a:r>
          </a:p>
        </p:txBody>
      </p:sp>
      <p:sp>
        <p:nvSpPr>
          <p:cNvPr id="97" name="TextBox 96">
            <a:extLst>
              <a:ext uri="{FF2B5EF4-FFF2-40B4-BE49-F238E27FC236}">
                <a16:creationId xmlns:a16="http://schemas.microsoft.com/office/drawing/2014/main" id="{9703C6C5-66BA-E7D3-F6FC-D2847EDD0594}"/>
              </a:ext>
            </a:extLst>
          </p:cNvPr>
          <p:cNvSpPr txBox="1"/>
          <p:nvPr/>
        </p:nvSpPr>
        <p:spPr>
          <a:xfrm>
            <a:off x="965440" y="4817909"/>
            <a:ext cx="2469382" cy="769441"/>
          </a:xfrm>
          <a:prstGeom prst="rect">
            <a:avLst/>
          </a:prstGeom>
          <a:noFill/>
        </p:spPr>
        <p:txBody>
          <a:bodyPr wrap="square" rtlCol="0">
            <a:spAutoFit/>
          </a:bodyPr>
          <a:lstStyle/>
          <a:p>
            <a:pPr algn="ctr"/>
            <a:r>
              <a:rPr lang="en-GB" sz="2200" dirty="0" err="1">
                <a:solidFill>
                  <a:schemeClr val="bg1"/>
                </a:solidFill>
              </a:rPr>
              <a:t>Potentieel</a:t>
            </a:r>
            <a:r>
              <a:rPr lang="en-GB" sz="2200" dirty="0">
                <a:solidFill>
                  <a:schemeClr val="bg1"/>
                </a:solidFill>
              </a:rPr>
              <a:t> </a:t>
            </a:r>
            <a:r>
              <a:rPr lang="en-GB" sz="2200" dirty="0" err="1">
                <a:solidFill>
                  <a:schemeClr val="bg1"/>
                </a:solidFill>
              </a:rPr>
              <a:t>en</a:t>
            </a:r>
            <a:r>
              <a:rPr lang="en-GB" sz="2200" dirty="0">
                <a:solidFill>
                  <a:schemeClr val="bg1"/>
                </a:solidFill>
              </a:rPr>
              <a:t> </a:t>
            </a:r>
            <a:r>
              <a:rPr lang="en-GB" sz="2200" dirty="0" err="1">
                <a:solidFill>
                  <a:schemeClr val="bg1"/>
                </a:solidFill>
              </a:rPr>
              <a:t>resultaten</a:t>
            </a:r>
            <a:endParaRPr lang="en-GB" sz="2200" dirty="0">
              <a:solidFill>
                <a:schemeClr val="bg1"/>
              </a:solidFill>
            </a:endParaRPr>
          </a:p>
        </p:txBody>
      </p:sp>
      <p:sp>
        <p:nvSpPr>
          <p:cNvPr id="98" name="Rectangle 97">
            <a:extLst>
              <a:ext uri="{FF2B5EF4-FFF2-40B4-BE49-F238E27FC236}">
                <a16:creationId xmlns:a16="http://schemas.microsoft.com/office/drawing/2014/main" id="{096CDD7E-8991-434F-FC5D-A7E86A649819}"/>
              </a:ext>
            </a:extLst>
          </p:cNvPr>
          <p:cNvSpPr/>
          <p:nvPr/>
        </p:nvSpPr>
        <p:spPr>
          <a:xfrm>
            <a:off x="162872" y="3809740"/>
            <a:ext cx="2647683" cy="954107"/>
          </a:xfrm>
          <a:prstGeom prst="rect">
            <a:avLst/>
          </a:prstGeom>
        </p:spPr>
        <p:txBody>
          <a:bodyPr wrap="square">
            <a:spAutoFit/>
          </a:bodyPr>
          <a:lstStyle/>
          <a:p>
            <a:pPr algn="r"/>
            <a:r>
              <a:rPr lang="nl-NL" sz="1400" b="1" dirty="0">
                <a:solidFill>
                  <a:schemeClr val="bg2">
                    <a:lumMod val="50000"/>
                  </a:schemeClr>
                </a:solidFill>
              </a:rPr>
              <a:t>Ben je op zoek naar een mentor, investering of partnerschap? Waarom ben je aan het netwerken?</a:t>
            </a:r>
            <a:endParaRPr lang="en-US" sz="1400" b="1" dirty="0">
              <a:solidFill>
                <a:schemeClr val="bg2">
                  <a:lumMod val="50000"/>
                </a:schemeClr>
              </a:solidFill>
            </a:endParaRPr>
          </a:p>
        </p:txBody>
      </p:sp>
      <p:sp>
        <p:nvSpPr>
          <p:cNvPr id="99" name="Rectangle 98">
            <a:extLst>
              <a:ext uri="{FF2B5EF4-FFF2-40B4-BE49-F238E27FC236}">
                <a16:creationId xmlns:a16="http://schemas.microsoft.com/office/drawing/2014/main" id="{C668B4AC-9961-E5CD-9305-25DC1A0169BA}"/>
              </a:ext>
            </a:extLst>
          </p:cNvPr>
          <p:cNvSpPr/>
          <p:nvPr/>
        </p:nvSpPr>
        <p:spPr>
          <a:xfrm>
            <a:off x="3685638" y="2878418"/>
            <a:ext cx="2578830" cy="830997"/>
          </a:xfrm>
          <a:prstGeom prst="rect">
            <a:avLst/>
          </a:prstGeom>
        </p:spPr>
        <p:txBody>
          <a:bodyPr wrap="square">
            <a:spAutoFit/>
          </a:bodyPr>
          <a:lstStyle/>
          <a:p>
            <a:r>
              <a:rPr lang="nl-NL" sz="1600" b="1" dirty="0">
                <a:solidFill>
                  <a:schemeClr val="bg2">
                    <a:lumMod val="50000"/>
                  </a:schemeClr>
                </a:solidFill>
              </a:rPr>
              <a:t>Leg uw bedrijf of </a:t>
            </a:r>
            <a:r>
              <a:rPr lang="nl-NL" sz="1600" b="1" dirty="0" err="1">
                <a:solidFill>
                  <a:schemeClr val="bg2">
                    <a:lumMod val="50000"/>
                  </a:schemeClr>
                </a:solidFill>
              </a:rPr>
              <a:t>waardepropositie</a:t>
            </a:r>
            <a:r>
              <a:rPr lang="nl-NL" sz="1600" b="1" dirty="0">
                <a:solidFill>
                  <a:schemeClr val="bg2">
                    <a:lumMod val="50000"/>
                  </a:schemeClr>
                </a:solidFill>
              </a:rPr>
              <a:t> in een paar zinnen uit.</a:t>
            </a:r>
            <a:endParaRPr lang="en-US" sz="1600" b="1" dirty="0">
              <a:solidFill>
                <a:schemeClr val="bg2">
                  <a:lumMod val="50000"/>
                </a:schemeClr>
              </a:solidFill>
            </a:endParaRPr>
          </a:p>
        </p:txBody>
      </p:sp>
      <p:sp>
        <p:nvSpPr>
          <p:cNvPr id="100" name="Rectangle 99">
            <a:extLst>
              <a:ext uri="{FF2B5EF4-FFF2-40B4-BE49-F238E27FC236}">
                <a16:creationId xmlns:a16="http://schemas.microsoft.com/office/drawing/2014/main" id="{A4DFD37C-9FE5-A5F2-3B20-3558A59F8FC1}"/>
              </a:ext>
            </a:extLst>
          </p:cNvPr>
          <p:cNvSpPr/>
          <p:nvPr/>
        </p:nvSpPr>
        <p:spPr>
          <a:xfrm>
            <a:off x="3663277" y="4790665"/>
            <a:ext cx="2860138" cy="954107"/>
          </a:xfrm>
          <a:prstGeom prst="rect">
            <a:avLst/>
          </a:prstGeom>
        </p:spPr>
        <p:txBody>
          <a:bodyPr wrap="square">
            <a:spAutoFit/>
          </a:bodyPr>
          <a:lstStyle/>
          <a:p>
            <a:r>
              <a:rPr lang="nl-NL" sz="1400" b="1" dirty="0">
                <a:solidFill>
                  <a:schemeClr val="bg2">
                    <a:lumMod val="50000"/>
                  </a:schemeClr>
                </a:solidFill>
              </a:rPr>
              <a:t>Tot welke waarde zou deze samenwerking leiden? Wat levert het op voor de nieuwe contactpersoon en jezelf?</a:t>
            </a:r>
            <a:endParaRPr lang="en-US" sz="1400" b="1" dirty="0">
              <a:solidFill>
                <a:schemeClr val="bg2">
                  <a:lumMod val="50000"/>
                </a:schemeClr>
              </a:solidFill>
            </a:endParaRPr>
          </a:p>
        </p:txBody>
      </p:sp>
      <p:sp>
        <p:nvSpPr>
          <p:cNvPr id="101" name="Rectangle 100">
            <a:extLst>
              <a:ext uri="{FF2B5EF4-FFF2-40B4-BE49-F238E27FC236}">
                <a16:creationId xmlns:a16="http://schemas.microsoft.com/office/drawing/2014/main" id="{1EED91C2-E53E-8AE2-EE1E-C69F79F434A7}"/>
              </a:ext>
            </a:extLst>
          </p:cNvPr>
          <p:cNvSpPr/>
          <p:nvPr/>
        </p:nvSpPr>
        <p:spPr>
          <a:xfrm>
            <a:off x="-115591" y="1889954"/>
            <a:ext cx="2901323" cy="954107"/>
          </a:xfrm>
          <a:prstGeom prst="rect">
            <a:avLst/>
          </a:prstGeom>
        </p:spPr>
        <p:txBody>
          <a:bodyPr wrap="square">
            <a:spAutoFit/>
          </a:bodyPr>
          <a:lstStyle/>
          <a:p>
            <a:pPr algn="r"/>
            <a:r>
              <a:rPr lang="nl-NL" sz="1400" b="1" dirty="0">
                <a:solidFill>
                  <a:schemeClr val="bg2">
                    <a:lumMod val="50000"/>
                  </a:schemeClr>
                </a:solidFill>
              </a:rPr>
              <a:t>Wie ben je? Vermenselijkt je persoonlijke verhaal door middel van anekdotes en interessante verhalen</a:t>
            </a:r>
            <a:endParaRPr lang="en-US" sz="1400" b="1" dirty="0">
              <a:solidFill>
                <a:schemeClr val="bg2">
                  <a:lumMod val="50000"/>
                </a:schemeClr>
              </a:solidFill>
            </a:endParaRPr>
          </a:p>
        </p:txBody>
      </p:sp>
      <p:sp>
        <p:nvSpPr>
          <p:cNvPr id="105" name="TextBox 104">
            <a:extLst>
              <a:ext uri="{FF2B5EF4-FFF2-40B4-BE49-F238E27FC236}">
                <a16:creationId xmlns:a16="http://schemas.microsoft.com/office/drawing/2014/main" id="{495712D1-7337-6CE7-3519-42AAFFCF5A38}"/>
              </a:ext>
            </a:extLst>
          </p:cNvPr>
          <p:cNvSpPr txBox="1"/>
          <p:nvPr/>
        </p:nvSpPr>
        <p:spPr>
          <a:xfrm>
            <a:off x="9817289" y="2316973"/>
            <a:ext cx="1877915" cy="3200876"/>
          </a:xfrm>
          <a:prstGeom prst="rect">
            <a:avLst/>
          </a:prstGeom>
          <a:noFill/>
        </p:spPr>
        <p:txBody>
          <a:bodyPr wrap="square">
            <a:spAutoFit/>
          </a:bodyPr>
          <a:lstStyle/>
          <a:p>
            <a:pPr algn="ctr"/>
            <a:r>
              <a:rPr lang="en-US" sz="3000" dirty="0" err="1">
                <a:solidFill>
                  <a:schemeClr val="bg1"/>
                </a:solidFill>
              </a:rPr>
              <a:t>Jouw</a:t>
            </a:r>
            <a:endParaRPr lang="en-US" sz="3000" dirty="0">
              <a:solidFill>
                <a:schemeClr val="bg1"/>
              </a:solidFill>
            </a:endParaRPr>
          </a:p>
          <a:p>
            <a:pPr algn="ctr"/>
            <a:r>
              <a:rPr lang="en-US" sz="3000" dirty="0">
                <a:solidFill>
                  <a:schemeClr val="bg1"/>
                </a:solidFill>
              </a:rPr>
              <a:t>Elevator</a:t>
            </a:r>
          </a:p>
          <a:p>
            <a:pPr algn="ctr"/>
            <a:r>
              <a:rPr lang="en-US" sz="3000" dirty="0">
                <a:solidFill>
                  <a:schemeClr val="bg1"/>
                </a:solidFill>
              </a:rPr>
              <a:t>Pitch</a:t>
            </a:r>
          </a:p>
          <a:p>
            <a:pPr algn="ctr"/>
            <a:r>
              <a:rPr lang="en-US" sz="3000" dirty="0">
                <a:solidFill>
                  <a:schemeClr val="bg1"/>
                </a:solidFill>
              </a:rPr>
              <a:t>In 
4 </a:t>
            </a:r>
            <a:r>
              <a:rPr lang="en-US" sz="3000" dirty="0" err="1">
                <a:solidFill>
                  <a:schemeClr val="bg1"/>
                </a:solidFill>
              </a:rPr>
              <a:t>stappen</a:t>
            </a:r>
            <a:endParaRPr lang="en-US" sz="3000" dirty="0">
              <a:solidFill>
                <a:schemeClr val="bg1"/>
              </a:solidFill>
            </a:endParaRPr>
          </a:p>
          <a:p>
            <a:pPr algn="ctr"/>
            <a:endParaRPr lang="en-US" sz="3000" dirty="0">
              <a:solidFill>
                <a:schemeClr val="bg1"/>
              </a:solidFill>
            </a:endParaRPr>
          </a:p>
          <a:p>
            <a:pPr algn="ctr"/>
            <a:r>
              <a:rPr lang="nl-NL" sz="1100" dirty="0">
                <a:solidFill>
                  <a:schemeClr val="bg1"/>
                </a:solidFill>
              </a:rPr>
              <a:t>Oefen met je vrienden en familie</a:t>
            </a:r>
            <a:endParaRPr lang="en-US" sz="1100" dirty="0">
              <a:solidFill>
                <a:schemeClr val="bg1"/>
              </a:solidFill>
            </a:endParaRPr>
          </a:p>
        </p:txBody>
      </p:sp>
    </p:spTree>
    <p:extLst>
      <p:ext uri="{BB962C8B-B14F-4D97-AF65-F5344CB8AC3E}">
        <p14:creationId xmlns:p14="http://schemas.microsoft.com/office/powerpoint/2010/main" val="218603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fltVal val="0"/>
                                          </p:val>
                                        </p:tav>
                                        <p:tav tm="100000">
                                          <p:val>
                                            <p:strVal val="#ppt_w"/>
                                          </p:val>
                                        </p:tav>
                                      </p:tavLst>
                                    </p:anim>
                                    <p:anim calcmode="lin" valueType="num">
                                      <p:cBhvr>
                                        <p:cTn id="12" dur="500" fill="hold"/>
                                        <p:tgtEl>
                                          <p:spTgt spid="85"/>
                                        </p:tgtEl>
                                        <p:attrNameLst>
                                          <p:attrName>ppt_h</p:attrName>
                                        </p:attrNameLst>
                                      </p:cBhvr>
                                      <p:tavLst>
                                        <p:tav tm="0">
                                          <p:val>
                                            <p:fltVal val="0"/>
                                          </p:val>
                                        </p:tav>
                                        <p:tav tm="100000">
                                          <p:val>
                                            <p:strVal val="#ppt_h"/>
                                          </p:val>
                                        </p:tav>
                                      </p:tavLst>
                                    </p:anim>
                                    <p:animEffect transition="in" filter="fade">
                                      <p:cBhvr>
                                        <p:cTn id="13" dur="500"/>
                                        <p:tgtEl>
                                          <p:spTgt spid="85"/>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anim calcmode="lin" valueType="num">
                                      <p:cBhvr>
                                        <p:cTn id="22" dur="500" fill="hold"/>
                                        <p:tgtEl>
                                          <p:spTgt spid="101"/>
                                        </p:tgtEl>
                                        <p:attrNameLst>
                                          <p:attrName>ppt_x</p:attrName>
                                        </p:attrNameLst>
                                      </p:cBhvr>
                                      <p:tavLst>
                                        <p:tav tm="0">
                                          <p:val>
                                            <p:strVal val="#ppt_x"/>
                                          </p:val>
                                        </p:tav>
                                        <p:tav tm="100000">
                                          <p:val>
                                            <p:strVal val="#ppt_x"/>
                                          </p:val>
                                        </p:tav>
                                      </p:tavLst>
                                    </p:anim>
                                    <p:anim calcmode="lin" valueType="num">
                                      <p:cBhvr>
                                        <p:cTn id="23" dur="500" fill="hold"/>
                                        <p:tgtEl>
                                          <p:spTgt spid="10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500"/>
                                        <p:tgtEl>
                                          <p:spTgt spid="96"/>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anim calcmode="lin" valueType="num">
                                      <p:cBhvr>
                                        <p:cTn id="38" dur="500" fill="hold"/>
                                        <p:tgtEl>
                                          <p:spTgt spid="99"/>
                                        </p:tgtEl>
                                        <p:attrNameLst>
                                          <p:attrName>ppt_x</p:attrName>
                                        </p:attrNameLst>
                                      </p:cBhvr>
                                      <p:tavLst>
                                        <p:tav tm="0">
                                          <p:val>
                                            <p:strVal val="#ppt_x"/>
                                          </p:val>
                                        </p:tav>
                                        <p:tav tm="100000">
                                          <p:val>
                                            <p:strVal val="#ppt_x"/>
                                          </p:val>
                                        </p:tav>
                                      </p:tavLst>
                                    </p:anim>
                                    <p:anim calcmode="lin" valueType="num">
                                      <p:cBhvr>
                                        <p:cTn id="39" dur="500" fill="hold"/>
                                        <p:tgtEl>
                                          <p:spTgt spid="99"/>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p:cTn id="43" dur="500" fill="hold"/>
                                        <p:tgtEl>
                                          <p:spTgt spid="75"/>
                                        </p:tgtEl>
                                        <p:attrNameLst>
                                          <p:attrName>ppt_w</p:attrName>
                                        </p:attrNameLst>
                                      </p:cBhvr>
                                      <p:tavLst>
                                        <p:tav tm="0">
                                          <p:val>
                                            <p:fltVal val="0"/>
                                          </p:val>
                                        </p:tav>
                                        <p:tav tm="100000">
                                          <p:val>
                                            <p:strVal val="#ppt_w"/>
                                          </p:val>
                                        </p:tav>
                                      </p:tavLst>
                                    </p:anim>
                                    <p:anim calcmode="lin" valueType="num">
                                      <p:cBhvr>
                                        <p:cTn id="44" dur="500" fill="hold"/>
                                        <p:tgtEl>
                                          <p:spTgt spid="75"/>
                                        </p:tgtEl>
                                        <p:attrNameLst>
                                          <p:attrName>ppt_h</p:attrName>
                                        </p:attrNameLst>
                                      </p:cBhvr>
                                      <p:tavLst>
                                        <p:tav tm="0">
                                          <p:val>
                                            <p:fltVal val="0"/>
                                          </p:val>
                                        </p:tav>
                                        <p:tav tm="100000">
                                          <p:val>
                                            <p:strVal val="#ppt_h"/>
                                          </p:val>
                                        </p:tav>
                                      </p:tavLst>
                                    </p:anim>
                                    <p:animEffect transition="in" filter="fade">
                                      <p:cBhvr>
                                        <p:cTn id="45" dur="500"/>
                                        <p:tgtEl>
                                          <p:spTgt spid="75"/>
                                        </p:tgtEl>
                                      </p:cBhvr>
                                    </p:animEffect>
                                  </p:childTnLst>
                                </p:cTn>
                              </p:par>
                            </p:childTnLst>
                          </p:cTn>
                        </p:par>
                        <p:par>
                          <p:cTn id="46" fill="hold">
                            <p:stCondLst>
                              <p:cond delay="4000"/>
                            </p:stCondLst>
                            <p:childTnLst>
                              <p:par>
                                <p:cTn id="47" presetID="22" presetClass="entr" presetSubtype="2" fill="hold" grpId="0" nodeType="after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wipe(right)">
                                      <p:cBhvr>
                                        <p:cTn id="49" dur="500"/>
                                        <p:tgtEl>
                                          <p:spTgt spid="95"/>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fade">
                                      <p:cBhvr>
                                        <p:cTn id="53" dur="500"/>
                                        <p:tgtEl>
                                          <p:spTgt spid="98"/>
                                        </p:tgtEl>
                                      </p:cBhvr>
                                    </p:animEffect>
                                    <p:anim calcmode="lin" valueType="num">
                                      <p:cBhvr>
                                        <p:cTn id="54" dur="500" fill="hold"/>
                                        <p:tgtEl>
                                          <p:spTgt spid="98"/>
                                        </p:tgtEl>
                                        <p:attrNameLst>
                                          <p:attrName>ppt_x</p:attrName>
                                        </p:attrNameLst>
                                      </p:cBhvr>
                                      <p:tavLst>
                                        <p:tav tm="0">
                                          <p:val>
                                            <p:strVal val="#ppt_x"/>
                                          </p:val>
                                        </p:tav>
                                        <p:tav tm="100000">
                                          <p:val>
                                            <p:strVal val="#ppt_x"/>
                                          </p:val>
                                        </p:tav>
                                      </p:tavLst>
                                    </p:anim>
                                    <p:anim calcmode="lin" valueType="num">
                                      <p:cBhvr>
                                        <p:cTn id="55" dur="500" fill="hold"/>
                                        <p:tgtEl>
                                          <p:spTgt spid="98"/>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p:cTn id="59" dur="500" fill="hold"/>
                                        <p:tgtEl>
                                          <p:spTgt spid="69"/>
                                        </p:tgtEl>
                                        <p:attrNameLst>
                                          <p:attrName>ppt_w</p:attrName>
                                        </p:attrNameLst>
                                      </p:cBhvr>
                                      <p:tavLst>
                                        <p:tav tm="0">
                                          <p:val>
                                            <p:fltVal val="0"/>
                                          </p:val>
                                        </p:tav>
                                        <p:tav tm="100000">
                                          <p:val>
                                            <p:strVal val="#ppt_w"/>
                                          </p:val>
                                        </p:tav>
                                      </p:tavLst>
                                    </p:anim>
                                    <p:anim calcmode="lin" valueType="num">
                                      <p:cBhvr>
                                        <p:cTn id="60" dur="500" fill="hold"/>
                                        <p:tgtEl>
                                          <p:spTgt spid="69"/>
                                        </p:tgtEl>
                                        <p:attrNameLst>
                                          <p:attrName>ppt_h</p:attrName>
                                        </p:attrNameLst>
                                      </p:cBhvr>
                                      <p:tavLst>
                                        <p:tav tm="0">
                                          <p:val>
                                            <p:fltVal val="0"/>
                                          </p:val>
                                        </p:tav>
                                        <p:tav tm="100000">
                                          <p:val>
                                            <p:strVal val="#ppt_h"/>
                                          </p:val>
                                        </p:tav>
                                      </p:tavLst>
                                    </p:anim>
                                    <p:animEffect transition="in" filter="fade">
                                      <p:cBhvr>
                                        <p:cTn id="61" dur="500"/>
                                        <p:tgtEl>
                                          <p:spTgt spid="69"/>
                                        </p:tgtEl>
                                      </p:cBhvr>
                                    </p:animEffect>
                                  </p:childTnLst>
                                </p:cTn>
                              </p:par>
                            </p:childTnLst>
                          </p:cTn>
                        </p:par>
                        <p:par>
                          <p:cTn id="62" fill="hold">
                            <p:stCondLst>
                              <p:cond delay="5500"/>
                            </p:stCondLst>
                            <p:childTnLst>
                              <p:par>
                                <p:cTn id="63" presetID="22" presetClass="entr" presetSubtype="8" fill="hold" grpId="0" nodeType="after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left)">
                                      <p:cBhvr>
                                        <p:cTn id="65" dur="500"/>
                                        <p:tgtEl>
                                          <p:spTgt spid="97"/>
                                        </p:tgtEl>
                                      </p:cBhvr>
                                    </p:animEffect>
                                  </p:childTnLst>
                                </p:cTn>
                              </p:par>
                            </p:childTnLst>
                          </p:cTn>
                        </p:par>
                        <p:par>
                          <p:cTn id="66" fill="hold">
                            <p:stCondLst>
                              <p:cond delay="6000"/>
                            </p:stCondLst>
                            <p:childTnLst>
                              <p:par>
                                <p:cTn id="67" presetID="42" presetClass="entr" presetSubtype="0" fill="hold" grpId="0" nodeType="after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fade">
                                      <p:cBhvr>
                                        <p:cTn id="69" dur="500"/>
                                        <p:tgtEl>
                                          <p:spTgt spid="100"/>
                                        </p:tgtEl>
                                      </p:cBhvr>
                                    </p:animEffect>
                                    <p:anim calcmode="lin" valueType="num">
                                      <p:cBhvr>
                                        <p:cTn id="70" dur="500" fill="hold"/>
                                        <p:tgtEl>
                                          <p:spTgt spid="100"/>
                                        </p:tgtEl>
                                        <p:attrNameLst>
                                          <p:attrName>ppt_x</p:attrName>
                                        </p:attrNameLst>
                                      </p:cBhvr>
                                      <p:tavLst>
                                        <p:tav tm="0">
                                          <p:val>
                                            <p:strVal val="#ppt_x"/>
                                          </p:val>
                                        </p:tav>
                                        <p:tav tm="100000">
                                          <p:val>
                                            <p:strVal val="#ppt_x"/>
                                          </p:val>
                                        </p:tav>
                                      </p:tavLst>
                                    </p:anim>
                                    <p:anim calcmode="lin" valueType="num">
                                      <p:cBhvr>
                                        <p:cTn id="71"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P spid="99" grpId="0"/>
      <p:bldP spid="100" grpId="0"/>
      <p:bldP spid="1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srcRect l="12816" r="12816"/>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129856"/>
            <a:ext cx="90547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25855" y="208868"/>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Activiteit : Simulatie van snelheidsnetwerken</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199900" y="1251615"/>
            <a:ext cx="6032938"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rgbClr val="333333"/>
                </a:solidFill>
              </a:rPr>
              <a:t>Deze simulatie van snelheidsnetwerken biedt deelnemers de mogelijkheid om hun elevator </a:t>
            </a:r>
            <a:r>
              <a:rPr lang="nl-NL" sz="2400" dirty="0" err="1">
                <a:solidFill>
                  <a:srgbClr val="333333"/>
                </a:solidFill>
              </a:rPr>
              <a:t>pitches</a:t>
            </a:r>
            <a:r>
              <a:rPr lang="nl-NL" sz="2400" dirty="0">
                <a:solidFill>
                  <a:srgbClr val="333333"/>
                </a:solidFill>
              </a:rPr>
              <a:t> te oefenen in een snelle omgeving. Elke persoon heeft 2 minuten om zichzelf voor te stellen, zijn pitch te geven en contactgegevens uit te wisselen voordat hij naar de volgende persoon gaat, aan de andere kant van de kamer, en zich concentreert op degenen die elkaar niet kennen.</a:t>
            </a:r>
            <a:endParaRPr lang="en-US" sz="500" dirty="0">
              <a:solidFill>
                <a:srgbClr val="333333"/>
              </a:solidFill>
            </a:endParaRPr>
          </a:p>
          <a:p>
            <a:pPr marL="0" indent="0">
              <a:buNone/>
            </a:pPr>
            <a:r>
              <a:rPr lang="en-US" sz="2400" b="1" dirty="0" err="1">
                <a:solidFill>
                  <a:srgbClr val="47B5C8"/>
                </a:solidFill>
              </a:rPr>
              <a:t>Belangrijkste</a:t>
            </a:r>
            <a:r>
              <a:rPr lang="en-US" sz="2400" b="1" dirty="0">
                <a:solidFill>
                  <a:srgbClr val="47B5C8"/>
                </a:solidFill>
              </a:rPr>
              <a:t> </a:t>
            </a:r>
            <a:r>
              <a:rPr lang="en-US" sz="2400" b="1" dirty="0" err="1">
                <a:solidFill>
                  <a:srgbClr val="47B5C8"/>
                </a:solidFill>
              </a:rPr>
              <a:t>leerresultaten</a:t>
            </a:r>
            <a:r>
              <a:rPr lang="en-US" sz="2400" b="1" dirty="0">
                <a:solidFill>
                  <a:srgbClr val="47B5C8"/>
                </a:solidFill>
              </a:rPr>
              <a:t>:</a:t>
            </a:r>
          </a:p>
          <a:p>
            <a:r>
              <a:rPr lang="nl-NL" sz="2400" dirty="0">
                <a:solidFill>
                  <a:srgbClr val="333333"/>
                </a:solidFill>
              </a:rPr>
              <a:t>Kort en bondig communiceren: Leer een gerichte, impactvolle pitch te geven.
Eerste indruk opbouwen: Begrijp hoe u snel gedenkwaardige connecties kunt maken.</a:t>
            </a:r>
            <a:endParaRPr lang="en-US" sz="2400" dirty="0">
              <a:solidFill>
                <a:srgbClr val="333333"/>
              </a:solidFill>
            </a:endParaRPr>
          </a:p>
        </p:txBody>
      </p:sp>
    </p:spTree>
    <p:extLst>
      <p:ext uri="{BB962C8B-B14F-4D97-AF65-F5344CB8AC3E}">
        <p14:creationId xmlns:p14="http://schemas.microsoft.com/office/powerpoint/2010/main" val="1713932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57253" y="1503333"/>
            <a:ext cx="10516708" cy="803654"/>
          </a:xfrm>
        </p:spPr>
        <p:txBody>
          <a:bodyPr/>
          <a:lstStyle/>
          <a:p>
            <a:pPr marL="0" indent="0"/>
            <a:r>
              <a:rPr lang="nl-NL" dirty="0"/>
              <a:t>Het opbouwen van een netwerk is slechts de eerste stap - het onderhouden van die professionele relaties is net zo belangrijk. Hier is hoe je het kunt doen</a:t>
            </a:r>
            <a:r>
              <a:rPr lang="en-US"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Relaties</a:t>
            </a:r>
            <a:r>
              <a:rPr lang="en-US" dirty="0">
                <a:solidFill>
                  <a:schemeClr val="bg1"/>
                </a:solidFill>
              </a:rPr>
              <a:t> </a:t>
            </a:r>
            <a:r>
              <a:rPr lang="en-US" dirty="0" err="1">
                <a:solidFill>
                  <a:schemeClr val="bg1"/>
                </a:solidFill>
              </a:rPr>
              <a:t>onderhouden</a:t>
            </a:r>
            <a:endParaRPr lang="en-US" dirty="0">
              <a:solidFill>
                <a:schemeClr val="bg1"/>
              </a:solidFill>
            </a:endParaRPr>
          </a:p>
        </p:txBody>
      </p:sp>
      <p:graphicFrame>
        <p:nvGraphicFramePr>
          <p:cNvPr id="10" name="Diagram 9">
            <a:extLst>
              <a:ext uri="{FF2B5EF4-FFF2-40B4-BE49-F238E27FC236}">
                <a16:creationId xmlns:a16="http://schemas.microsoft.com/office/drawing/2014/main" id="{CBC124F6-F492-563F-CF65-E69338CBFF86}"/>
              </a:ext>
            </a:extLst>
          </p:cNvPr>
          <p:cNvGraphicFramePr/>
          <p:nvPr>
            <p:extLst>
              <p:ext uri="{D42A27DB-BD31-4B8C-83A1-F6EECF244321}">
                <p14:modId xmlns:p14="http://schemas.microsoft.com/office/powerpoint/2010/main" val="3506326732"/>
              </p:ext>
            </p:extLst>
          </p:nvPr>
        </p:nvGraphicFramePr>
        <p:xfrm>
          <a:off x="798380" y="2677887"/>
          <a:ext cx="9532162" cy="283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71591E6B-D3F9-A015-25DF-6163968850BC}"/>
              </a:ext>
            </a:extLst>
          </p:cNvPr>
          <p:cNvSpPr txBox="1"/>
          <p:nvPr/>
        </p:nvSpPr>
        <p:spPr>
          <a:xfrm>
            <a:off x="1253116" y="3155055"/>
            <a:ext cx="2944792" cy="1077218"/>
          </a:xfrm>
          <a:prstGeom prst="rect">
            <a:avLst/>
          </a:prstGeom>
          <a:noFill/>
        </p:spPr>
        <p:txBody>
          <a:bodyPr wrap="square">
            <a:spAutoFit/>
          </a:bodyPr>
          <a:lstStyle/>
          <a:p>
            <a:pPr algn="ctr"/>
            <a:r>
              <a:rPr lang="nl-NL" sz="1600" dirty="0">
                <a:solidFill>
                  <a:srgbClr val="595959"/>
                </a:solidFill>
              </a:rPr>
              <a:t>Nadat je iemand hebt ontmoet, stuur je een follow-up e-mail of bericht om het gesprek gaande te houden</a:t>
            </a:r>
            <a:endParaRPr lang="en-US" sz="1600" dirty="0">
              <a:solidFill>
                <a:srgbClr val="595959"/>
              </a:solidFill>
            </a:endParaRPr>
          </a:p>
        </p:txBody>
      </p:sp>
      <p:sp>
        <p:nvSpPr>
          <p:cNvPr id="17" name="TextBox 16">
            <a:extLst>
              <a:ext uri="{FF2B5EF4-FFF2-40B4-BE49-F238E27FC236}">
                <a16:creationId xmlns:a16="http://schemas.microsoft.com/office/drawing/2014/main" id="{7A2C3AD0-BDCC-F98F-2972-57CCCCE1F508}"/>
              </a:ext>
            </a:extLst>
          </p:cNvPr>
          <p:cNvSpPr txBox="1"/>
          <p:nvPr/>
        </p:nvSpPr>
        <p:spPr>
          <a:xfrm>
            <a:off x="4652644" y="3871245"/>
            <a:ext cx="2125926" cy="1077218"/>
          </a:xfrm>
          <a:prstGeom prst="rect">
            <a:avLst/>
          </a:prstGeom>
          <a:noFill/>
        </p:spPr>
        <p:txBody>
          <a:bodyPr wrap="square">
            <a:spAutoFit/>
          </a:bodyPr>
          <a:lstStyle/>
          <a:p>
            <a:pPr algn="ctr"/>
            <a:r>
              <a:rPr lang="nl-NL" sz="1600" dirty="0">
                <a:solidFill>
                  <a:srgbClr val="595959"/>
                </a:solidFill>
              </a:rPr>
              <a:t>Bied inzichten, artikelen of bronnen die uw contacten ten goede kunnen komen</a:t>
            </a:r>
            <a:endParaRPr lang="en-US" sz="1600" dirty="0">
              <a:solidFill>
                <a:srgbClr val="595959"/>
              </a:solidFill>
            </a:endParaRPr>
          </a:p>
        </p:txBody>
      </p:sp>
      <p:sp>
        <p:nvSpPr>
          <p:cNvPr id="18" name="TextBox 17">
            <a:extLst>
              <a:ext uri="{FF2B5EF4-FFF2-40B4-BE49-F238E27FC236}">
                <a16:creationId xmlns:a16="http://schemas.microsoft.com/office/drawing/2014/main" id="{B6DF313E-2B3C-036B-1AF3-98AF0C982CD0}"/>
              </a:ext>
            </a:extLst>
          </p:cNvPr>
          <p:cNvSpPr txBox="1"/>
          <p:nvPr/>
        </p:nvSpPr>
        <p:spPr>
          <a:xfrm>
            <a:off x="7405132" y="3093500"/>
            <a:ext cx="2328148" cy="1077218"/>
          </a:xfrm>
          <a:prstGeom prst="rect">
            <a:avLst/>
          </a:prstGeom>
          <a:noFill/>
        </p:spPr>
        <p:txBody>
          <a:bodyPr wrap="square">
            <a:spAutoFit/>
          </a:bodyPr>
          <a:lstStyle/>
          <a:p>
            <a:pPr algn="ctr"/>
            <a:r>
              <a:rPr lang="nl-NL" sz="1600" dirty="0">
                <a:solidFill>
                  <a:srgbClr val="595959"/>
                </a:solidFill>
              </a:rPr>
              <a:t>Woon evenementen bij, neem deel aan discussies en check in om relaties te onderhouden</a:t>
            </a:r>
            <a:endParaRPr lang="en-US" sz="1600" dirty="0">
              <a:solidFill>
                <a:srgbClr val="595959"/>
              </a:solidFill>
            </a:endParaRPr>
          </a:p>
        </p:txBody>
      </p:sp>
    </p:spTree>
    <p:extLst>
      <p:ext uri="{BB962C8B-B14F-4D97-AF65-F5344CB8AC3E}">
        <p14:creationId xmlns:p14="http://schemas.microsoft.com/office/powerpoint/2010/main" val="4031224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9632553" cy="4168762"/>
          </a:xfrm>
        </p:spPr>
        <p:txBody>
          <a:bodyPr/>
          <a:lstStyle/>
          <a:p>
            <a:pPr marL="0" indent="0"/>
            <a:r>
              <a:rPr lang="nl-NL" dirty="0"/>
              <a:t>Tijdens het netwerken zijn er veelgemaakte fouten die relaties kunnen schaden of groeimogelijkheden kunnen beperken. Vermijd deze valkuilen</a:t>
            </a:r>
            <a:r>
              <a:rPr lang="en-US" dirty="0"/>
              <a:t>:</a:t>
            </a:r>
          </a:p>
          <a:p>
            <a:pPr marL="0" indent="0"/>
            <a:endParaRPr lang="en-US" dirty="0"/>
          </a:p>
          <a:p>
            <a:pPr marL="457200" indent="-457200">
              <a:buFont typeface="+mj-lt"/>
              <a:buAutoNum type="arabicPeriod"/>
            </a:pPr>
            <a:r>
              <a:rPr lang="en-US" b="1" dirty="0">
                <a:solidFill>
                  <a:srgbClr val="47B5C8"/>
                </a:solidFill>
              </a:rPr>
              <a:t>Geen </a:t>
            </a:r>
            <a:r>
              <a:rPr lang="en-US" b="1" dirty="0" err="1">
                <a:solidFill>
                  <a:srgbClr val="47B5C8"/>
                </a:solidFill>
              </a:rPr>
              <a:t>opvolging</a:t>
            </a:r>
            <a:r>
              <a:rPr lang="en-US" b="1" dirty="0">
                <a:solidFill>
                  <a:srgbClr val="47B5C8"/>
                </a:solidFill>
              </a:rPr>
              <a:t>: </a:t>
            </a:r>
            <a:r>
              <a:rPr lang="nl-NL" dirty="0"/>
              <a:t>Als u geen follow-up geeft, kunnen de verbindingen stagneren.</a:t>
            </a:r>
          </a:p>
          <a:p>
            <a:pPr marL="457200" indent="-457200">
              <a:buFont typeface="+mj-lt"/>
              <a:buAutoNum type="arabicPeriod"/>
            </a:pPr>
            <a:r>
              <a:rPr lang="nl-NL" b="1" dirty="0">
                <a:solidFill>
                  <a:srgbClr val="47B5C8"/>
                </a:solidFill>
              </a:rPr>
              <a:t>Te </a:t>
            </a:r>
            <a:r>
              <a:rPr lang="nl-NL" b="1" dirty="0" err="1">
                <a:solidFill>
                  <a:srgbClr val="47B5C8"/>
                </a:solidFill>
              </a:rPr>
              <a:t>transactioneel</a:t>
            </a:r>
            <a:r>
              <a:rPr lang="nl-NL" b="1" dirty="0">
                <a:solidFill>
                  <a:srgbClr val="47B5C8"/>
                </a:solidFill>
              </a:rPr>
              <a:t> zijn: </a:t>
            </a:r>
            <a:r>
              <a:rPr lang="nl-NL" dirty="0">
                <a:solidFill>
                  <a:srgbClr val="333333"/>
                </a:solidFill>
              </a:rPr>
              <a:t>Je alleen richten op wat je kunt winnen, zonder er waarde voor terug te bieden.</a:t>
            </a:r>
            <a:r>
              <a:rPr lang="nl-NL" b="1" dirty="0">
                <a:solidFill>
                  <a:srgbClr val="47B5C8"/>
                </a:solidFill>
              </a:rPr>
              <a:t>
Langdurige relaties negeren: </a:t>
            </a:r>
            <a:r>
              <a:rPr lang="nl-NL" dirty="0">
                <a:solidFill>
                  <a:srgbClr val="333333"/>
                </a:solidFill>
              </a:rPr>
              <a:t>Netwerken behandelen als een eenmalige gebeurtenis in plaats van een continu proces.</a:t>
            </a:r>
            <a:r>
              <a:rPr lang="nl-NL" b="1" dirty="0">
                <a:solidFill>
                  <a:srgbClr val="47B5C8"/>
                </a:solidFill>
              </a:rPr>
              <a:t>
Afwezig zijn: </a:t>
            </a:r>
            <a:r>
              <a:rPr lang="nl-NL" dirty="0">
                <a:solidFill>
                  <a:srgbClr val="333333"/>
                </a:solidFill>
              </a:rPr>
              <a:t>Het is essentieel om online aanwezig te zijn en periodiek deel te nemen aan evenementen binnen het ecosysteem</a:t>
            </a:r>
            <a:endParaRPr lang="en-US" dirty="0">
              <a:solidFill>
                <a:srgbClr val="333333"/>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Valkuilen voor netwerken</a:t>
            </a:r>
            <a:endParaRPr lang="en-US" dirty="0">
              <a:solidFill>
                <a:schemeClr val="bg1"/>
              </a:solidFill>
            </a:endParaRPr>
          </a:p>
        </p:txBody>
      </p:sp>
    </p:spTree>
    <p:extLst>
      <p:ext uri="{BB962C8B-B14F-4D97-AF65-F5344CB8AC3E}">
        <p14:creationId xmlns:p14="http://schemas.microsoft.com/office/powerpoint/2010/main" val="4074264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err="1">
                <a:solidFill>
                  <a:srgbClr val="47B5C8"/>
                </a:solidFill>
              </a:rPr>
              <a:t>Sociaal</a:t>
            </a:r>
            <a:r>
              <a:rPr lang="en-US" dirty="0">
                <a:solidFill>
                  <a:srgbClr val="47B5C8"/>
                </a:solidFill>
              </a:rPr>
              <a:t> </a:t>
            </a:r>
            <a:r>
              <a:rPr lang="en-US" dirty="0" err="1">
                <a:solidFill>
                  <a:srgbClr val="47B5C8"/>
                </a:solidFill>
              </a:rPr>
              <a:t>kapitaal</a:t>
            </a:r>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124960" y="1345616"/>
            <a:ext cx="7340568" cy="999383"/>
          </a:xfrm>
        </p:spPr>
        <p:txBody>
          <a:bodyPr/>
          <a:lstStyle/>
          <a:p>
            <a:r>
              <a:rPr lang="nl-NL" sz="2000" dirty="0"/>
              <a:t>Het is een krachtig hulpmiddel voor ondervertegenwoordigde ondernemers om toegang te krijgen tot middelen, mentorschap en kansen</a:t>
            </a:r>
            <a:endParaRPr lang="en-US" sz="200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nl-NL" dirty="0">
                <a:solidFill>
                  <a:srgbClr val="47B5C8"/>
                </a:solidFill>
              </a:rPr>
              <a:t>Netwerk uitbreiden en vertrouwen opbouwen</a:t>
            </a:r>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19600" y="3181662"/>
            <a:ext cx="7045927" cy="999383"/>
          </a:xfrm>
        </p:spPr>
        <p:txBody>
          <a:bodyPr/>
          <a:lstStyle/>
          <a:p>
            <a:r>
              <a:rPr lang="nl-NL" sz="2000" dirty="0"/>
              <a:t>Samenwerken met belangrijke spelers en online/offline aanwezigheid gebruiken om verder te reiken dan uw directe kring is essentieel voor het creëren van duurzame professionele relaties</a:t>
            </a:r>
            <a:endParaRPr lang="en-US" sz="200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a:solidFill>
                  <a:srgbClr val="47B5C8"/>
                </a:solidFill>
              </a:rPr>
              <a:t>Relaties marineren</a:t>
            </a:r>
            <a:endParaRPr lang="en-US" dirty="0">
              <a:solidFill>
                <a:srgbClr val="47B5C8"/>
              </a:solidFill>
            </a:endParaRP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782155" y="5132546"/>
            <a:ext cx="6698870" cy="999383"/>
          </a:xfrm>
        </p:spPr>
        <p:txBody>
          <a:bodyPr/>
          <a:lstStyle/>
          <a:p>
            <a:r>
              <a:rPr lang="nl-NL" sz="2000"/>
              <a:t>door op te volgen, waarde te bieden en op de lange termijn betrokken te blijven buiten de transactionele connecties</a:t>
            </a:r>
            <a:endParaRPr lang="en-US" sz="2000" dirty="0"/>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47114" t="32" r="17084" b="335"/>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pic>
        <p:nvPicPr>
          <p:cNvPr id="11" name="Picture 10" descr="Busy crowd">
            <a:extLst>
              <a:ext uri="{FF2B5EF4-FFF2-40B4-BE49-F238E27FC236}">
                <a16:creationId xmlns:a16="http://schemas.microsoft.com/office/drawing/2014/main" id="{9F7D2C1D-EB6D-8816-EB7D-C720225ED96D}"/>
              </a:ext>
            </a:extLst>
          </p:cNvPr>
          <p:cNvPicPr>
            <a:picLocks noChangeAspect="1"/>
          </p:cNvPicPr>
          <p:nvPr/>
        </p:nvPicPr>
        <p:blipFill rotWithShape="1">
          <a:blip r:embed="rId4"/>
          <a:srcRect l="335" t="4950" r="-335" b="10119"/>
          <a:stretch/>
        </p:blipFill>
        <p:spPr>
          <a:xfrm rot="16200000">
            <a:off x="-1266163" y="1462174"/>
            <a:ext cx="5923857" cy="3354095"/>
          </a:xfrm>
          <a:prstGeom prst="rect">
            <a:avLst/>
          </a:prstGeom>
        </p:spPr>
      </p:pic>
    </p:spTree>
    <p:extLst>
      <p:ext uri="{BB962C8B-B14F-4D97-AF65-F5344CB8AC3E}">
        <p14:creationId xmlns:p14="http://schemas.microsoft.com/office/powerpoint/2010/main" val="161488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sz="2400" b="1" i="0" u="none" strike="noStrike" dirty="0">
                <a:solidFill>
                  <a:schemeClr val="tx1">
                    <a:lumMod val="75000"/>
                  </a:schemeClr>
                </a:solidFill>
                <a:effectLst/>
              </a:rPr>
              <a:t>Lees </a:t>
            </a:r>
            <a:r>
              <a:rPr lang="en-US" sz="2400" b="1" i="0" u="none" strike="noStrike" dirty="0" err="1">
                <a:solidFill>
                  <a:schemeClr val="tx1">
                    <a:lumMod val="75000"/>
                  </a:schemeClr>
                </a:solidFill>
                <a:effectLst/>
              </a:rPr>
              <a:t>ook</a:t>
            </a:r>
            <a:r>
              <a:rPr lang="en-US" sz="2400" b="1" i="0" u="none" strike="noStrike" dirty="0">
                <a:solidFill>
                  <a:schemeClr val="tx1">
                    <a:lumMod val="75000"/>
                  </a:schemeClr>
                </a:solidFill>
                <a:effectLst/>
              </a:rPr>
              <a:t>:</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6" y="712965"/>
            <a:ext cx="4630044" cy="4662687"/>
          </a:xfrm>
          <a:prstGeom prst="rect">
            <a:avLst/>
          </a:prstGeom>
          <a:noFill/>
        </p:spPr>
        <p:txBody>
          <a:bodyPr wrap="square">
            <a:spAutoFit/>
          </a:bodyPr>
          <a:lstStyle/>
          <a:p>
            <a:pPr marL="457200" indent="-457200" fontAlgn="base">
              <a:lnSpc>
                <a:spcPct val="110000"/>
              </a:lnSpc>
              <a:spcBef>
                <a:spcPts val="600"/>
              </a:spcBef>
              <a:buFont typeface="+mj-lt"/>
              <a:buAutoNum type="arabicPeriod"/>
            </a:pPr>
            <a:r>
              <a:rPr lang="en-US" sz="2000" b="0" i="0" u="none" strike="noStrike" dirty="0">
                <a:solidFill>
                  <a:schemeClr val="bg1"/>
                </a:solidFill>
                <a:effectLst/>
              </a:rPr>
              <a:t>Never Eat Alone </a:t>
            </a:r>
            <a:r>
              <a:rPr lang="en-US" sz="2000" dirty="0">
                <a:solidFill>
                  <a:schemeClr val="bg1"/>
                </a:solidFill>
              </a:rPr>
              <a:t>door</a:t>
            </a:r>
            <a:r>
              <a:rPr lang="en-US" sz="2000" b="0" i="0" u="none" strike="noStrike" dirty="0">
                <a:solidFill>
                  <a:schemeClr val="bg1"/>
                </a:solidFill>
                <a:effectLst/>
              </a:rPr>
              <a:t> Keith Ferrazzi: </a:t>
            </a:r>
            <a:r>
              <a:rPr lang="nl-NL" sz="2000" dirty="0">
                <a:solidFill>
                  <a:schemeClr val="bg1"/>
                </a:solidFill>
              </a:rPr>
              <a:t>Een uitgebreide gids over de kracht van het opbouwen van betekenisvolle professionele relaties</a:t>
            </a:r>
            <a:r>
              <a:rPr lang="en-US" sz="2000" b="0" i="0" u="none" strike="noStrike" dirty="0">
                <a:solidFill>
                  <a:schemeClr val="bg1"/>
                </a:solidFill>
                <a:effectLst/>
              </a:rPr>
              <a:t>.</a:t>
            </a:r>
          </a:p>
          <a:p>
            <a:pPr marL="457200" indent="-457200" fontAlgn="base">
              <a:lnSpc>
                <a:spcPct val="110000"/>
              </a:lnSpc>
              <a:spcBef>
                <a:spcPts val="600"/>
              </a:spcBef>
              <a:buFont typeface="+mj-lt"/>
              <a:buAutoNum type="arabicPeriod"/>
            </a:pPr>
            <a:r>
              <a:rPr lang="en-US" sz="2000" b="0" i="0" u="none" strike="noStrike" dirty="0">
                <a:solidFill>
                  <a:schemeClr val="bg1"/>
                </a:solidFill>
                <a:effectLst/>
              </a:rPr>
              <a:t>How to Win Friends and Influence People </a:t>
            </a:r>
            <a:r>
              <a:rPr lang="en-US" sz="2000" dirty="0">
                <a:solidFill>
                  <a:schemeClr val="bg1"/>
                </a:solidFill>
              </a:rPr>
              <a:t>door</a:t>
            </a:r>
            <a:r>
              <a:rPr lang="en-US" sz="2000" b="0" i="0" u="none" strike="noStrike" dirty="0">
                <a:solidFill>
                  <a:schemeClr val="bg1"/>
                </a:solidFill>
                <a:effectLst/>
              </a:rPr>
              <a:t> Dale Carnegie: </a:t>
            </a:r>
            <a:r>
              <a:rPr lang="nl-NL" sz="2000" dirty="0">
                <a:solidFill>
                  <a:schemeClr val="bg1"/>
                </a:solidFill>
              </a:rPr>
              <a:t>Een klassieker over menselijke relaties die tijdloze strategieën biedt om contact te maken met anderen</a:t>
            </a:r>
            <a:r>
              <a:rPr lang="en-US" sz="2000" b="0" i="0" u="none" strike="noStrike" dirty="0">
                <a:solidFill>
                  <a:schemeClr val="bg1"/>
                </a:solidFill>
                <a:effectLst/>
              </a:rPr>
              <a:t>.</a:t>
            </a:r>
          </a:p>
          <a:p>
            <a:pPr marL="457200" indent="-457200" fontAlgn="base">
              <a:lnSpc>
                <a:spcPct val="110000"/>
              </a:lnSpc>
              <a:spcBef>
                <a:spcPts val="600"/>
              </a:spcBef>
              <a:spcAft>
                <a:spcPts val="1200"/>
              </a:spcAft>
              <a:buFont typeface="+mj-lt"/>
              <a:buAutoNum type="arabicPeriod"/>
            </a:pPr>
            <a:r>
              <a:rPr lang="en-US" sz="2000" b="0" i="0" u="none" strike="noStrike" dirty="0">
                <a:solidFill>
                  <a:schemeClr val="bg1"/>
                </a:solidFill>
                <a:effectLst/>
              </a:rPr>
              <a:t>The Art of Networking </a:t>
            </a:r>
            <a:r>
              <a:rPr lang="en-US" sz="2000" dirty="0">
                <a:solidFill>
                  <a:schemeClr val="bg1"/>
                </a:solidFill>
              </a:rPr>
              <a:t>door</a:t>
            </a:r>
            <a:r>
              <a:rPr lang="en-US" sz="2000" b="0" i="0" u="none" strike="noStrike" dirty="0">
                <a:solidFill>
                  <a:schemeClr val="bg1"/>
                </a:solidFill>
                <a:effectLst/>
              </a:rPr>
              <a:t> Susan RoAne: </a:t>
            </a:r>
            <a:r>
              <a:rPr lang="nl-NL" sz="2000" dirty="0">
                <a:solidFill>
                  <a:schemeClr val="bg1"/>
                </a:solidFill>
              </a:rPr>
              <a:t>Praktische tips om het meeste te halen uit netwerkevenementen en -kansen</a:t>
            </a:r>
            <a:r>
              <a:rPr lang="nl-NL" sz="2200" dirty="0">
                <a:solidFill>
                  <a:schemeClr val="bg1"/>
                </a:solidFill>
              </a:rPr>
              <a:t>.</a:t>
            </a:r>
            <a:endParaRPr lang="en-US" sz="2200" b="0" i="0" u="none" strike="noStrike" dirty="0">
              <a:solidFill>
                <a:schemeClr val="bg1"/>
              </a:solidFill>
              <a:effectLst/>
            </a:endParaRPr>
          </a:p>
        </p:txBody>
      </p:sp>
    </p:spTree>
    <p:extLst>
      <p:ext uri="{BB962C8B-B14F-4D97-AF65-F5344CB8AC3E}">
        <p14:creationId xmlns:p14="http://schemas.microsoft.com/office/powerpoint/2010/main" val="4033329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0131" y="1562355"/>
            <a:ext cx="10221277" cy="3849918"/>
          </a:xfrm>
        </p:spPr>
        <p:txBody>
          <a:bodyPr/>
          <a:lstStyle/>
          <a:p>
            <a:r>
              <a:rPr lang="nl-NL" b="1" dirty="0"/>
              <a:t>Algemeen</a:t>
            </a:r>
          </a:p>
          <a:p>
            <a:pPr marL="457200" indent="-457200">
              <a:buFont typeface="+mj-lt"/>
              <a:buAutoNum type="arabicPeriod"/>
            </a:pPr>
            <a:r>
              <a:rPr lang="nl-NL" b="1" dirty="0"/>
              <a:t>Netwerken: </a:t>
            </a:r>
            <a:r>
              <a:rPr lang="nl-NL" dirty="0"/>
              <a:t>Hoe u uw professionele netwerk kunt opbouwen en uitbreiden voor bedrijfsgroei.</a:t>
            </a:r>
            <a:r>
              <a:rPr lang="nl-NL" b="1" dirty="0"/>
              <a:t>
Relaties met investeerders: </a:t>
            </a:r>
            <a:r>
              <a:rPr lang="nl-NL" dirty="0"/>
              <a:t>Het belang van afstemming met investeerders en het bevorderen van langdurige partnerschappen.</a:t>
            </a:r>
            <a:r>
              <a:rPr lang="nl-NL" b="1" dirty="0"/>
              <a:t>
Gebruikmaken van incubators en evenementen:</a:t>
            </a:r>
            <a:r>
              <a:rPr lang="nl-NL" dirty="0"/>
              <a:t> hoe u kunt profiteren van incubators en zakelijke evenementen voor financiering, mentorschap en netwerkmogelijkheden.</a:t>
            </a:r>
            <a:r>
              <a:rPr lang="nl-NL" b="1" dirty="0"/>
              <a:t>
Mentorschap: </a:t>
            </a:r>
            <a:r>
              <a:rPr lang="nl-NL" dirty="0"/>
              <a:t>Hoe vind je de juiste mentor, bouw je een productieve relatie op en overwin je uitdagingen.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Leerresultaten</a:t>
            </a:r>
            <a:endParaRPr lang="en-US" dirty="0"/>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Relaties met investeerders opbouwen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nl-NL" b="1" dirty="0"/>
              <a:t>“Investeerders zijn op zoek naar ondernemers die niet alleen dromers zijn, maar doeners</a:t>
            </a:r>
            <a:r>
              <a:rPr lang="en-US" dirty="0"/>
              <a: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Guy Kawasaki</a:t>
            </a:r>
            <a:endParaRPr lang="en-US" sz="2400" b="1" dirty="0">
              <a:solidFill>
                <a:schemeClr val="bg1"/>
              </a:solidFill>
            </a:endParaRPr>
          </a:p>
        </p:txBody>
      </p:sp>
      <p:pic>
        <p:nvPicPr>
          <p:cNvPr id="7" name="Picture Placeholder 6" descr="Chart displayed on screen">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2159625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3971" y="1404271"/>
            <a:ext cx="10360662" cy="4168762"/>
          </a:xfrm>
        </p:spPr>
        <p:txBody>
          <a:bodyPr/>
          <a:lstStyle/>
          <a:p>
            <a:pPr marL="0" indent="0"/>
            <a:r>
              <a:rPr lang="nl-NL" sz="2000" dirty="0"/>
              <a:t>Het opbouwen van sterke relaties met investeerders is een sleutelfactor bij het verkrijgen van financiering, het verkrijgen van waardevol mentorschap en het waarborgen van langdurige ondersteuning voor uw bedrijf. </a:t>
            </a:r>
          </a:p>
          <a:p>
            <a:pPr marL="0" indent="0"/>
            <a:br>
              <a:rPr lang="nl-NL" sz="2000" dirty="0"/>
            </a:br>
            <a:r>
              <a:rPr lang="nl-NL" sz="2000" dirty="0"/>
              <a:t>Dit is met name belangrijk voor ondervertegenwoordigde ondernemers, die mogelijk voor extra uitdagingen komen te staan bij de toegang tot traditionele financieringsbronnen. In dit blok gaan we aan de slag met de volgende vragen:</a:t>
            </a:r>
          </a:p>
          <a:p>
            <a:pPr marL="342900" indent="-342900">
              <a:buFont typeface="Arial" panose="020B0604020202020204" pitchFamily="34" charset="0"/>
              <a:buChar char="•"/>
            </a:pPr>
            <a:r>
              <a:rPr lang="nl-NL" sz="2000" b="1" dirty="0">
                <a:solidFill>
                  <a:srgbClr val="FDBD22"/>
                </a:solidFill>
              </a:rPr>
              <a:t>Waarom relaties met investeerders belangrijk zijn: </a:t>
            </a:r>
            <a:r>
              <a:rPr lang="nl-NL" sz="2000" dirty="0"/>
              <a:t>Investeerders kunnen niet alleen kapitaal verstrekken, maar ook strategische begeleiding en connecties met de industrie.</a:t>
            </a:r>
            <a:endParaRPr lang="en-US" sz="2000" dirty="0"/>
          </a:p>
          <a:p>
            <a:pPr marL="342900" indent="-342900">
              <a:buFont typeface="Arial" panose="020B0604020202020204" pitchFamily="34" charset="0"/>
              <a:buChar char="•"/>
            </a:pPr>
            <a:r>
              <a:rPr lang="en-US" sz="2000" b="1" dirty="0" err="1">
                <a:solidFill>
                  <a:srgbClr val="D9552F"/>
                </a:solidFill>
              </a:rPr>
              <a:t>Verwachtingen</a:t>
            </a:r>
            <a:r>
              <a:rPr lang="en-US" sz="2000" b="1" dirty="0">
                <a:solidFill>
                  <a:srgbClr val="D9552F"/>
                </a:solidFill>
              </a:rPr>
              <a:t> van </a:t>
            </a:r>
            <a:r>
              <a:rPr lang="en-US" sz="2000" b="1" dirty="0" err="1">
                <a:solidFill>
                  <a:srgbClr val="D9552F"/>
                </a:solidFill>
              </a:rPr>
              <a:t>beleggers</a:t>
            </a:r>
            <a:r>
              <a:rPr lang="en-US" sz="2000" dirty="0">
                <a:solidFill>
                  <a:srgbClr val="D9552F"/>
                </a:solidFill>
              </a:rPr>
              <a:t>: </a:t>
            </a:r>
            <a:r>
              <a:rPr lang="nl-NL" sz="2000" dirty="0"/>
              <a:t>Begrijpen wat investeerders zoeken in een ondernemer en hoe je aan die verwachtingen kunt voldoen</a:t>
            </a:r>
            <a:r>
              <a:rPr lang="en-US" sz="2000" dirty="0"/>
              <a:t>.</a:t>
            </a:r>
          </a:p>
          <a:p>
            <a:pPr marL="342900" indent="-342900">
              <a:buFont typeface="Arial" panose="020B0604020202020204" pitchFamily="34" charset="0"/>
              <a:buChar char="•"/>
            </a:pPr>
            <a:r>
              <a:rPr lang="en-US" sz="2000" b="1" dirty="0" err="1">
                <a:solidFill>
                  <a:srgbClr val="47B5C8"/>
                </a:solidFill>
              </a:rPr>
              <a:t>Bevorderen</a:t>
            </a:r>
            <a:r>
              <a:rPr lang="en-US" sz="2000" b="1" dirty="0">
                <a:solidFill>
                  <a:srgbClr val="47B5C8"/>
                </a:solidFill>
              </a:rPr>
              <a:t> van </a:t>
            </a:r>
            <a:r>
              <a:rPr lang="en-US" sz="2000" b="1" dirty="0" err="1">
                <a:solidFill>
                  <a:srgbClr val="47B5C8"/>
                </a:solidFill>
              </a:rPr>
              <a:t>langdurige</a:t>
            </a:r>
            <a:r>
              <a:rPr lang="en-US" sz="2000" b="1" dirty="0">
                <a:solidFill>
                  <a:srgbClr val="47B5C8"/>
                </a:solidFill>
              </a:rPr>
              <a:t> </a:t>
            </a:r>
            <a:r>
              <a:rPr lang="en-US" sz="2000" b="1" dirty="0" err="1">
                <a:solidFill>
                  <a:srgbClr val="47B5C8"/>
                </a:solidFill>
              </a:rPr>
              <a:t>relaties</a:t>
            </a:r>
            <a:r>
              <a:rPr lang="en-US" sz="2000" dirty="0"/>
              <a:t>: </a:t>
            </a:r>
            <a:r>
              <a:rPr lang="nl-NL" sz="2000" dirty="0"/>
              <a:t>Het gaat niet alleen om het verkrijgen van investeringen; Het gaat om het onderhouden van een productieve relatie waar beide partijen op termijn baat bij hebben</a:t>
            </a:r>
            <a:r>
              <a:rPr lang="en-US" sz="2000" dirty="0"/>
              <a:t>.</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35226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61501" y="722154"/>
            <a:ext cx="9632553" cy="803654"/>
          </a:xfrm>
        </p:spPr>
        <p:txBody>
          <a:bodyPr/>
          <a:lstStyle/>
          <a:p>
            <a:r>
              <a:rPr lang="nl-NL" dirty="0">
                <a:solidFill>
                  <a:schemeClr val="bg1"/>
                </a:solidFill>
              </a:rPr>
              <a:t>Inleiding tot relaties met investeerders</a:t>
            </a:r>
            <a:endParaRPr lang="en-US" dirty="0">
              <a:solidFill>
                <a:schemeClr val="bg1"/>
              </a:solidFill>
            </a:endParaRPr>
          </a:p>
        </p:txBody>
      </p:sp>
    </p:spTree>
    <p:extLst>
      <p:ext uri="{BB962C8B-B14F-4D97-AF65-F5344CB8AC3E}">
        <p14:creationId xmlns:p14="http://schemas.microsoft.com/office/powerpoint/2010/main" val="4170355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98144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89363" y="730832"/>
            <a:ext cx="9632553" cy="803654"/>
          </a:xfrm>
        </p:spPr>
        <p:txBody>
          <a:bodyPr/>
          <a:lstStyle/>
          <a:p>
            <a:r>
              <a:rPr lang="en-US">
                <a:solidFill>
                  <a:schemeClr val="bg1"/>
                </a:solidFill>
              </a:rPr>
              <a:t>Ondernemer – Levenscyclus van investeerders</a:t>
            </a:r>
            <a:endParaRPr lang="en-US" dirty="0">
              <a:solidFill>
                <a:schemeClr val="bg1"/>
              </a:solidFill>
            </a:endParaRPr>
          </a:p>
        </p:txBody>
      </p:sp>
      <p:grpSp>
        <p:nvGrpSpPr>
          <p:cNvPr id="7" name="Group 6">
            <a:extLst>
              <a:ext uri="{FF2B5EF4-FFF2-40B4-BE49-F238E27FC236}">
                <a16:creationId xmlns:a16="http://schemas.microsoft.com/office/drawing/2014/main" id="{9ED0A7B6-A52C-CEB5-613D-EC7D0726E72F}"/>
              </a:ext>
            </a:extLst>
          </p:cNvPr>
          <p:cNvGrpSpPr/>
          <p:nvPr/>
        </p:nvGrpSpPr>
        <p:grpSpPr>
          <a:xfrm>
            <a:off x="1593490" y="2523067"/>
            <a:ext cx="8333624" cy="2617860"/>
            <a:chOff x="622300" y="1709738"/>
            <a:chExt cx="10941050" cy="3436938"/>
          </a:xfrm>
        </p:grpSpPr>
        <p:sp>
          <p:nvSpPr>
            <p:cNvPr id="8" name="Freeform 23">
              <a:extLst>
                <a:ext uri="{FF2B5EF4-FFF2-40B4-BE49-F238E27FC236}">
                  <a16:creationId xmlns:a16="http://schemas.microsoft.com/office/drawing/2014/main" id="{84CBBA01-86C7-0A94-620E-B91F9FF03A12}"/>
                </a:ext>
              </a:extLst>
            </p:cNvPr>
            <p:cNvSpPr>
              <a:spLocks/>
            </p:cNvSpPr>
            <p:nvPr/>
          </p:nvSpPr>
          <p:spPr bwMode="auto">
            <a:xfrm>
              <a:off x="622300" y="1709738"/>
              <a:ext cx="10817225" cy="2174875"/>
            </a:xfrm>
            <a:custGeom>
              <a:avLst/>
              <a:gdLst>
                <a:gd name="T0" fmla="*/ 17 w 4529"/>
                <a:gd name="T1" fmla="*/ 909 h 909"/>
                <a:gd name="T2" fmla="*/ 786 w 4529"/>
                <a:gd name="T3" fmla="*/ 139 h 909"/>
                <a:gd name="T4" fmla="*/ 926 w 4529"/>
                <a:gd name="T5" fmla="*/ 81 h 909"/>
                <a:gd name="T6" fmla="*/ 1066 w 4529"/>
                <a:gd name="T7" fmla="*/ 139 h 909"/>
                <a:gd name="T8" fmla="*/ 1320 w 4529"/>
                <a:gd name="T9" fmla="*/ 393 h 909"/>
                <a:gd name="T10" fmla="*/ 1436 w 4529"/>
                <a:gd name="T11" fmla="*/ 441 h 909"/>
                <a:gd name="T12" fmla="*/ 1551 w 4529"/>
                <a:gd name="T13" fmla="*/ 393 h 909"/>
                <a:gd name="T14" fmla="*/ 1818 w 4529"/>
                <a:gd name="T15" fmla="*/ 126 h 909"/>
                <a:gd name="T16" fmla="*/ 1958 w 4529"/>
                <a:gd name="T17" fmla="*/ 68 h 909"/>
                <a:gd name="T18" fmla="*/ 2098 w 4529"/>
                <a:gd name="T19" fmla="*/ 126 h 909"/>
                <a:gd name="T20" fmla="*/ 2341 w 4529"/>
                <a:gd name="T21" fmla="*/ 368 h 909"/>
                <a:gd name="T22" fmla="*/ 2456 w 4529"/>
                <a:gd name="T23" fmla="*/ 416 h 909"/>
                <a:gd name="T24" fmla="*/ 2571 w 4529"/>
                <a:gd name="T25" fmla="*/ 368 h 909"/>
                <a:gd name="T26" fmla="*/ 2819 w 4529"/>
                <a:gd name="T27" fmla="*/ 121 h 909"/>
                <a:gd name="T28" fmla="*/ 2959 w 4529"/>
                <a:gd name="T29" fmla="*/ 63 h 909"/>
                <a:gd name="T30" fmla="*/ 3099 w 4529"/>
                <a:gd name="T31" fmla="*/ 121 h 909"/>
                <a:gd name="T32" fmla="*/ 3337 w 4529"/>
                <a:gd name="T33" fmla="*/ 359 h 909"/>
                <a:gd name="T34" fmla="*/ 3452 w 4529"/>
                <a:gd name="T35" fmla="*/ 406 h 909"/>
                <a:gd name="T36" fmla="*/ 3567 w 4529"/>
                <a:gd name="T37" fmla="*/ 359 h 909"/>
                <a:gd name="T38" fmla="*/ 3844 w 4529"/>
                <a:gd name="T39" fmla="*/ 82 h 909"/>
                <a:gd name="T40" fmla="*/ 3984 w 4529"/>
                <a:gd name="T41" fmla="*/ 24 h 909"/>
                <a:gd name="T42" fmla="*/ 4124 w 4529"/>
                <a:gd name="T43" fmla="*/ 82 h 909"/>
                <a:gd name="T44" fmla="*/ 4263 w 4529"/>
                <a:gd name="T45" fmla="*/ 221 h 909"/>
                <a:gd name="T46" fmla="*/ 4378 w 4529"/>
                <a:gd name="T47" fmla="*/ 268 h 909"/>
                <a:gd name="T48" fmla="*/ 4494 w 4529"/>
                <a:gd name="T49" fmla="*/ 221 h 909"/>
                <a:gd name="T50" fmla="*/ 4529 w 4529"/>
                <a:gd name="T51" fmla="*/ 186 h 909"/>
                <a:gd name="T52" fmla="*/ 4512 w 4529"/>
                <a:gd name="T53" fmla="*/ 169 h 909"/>
                <a:gd name="T54" fmla="*/ 4477 w 4529"/>
                <a:gd name="T55" fmla="*/ 204 h 909"/>
                <a:gd name="T56" fmla="*/ 4378 w 4529"/>
                <a:gd name="T57" fmla="*/ 244 h 909"/>
                <a:gd name="T58" fmla="*/ 4280 w 4529"/>
                <a:gd name="T59" fmla="*/ 204 h 909"/>
                <a:gd name="T60" fmla="*/ 4141 w 4529"/>
                <a:gd name="T61" fmla="*/ 65 h 909"/>
                <a:gd name="T62" fmla="*/ 3984 w 4529"/>
                <a:gd name="T63" fmla="*/ 0 h 909"/>
                <a:gd name="T64" fmla="*/ 3827 w 4529"/>
                <a:gd name="T65" fmla="*/ 65 h 909"/>
                <a:gd name="T66" fmla="*/ 3550 w 4529"/>
                <a:gd name="T67" fmla="*/ 342 h 909"/>
                <a:gd name="T68" fmla="*/ 3452 w 4529"/>
                <a:gd name="T69" fmla="*/ 382 h 909"/>
                <a:gd name="T70" fmla="*/ 3354 w 4529"/>
                <a:gd name="T71" fmla="*/ 342 h 909"/>
                <a:gd name="T72" fmla="*/ 3116 w 4529"/>
                <a:gd name="T73" fmla="*/ 104 h 909"/>
                <a:gd name="T74" fmla="*/ 2959 w 4529"/>
                <a:gd name="T75" fmla="*/ 39 h 909"/>
                <a:gd name="T76" fmla="*/ 2802 w 4529"/>
                <a:gd name="T77" fmla="*/ 104 h 909"/>
                <a:gd name="T78" fmla="*/ 2555 w 4529"/>
                <a:gd name="T79" fmla="*/ 351 h 909"/>
                <a:gd name="T80" fmla="*/ 2456 w 4529"/>
                <a:gd name="T81" fmla="*/ 392 h 909"/>
                <a:gd name="T82" fmla="*/ 2358 w 4529"/>
                <a:gd name="T83" fmla="*/ 351 h 909"/>
                <a:gd name="T84" fmla="*/ 2115 w 4529"/>
                <a:gd name="T85" fmla="*/ 109 h 909"/>
                <a:gd name="T86" fmla="*/ 1958 w 4529"/>
                <a:gd name="T87" fmla="*/ 44 h 909"/>
                <a:gd name="T88" fmla="*/ 1801 w 4529"/>
                <a:gd name="T89" fmla="*/ 109 h 909"/>
                <a:gd name="T90" fmla="*/ 1534 w 4529"/>
                <a:gd name="T91" fmla="*/ 376 h 909"/>
                <a:gd name="T92" fmla="*/ 1436 w 4529"/>
                <a:gd name="T93" fmla="*/ 417 h 909"/>
                <a:gd name="T94" fmla="*/ 1337 w 4529"/>
                <a:gd name="T95" fmla="*/ 376 h 909"/>
                <a:gd name="T96" fmla="*/ 1083 w 4529"/>
                <a:gd name="T97" fmla="*/ 122 h 909"/>
                <a:gd name="T98" fmla="*/ 926 w 4529"/>
                <a:gd name="T99" fmla="*/ 57 h 909"/>
                <a:gd name="T100" fmla="*/ 769 w 4529"/>
                <a:gd name="T101" fmla="*/ 122 h 909"/>
                <a:gd name="T102" fmla="*/ 0 w 4529"/>
                <a:gd name="T103" fmla="*/ 892 h 909"/>
                <a:gd name="T104" fmla="*/ 17 w 4529"/>
                <a:gd name="T105"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9" h="909">
                  <a:moveTo>
                    <a:pt x="17" y="909"/>
                  </a:moveTo>
                  <a:cubicBezTo>
                    <a:pt x="786" y="139"/>
                    <a:pt x="786" y="139"/>
                    <a:pt x="786" y="139"/>
                  </a:cubicBezTo>
                  <a:cubicBezTo>
                    <a:pt x="825" y="101"/>
                    <a:pt x="876" y="81"/>
                    <a:pt x="926" y="81"/>
                  </a:cubicBezTo>
                  <a:cubicBezTo>
                    <a:pt x="977" y="81"/>
                    <a:pt x="1028" y="101"/>
                    <a:pt x="1066" y="139"/>
                  </a:cubicBezTo>
                  <a:cubicBezTo>
                    <a:pt x="1320" y="393"/>
                    <a:pt x="1320" y="393"/>
                    <a:pt x="1320" y="393"/>
                  </a:cubicBezTo>
                  <a:cubicBezTo>
                    <a:pt x="1352" y="425"/>
                    <a:pt x="1394" y="441"/>
                    <a:pt x="1436" y="441"/>
                  </a:cubicBezTo>
                  <a:cubicBezTo>
                    <a:pt x="1477" y="441"/>
                    <a:pt x="1519" y="425"/>
                    <a:pt x="1551" y="393"/>
                  </a:cubicBezTo>
                  <a:cubicBezTo>
                    <a:pt x="1818" y="126"/>
                    <a:pt x="1818" y="126"/>
                    <a:pt x="1818" y="126"/>
                  </a:cubicBezTo>
                  <a:cubicBezTo>
                    <a:pt x="1857" y="87"/>
                    <a:pt x="1908" y="68"/>
                    <a:pt x="1958" y="68"/>
                  </a:cubicBezTo>
                  <a:cubicBezTo>
                    <a:pt x="2009" y="68"/>
                    <a:pt x="2060" y="87"/>
                    <a:pt x="2098" y="126"/>
                  </a:cubicBezTo>
                  <a:cubicBezTo>
                    <a:pt x="2341" y="368"/>
                    <a:pt x="2341" y="368"/>
                    <a:pt x="2341" y="368"/>
                  </a:cubicBezTo>
                  <a:cubicBezTo>
                    <a:pt x="2373" y="400"/>
                    <a:pt x="2415" y="416"/>
                    <a:pt x="2456" y="416"/>
                  </a:cubicBezTo>
                  <a:cubicBezTo>
                    <a:pt x="2498" y="416"/>
                    <a:pt x="2540" y="400"/>
                    <a:pt x="2571" y="368"/>
                  </a:cubicBezTo>
                  <a:cubicBezTo>
                    <a:pt x="2819" y="121"/>
                    <a:pt x="2819" y="121"/>
                    <a:pt x="2819" y="121"/>
                  </a:cubicBezTo>
                  <a:cubicBezTo>
                    <a:pt x="2858" y="82"/>
                    <a:pt x="2908" y="63"/>
                    <a:pt x="2959" y="63"/>
                  </a:cubicBezTo>
                  <a:cubicBezTo>
                    <a:pt x="3010" y="63"/>
                    <a:pt x="3060" y="82"/>
                    <a:pt x="3099" y="121"/>
                  </a:cubicBezTo>
                  <a:cubicBezTo>
                    <a:pt x="3337" y="359"/>
                    <a:pt x="3337" y="359"/>
                    <a:pt x="3337" y="359"/>
                  </a:cubicBezTo>
                  <a:cubicBezTo>
                    <a:pt x="3369" y="390"/>
                    <a:pt x="3410" y="406"/>
                    <a:pt x="3452" y="406"/>
                  </a:cubicBezTo>
                  <a:cubicBezTo>
                    <a:pt x="3494" y="406"/>
                    <a:pt x="3536" y="390"/>
                    <a:pt x="3567" y="359"/>
                  </a:cubicBezTo>
                  <a:cubicBezTo>
                    <a:pt x="3844" y="82"/>
                    <a:pt x="3844" y="82"/>
                    <a:pt x="3844" y="82"/>
                  </a:cubicBezTo>
                  <a:cubicBezTo>
                    <a:pt x="3883" y="43"/>
                    <a:pt x="3933" y="24"/>
                    <a:pt x="3984" y="24"/>
                  </a:cubicBezTo>
                  <a:cubicBezTo>
                    <a:pt x="4035" y="24"/>
                    <a:pt x="4086" y="43"/>
                    <a:pt x="4124" y="82"/>
                  </a:cubicBezTo>
                  <a:cubicBezTo>
                    <a:pt x="4263" y="221"/>
                    <a:pt x="4263" y="221"/>
                    <a:pt x="4263" y="221"/>
                  </a:cubicBezTo>
                  <a:cubicBezTo>
                    <a:pt x="4295" y="253"/>
                    <a:pt x="4337" y="269"/>
                    <a:pt x="4378" y="268"/>
                  </a:cubicBezTo>
                  <a:cubicBezTo>
                    <a:pt x="4420" y="269"/>
                    <a:pt x="4462" y="253"/>
                    <a:pt x="4494" y="221"/>
                  </a:cubicBezTo>
                  <a:cubicBezTo>
                    <a:pt x="4529" y="186"/>
                    <a:pt x="4529" y="186"/>
                    <a:pt x="4529" y="186"/>
                  </a:cubicBezTo>
                  <a:cubicBezTo>
                    <a:pt x="4512" y="169"/>
                    <a:pt x="4512" y="169"/>
                    <a:pt x="4512" y="169"/>
                  </a:cubicBezTo>
                  <a:cubicBezTo>
                    <a:pt x="4477" y="204"/>
                    <a:pt x="4477" y="204"/>
                    <a:pt x="4477" y="204"/>
                  </a:cubicBezTo>
                  <a:cubicBezTo>
                    <a:pt x="4449" y="231"/>
                    <a:pt x="4414" y="244"/>
                    <a:pt x="4378" y="244"/>
                  </a:cubicBezTo>
                  <a:cubicBezTo>
                    <a:pt x="4343" y="244"/>
                    <a:pt x="4307" y="231"/>
                    <a:pt x="4280" y="204"/>
                  </a:cubicBezTo>
                  <a:cubicBezTo>
                    <a:pt x="4141" y="65"/>
                    <a:pt x="4141" y="65"/>
                    <a:pt x="4141" y="65"/>
                  </a:cubicBezTo>
                  <a:cubicBezTo>
                    <a:pt x="4098" y="22"/>
                    <a:pt x="4041" y="0"/>
                    <a:pt x="3984" y="0"/>
                  </a:cubicBezTo>
                  <a:cubicBezTo>
                    <a:pt x="3927" y="0"/>
                    <a:pt x="3870" y="22"/>
                    <a:pt x="3827" y="65"/>
                  </a:cubicBezTo>
                  <a:cubicBezTo>
                    <a:pt x="3550" y="342"/>
                    <a:pt x="3550" y="342"/>
                    <a:pt x="3550" y="342"/>
                  </a:cubicBezTo>
                  <a:cubicBezTo>
                    <a:pt x="3523" y="369"/>
                    <a:pt x="3488" y="382"/>
                    <a:pt x="3452" y="382"/>
                  </a:cubicBezTo>
                  <a:cubicBezTo>
                    <a:pt x="3416" y="382"/>
                    <a:pt x="3381" y="369"/>
                    <a:pt x="3354" y="342"/>
                  </a:cubicBezTo>
                  <a:cubicBezTo>
                    <a:pt x="3116" y="104"/>
                    <a:pt x="3116" y="104"/>
                    <a:pt x="3116" y="104"/>
                  </a:cubicBezTo>
                  <a:cubicBezTo>
                    <a:pt x="3073" y="61"/>
                    <a:pt x="3016" y="39"/>
                    <a:pt x="2959" y="39"/>
                  </a:cubicBezTo>
                  <a:cubicBezTo>
                    <a:pt x="2902" y="39"/>
                    <a:pt x="2845" y="61"/>
                    <a:pt x="2802" y="104"/>
                  </a:cubicBezTo>
                  <a:cubicBezTo>
                    <a:pt x="2555" y="351"/>
                    <a:pt x="2555" y="351"/>
                    <a:pt x="2555" y="351"/>
                  </a:cubicBezTo>
                  <a:cubicBezTo>
                    <a:pt x="2527" y="378"/>
                    <a:pt x="2492" y="392"/>
                    <a:pt x="2456" y="392"/>
                  </a:cubicBezTo>
                  <a:cubicBezTo>
                    <a:pt x="2421" y="392"/>
                    <a:pt x="2385" y="378"/>
                    <a:pt x="2358" y="351"/>
                  </a:cubicBezTo>
                  <a:cubicBezTo>
                    <a:pt x="2115" y="109"/>
                    <a:pt x="2115" y="109"/>
                    <a:pt x="2115" y="109"/>
                  </a:cubicBezTo>
                  <a:cubicBezTo>
                    <a:pt x="2072" y="65"/>
                    <a:pt x="2015" y="44"/>
                    <a:pt x="1958" y="44"/>
                  </a:cubicBezTo>
                  <a:cubicBezTo>
                    <a:pt x="1902" y="44"/>
                    <a:pt x="1845" y="65"/>
                    <a:pt x="1801" y="109"/>
                  </a:cubicBezTo>
                  <a:cubicBezTo>
                    <a:pt x="1534" y="376"/>
                    <a:pt x="1534" y="376"/>
                    <a:pt x="1534" y="376"/>
                  </a:cubicBezTo>
                  <a:cubicBezTo>
                    <a:pt x="1507" y="403"/>
                    <a:pt x="1471" y="417"/>
                    <a:pt x="1436" y="417"/>
                  </a:cubicBezTo>
                  <a:cubicBezTo>
                    <a:pt x="1400" y="417"/>
                    <a:pt x="1364" y="403"/>
                    <a:pt x="1337" y="376"/>
                  </a:cubicBezTo>
                  <a:cubicBezTo>
                    <a:pt x="1083" y="122"/>
                    <a:pt x="1083" y="122"/>
                    <a:pt x="1083" y="122"/>
                  </a:cubicBezTo>
                  <a:cubicBezTo>
                    <a:pt x="1040" y="79"/>
                    <a:pt x="983" y="57"/>
                    <a:pt x="926" y="57"/>
                  </a:cubicBezTo>
                  <a:cubicBezTo>
                    <a:pt x="870" y="57"/>
                    <a:pt x="813" y="79"/>
                    <a:pt x="769" y="122"/>
                  </a:cubicBezTo>
                  <a:cubicBezTo>
                    <a:pt x="0" y="892"/>
                    <a:pt x="0" y="892"/>
                    <a:pt x="0" y="892"/>
                  </a:cubicBezTo>
                  <a:cubicBezTo>
                    <a:pt x="17" y="909"/>
                    <a:pt x="17" y="909"/>
                    <a:pt x="17" y="909"/>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9" name="Group 8">
              <a:extLst>
                <a:ext uri="{FF2B5EF4-FFF2-40B4-BE49-F238E27FC236}">
                  <a16:creationId xmlns:a16="http://schemas.microsoft.com/office/drawing/2014/main" id="{EF4BE080-876A-4D84-F457-10AED94FEA94}"/>
                </a:ext>
              </a:extLst>
            </p:cNvPr>
            <p:cNvGrpSpPr/>
            <p:nvPr/>
          </p:nvGrpSpPr>
          <p:grpSpPr>
            <a:xfrm>
              <a:off x="742950" y="1987551"/>
              <a:ext cx="10820400" cy="3159125"/>
              <a:chOff x="742950" y="1987551"/>
              <a:chExt cx="10820400" cy="3159125"/>
            </a:xfrm>
          </p:grpSpPr>
          <p:sp>
            <p:nvSpPr>
              <p:cNvPr id="10" name="Freeform 5">
                <a:extLst>
                  <a:ext uri="{FF2B5EF4-FFF2-40B4-BE49-F238E27FC236}">
                    <a16:creationId xmlns:a16="http://schemas.microsoft.com/office/drawing/2014/main" id="{FE00DE90-A569-DE06-A01E-B1C1C55B2C1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52F9ABB3-E0A4-8A4E-27DF-CD0B18E19D7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A0904E7E-F84C-64E1-32BF-D0EA75A5742D}"/>
                  </a:ext>
                </a:extLst>
              </p:cNvPr>
              <p:cNvSpPr>
                <a:spLocks/>
              </p:cNvSpPr>
              <p:nvPr/>
            </p:nvSpPr>
            <p:spPr bwMode="auto">
              <a:xfrm>
                <a:off x="1795463" y="2182813"/>
                <a:ext cx="1585913" cy="1400175"/>
              </a:xfrm>
              <a:custGeom>
                <a:avLst/>
                <a:gdLst>
                  <a:gd name="T0" fmla="*/ 454 w 664"/>
                  <a:gd name="T1" fmla="*/ 0 h 585"/>
                  <a:gd name="T2" fmla="*/ 318 w 664"/>
                  <a:gd name="T3" fmla="*/ 57 h 585"/>
                  <a:gd name="T4" fmla="*/ 0 w 664"/>
                  <a:gd name="T5" fmla="*/ 375 h 585"/>
                  <a:gd name="T6" fmla="*/ 211 w 664"/>
                  <a:gd name="T7" fmla="*/ 585 h 585"/>
                  <a:gd name="T8" fmla="*/ 664 w 664"/>
                  <a:gd name="T9" fmla="*/ 131 h 585"/>
                  <a:gd name="T10" fmla="*/ 589 w 664"/>
                  <a:gd name="T11" fmla="*/ 57 h 585"/>
                  <a:gd name="T12" fmla="*/ 454 w 664"/>
                  <a:gd name="T13" fmla="*/ 0 h 585"/>
                </a:gdLst>
                <a:ahLst/>
                <a:cxnLst>
                  <a:cxn ang="0">
                    <a:pos x="T0" y="T1"/>
                  </a:cxn>
                  <a:cxn ang="0">
                    <a:pos x="T2" y="T3"/>
                  </a:cxn>
                  <a:cxn ang="0">
                    <a:pos x="T4" y="T5"/>
                  </a:cxn>
                  <a:cxn ang="0">
                    <a:pos x="T6" y="T7"/>
                  </a:cxn>
                  <a:cxn ang="0">
                    <a:pos x="T8" y="T9"/>
                  </a:cxn>
                  <a:cxn ang="0">
                    <a:pos x="T10" y="T11"/>
                  </a:cxn>
                  <a:cxn ang="0">
                    <a:pos x="T12" y="T13"/>
                  </a:cxn>
                </a:cxnLst>
                <a:rect l="0" t="0" r="r" b="b"/>
                <a:pathLst>
                  <a:path w="664" h="585">
                    <a:moveTo>
                      <a:pt x="454" y="0"/>
                    </a:moveTo>
                    <a:cubicBezTo>
                      <a:pt x="405" y="0"/>
                      <a:pt x="356" y="19"/>
                      <a:pt x="318" y="57"/>
                    </a:cubicBezTo>
                    <a:cubicBezTo>
                      <a:pt x="0" y="375"/>
                      <a:pt x="0" y="375"/>
                      <a:pt x="0" y="375"/>
                    </a:cubicBezTo>
                    <a:cubicBezTo>
                      <a:pt x="211" y="585"/>
                      <a:pt x="211" y="585"/>
                      <a:pt x="211" y="585"/>
                    </a:cubicBezTo>
                    <a:cubicBezTo>
                      <a:pt x="664" y="131"/>
                      <a:pt x="664" y="131"/>
                      <a:pt x="664" y="131"/>
                    </a:cubicBezTo>
                    <a:cubicBezTo>
                      <a:pt x="589" y="57"/>
                      <a:pt x="589" y="57"/>
                      <a:pt x="589" y="57"/>
                    </a:cubicBezTo>
                    <a:cubicBezTo>
                      <a:pt x="552" y="19"/>
                      <a:pt x="503" y="0"/>
                      <a:pt x="454"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44E4F15E-61AB-79C7-5DA6-9E851BCC86E7}"/>
                  </a:ext>
                </a:extLst>
              </p:cNvPr>
              <p:cNvSpPr>
                <a:spLocks/>
              </p:cNvSpPr>
              <p:nvPr/>
            </p:nvSpPr>
            <p:spPr bwMode="auto">
              <a:xfrm>
                <a:off x="1117600" y="3681413"/>
                <a:ext cx="1665288" cy="1465263"/>
              </a:xfrm>
              <a:custGeom>
                <a:avLst/>
                <a:gdLst>
                  <a:gd name="T0" fmla="*/ 453 w 697"/>
                  <a:gd name="T1" fmla="*/ 0 h 612"/>
                  <a:gd name="T2" fmla="*/ 0 w 697"/>
                  <a:gd name="T3" fmla="*/ 454 h 612"/>
                  <a:gd name="T4" fmla="*/ 97 w 697"/>
                  <a:gd name="T5" fmla="*/ 552 h 612"/>
                  <a:gd name="T6" fmla="*/ 243 w 697"/>
                  <a:gd name="T7" fmla="*/ 612 h 612"/>
                  <a:gd name="T8" fmla="*/ 389 w 697"/>
                  <a:gd name="T9" fmla="*/ 552 h 612"/>
                  <a:gd name="T10" fmla="*/ 697 w 697"/>
                  <a:gd name="T11" fmla="*/ 244 h 612"/>
                  <a:gd name="T12" fmla="*/ 453 w 697"/>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697" h="612">
                    <a:moveTo>
                      <a:pt x="453" y="0"/>
                    </a:moveTo>
                    <a:cubicBezTo>
                      <a:pt x="0" y="454"/>
                      <a:pt x="0" y="454"/>
                      <a:pt x="0" y="454"/>
                    </a:cubicBezTo>
                    <a:cubicBezTo>
                      <a:pt x="97" y="552"/>
                      <a:pt x="97" y="552"/>
                      <a:pt x="97" y="552"/>
                    </a:cubicBezTo>
                    <a:cubicBezTo>
                      <a:pt x="138" y="592"/>
                      <a:pt x="190" y="612"/>
                      <a:pt x="243" y="612"/>
                    </a:cubicBezTo>
                    <a:cubicBezTo>
                      <a:pt x="296" y="612"/>
                      <a:pt x="348" y="592"/>
                      <a:pt x="389" y="552"/>
                    </a:cubicBezTo>
                    <a:cubicBezTo>
                      <a:pt x="697" y="244"/>
                      <a:pt x="697" y="244"/>
                      <a:pt x="697" y="244"/>
                    </a:cubicBezTo>
                    <a:cubicBezTo>
                      <a:pt x="453" y="0"/>
                      <a:pt x="453" y="0"/>
                      <a:pt x="453"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3EF491DB-D604-B7CE-00CA-E4440AF388DA}"/>
                  </a:ext>
                </a:extLst>
              </p:cNvPr>
              <p:cNvSpPr>
                <a:spLocks/>
              </p:cNvSpPr>
              <p:nvPr/>
            </p:nvSpPr>
            <p:spPr bwMode="auto">
              <a:xfrm>
                <a:off x="742950" y="3178176"/>
                <a:ext cx="1455738" cy="1589088"/>
              </a:xfrm>
              <a:custGeom>
                <a:avLst/>
                <a:gdLst>
                  <a:gd name="T0" fmla="*/ 66 w 610"/>
                  <a:gd name="T1" fmla="*/ 334 h 664"/>
                  <a:gd name="T2" fmla="*/ 66 w 610"/>
                  <a:gd name="T3" fmla="*/ 573 h 664"/>
                  <a:gd name="T4" fmla="*/ 157 w 610"/>
                  <a:gd name="T5" fmla="*/ 664 h 664"/>
                  <a:gd name="T6" fmla="*/ 610 w 610"/>
                  <a:gd name="T7" fmla="*/ 210 h 664"/>
                  <a:gd name="T8" fmla="*/ 400 w 610"/>
                  <a:gd name="T9" fmla="*/ 0 h 664"/>
                  <a:gd name="T10" fmla="*/ 66 w 610"/>
                  <a:gd name="T11" fmla="*/ 334 h 664"/>
                </a:gdLst>
                <a:ahLst/>
                <a:cxnLst>
                  <a:cxn ang="0">
                    <a:pos x="T0" y="T1"/>
                  </a:cxn>
                  <a:cxn ang="0">
                    <a:pos x="T2" y="T3"/>
                  </a:cxn>
                  <a:cxn ang="0">
                    <a:pos x="T4" y="T5"/>
                  </a:cxn>
                  <a:cxn ang="0">
                    <a:pos x="T6" y="T7"/>
                  </a:cxn>
                  <a:cxn ang="0">
                    <a:pos x="T8" y="T9"/>
                  </a:cxn>
                  <a:cxn ang="0">
                    <a:pos x="T10" y="T11"/>
                  </a:cxn>
                </a:cxnLst>
                <a:rect l="0" t="0" r="r" b="b"/>
                <a:pathLst>
                  <a:path w="610" h="664">
                    <a:moveTo>
                      <a:pt x="66" y="334"/>
                    </a:moveTo>
                    <a:cubicBezTo>
                      <a:pt x="0" y="400"/>
                      <a:pt x="0" y="507"/>
                      <a:pt x="66" y="573"/>
                    </a:cubicBezTo>
                    <a:cubicBezTo>
                      <a:pt x="157" y="664"/>
                      <a:pt x="157" y="664"/>
                      <a:pt x="157" y="664"/>
                    </a:cubicBezTo>
                    <a:cubicBezTo>
                      <a:pt x="610" y="210"/>
                      <a:pt x="610" y="210"/>
                      <a:pt x="610" y="210"/>
                    </a:cubicBezTo>
                    <a:cubicBezTo>
                      <a:pt x="400" y="0"/>
                      <a:pt x="400" y="0"/>
                      <a:pt x="400" y="0"/>
                    </a:cubicBezTo>
                    <a:lnTo>
                      <a:pt x="66" y="334"/>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29CC757F-03FC-4E8E-8085-BA5CAC79E634}"/>
                  </a:ext>
                </a:extLst>
              </p:cNvPr>
              <p:cNvSpPr>
                <a:spLocks/>
              </p:cNvSpPr>
              <p:nvPr/>
            </p:nvSpPr>
            <p:spPr bwMode="auto">
              <a:xfrm>
                <a:off x="4222750" y="2125663"/>
                <a:ext cx="1604963" cy="1419225"/>
              </a:xfrm>
              <a:custGeom>
                <a:avLst/>
                <a:gdLst>
                  <a:gd name="T0" fmla="*/ 453 w 672"/>
                  <a:gd name="T1" fmla="*/ 0 h 593"/>
                  <a:gd name="T2" fmla="*/ 318 w 672"/>
                  <a:gd name="T3" fmla="*/ 57 h 593"/>
                  <a:gd name="T4" fmla="*/ 0 w 672"/>
                  <a:gd name="T5" fmla="*/ 375 h 593"/>
                  <a:gd name="T6" fmla="*/ 219 w 672"/>
                  <a:gd name="T7" fmla="*/ 593 h 593"/>
                  <a:gd name="T8" fmla="*/ 672 w 672"/>
                  <a:gd name="T9" fmla="*/ 140 h 593"/>
                  <a:gd name="T10" fmla="*/ 589 w 672"/>
                  <a:gd name="T11" fmla="*/ 57 h 593"/>
                  <a:gd name="T12" fmla="*/ 453 w 672"/>
                  <a:gd name="T13" fmla="*/ 0 h 593"/>
                </a:gdLst>
                <a:ahLst/>
                <a:cxnLst>
                  <a:cxn ang="0">
                    <a:pos x="T0" y="T1"/>
                  </a:cxn>
                  <a:cxn ang="0">
                    <a:pos x="T2" y="T3"/>
                  </a:cxn>
                  <a:cxn ang="0">
                    <a:pos x="T4" y="T5"/>
                  </a:cxn>
                  <a:cxn ang="0">
                    <a:pos x="T6" y="T7"/>
                  </a:cxn>
                  <a:cxn ang="0">
                    <a:pos x="T8" y="T9"/>
                  </a:cxn>
                  <a:cxn ang="0">
                    <a:pos x="T10" y="T11"/>
                  </a:cxn>
                  <a:cxn ang="0">
                    <a:pos x="T12" y="T13"/>
                  </a:cxn>
                </a:cxnLst>
                <a:rect l="0" t="0" r="r" b="b"/>
                <a:pathLst>
                  <a:path w="672" h="593">
                    <a:moveTo>
                      <a:pt x="453" y="0"/>
                    </a:moveTo>
                    <a:cubicBezTo>
                      <a:pt x="404" y="0"/>
                      <a:pt x="355" y="19"/>
                      <a:pt x="318" y="57"/>
                    </a:cubicBezTo>
                    <a:cubicBezTo>
                      <a:pt x="0" y="375"/>
                      <a:pt x="0" y="375"/>
                      <a:pt x="0" y="375"/>
                    </a:cubicBezTo>
                    <a:cubicBezTo>
                      <a:pt x="219" y="593"/>
                      <a:pt x="219" y="593"/>
                      <a:pt x="219" y="593"/>
                    </a:cubicBezTo>
                    <a:cubicBezTo>
                      <a:pt x="672" y="140"/>
                      <a:pt x="672" y="140"/>
                      <a:pt x="672" y="140"/>
                    </a:cubicBezTo>
                    <a:cubicBezTo>
                      <a:pt x="589" y="57"/>
                      <a:pt x="589" y="57"/>
                      <a:pt x="589" y="57"/>
                    </a:cubicBezTo>
                    <a:cubicBezTo>
                      <a:pt x="552" y="19"/>
                      <a:pt x="502"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BC0C3D8D-F4FC-F512-FD77-27EC7CDAAEFF}"/>
                  </a:ext>
                </a:extLst>
              </p:cNvPr>
              <p:cNvSpPr>
                <a:spLocks/>
              </p:cNvSpPr>
              <p:nvPr/>
            </p:nvSpPr>
            <p:spPr bwMode="auto">
              <a:xfrm>
                <a:off x="4745038" y="2460626"/>
                <a:ext cx="1643063" cy="1646238"/>
              </a:xfrm>
              <a:custGeom>
                <a:avLst/>
                <a:gdLst>
                  <a:gd name="T0" fmla="*/ 1035 w 1035"/>
                  <a:gd name="T1" fmla="*/ 354 h 1037"/>
                  <a:gd name="T2" fmla="*/ 682 w 1035"/>
                  <a:gd name="T3" fmla="*/ 0 h 1037"/>
                  <a:gd name="T4" fmla="*/ 0 w 1035"/>
                  <a:gd name="T5" fmla="*/ 683 h 1037"/>
                  <a:gd name="T6" fmla="*/ 352 w 1035"/>
                  <a:gd name="T7" fmla="*/ 1037 h 1037"/>
                  <a:gd name="T8" fmla="*/ 1035 w 1035"/>
                  <a:gd name="T9" fmla="*/ 354 h 1037"/>
                </a:gdLst>
                <a:ahLst/>
                <a:cxnLst>
                  <a:cxn ang="0">
                    <a:pos x="T0" y="T1"/>
                  </a:cxn>
                  <a:cxn ang="0">
                    <a:pos x="T2" y="T3"/>
                  </a:cxn>
                  <a:cxn ang="0">
                    <a:pos x="T4" y="T5"/>
                  </a:cxn>
                  <a:cxn ang="0">
                    <a:pos x="T6" y="T7"/>
                  </a:cxn>
                  <a:cxn ang="0">
                    <a:pos x="T8" y="T9"/>
                  </a:cxn>
                </a:cxnLst>
                <a:rect l="0" t="0" r="r" b="b"/>
                <a:pathLst>
                  <a:path w="1035" h="1037">
                    <a:moveTo>
                      <a:pt x="1035" y="354"/>
                    </a:moveTo>
                    <a:lnTo>
                      <a:pt x="682" y="0"/>
                    </a:lnTo>
                    <a:lnTo>
                      <a:pt x="0" y="683"/>
                    </a:lnTo>
                    <a:lnTo>
                      <a:pt x="352" y="1037"/>
                    </a:lnTo>
                    <a:lnTo>
                      <a:pt x="1035" y="354"/>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23C93206-960D-4F6B-5276-A13C2F374F2F}"/>
                  </a:ext>
                </a:extLst>
              </p:cNvPr>
              <p:cNvSpPr>
                <a:spLocks/>
              </p:cNvSpPr>
              <p:nvPr/>
            </p:nvSpPr>
            <p:spPr bwMode="auto">
              <a:xfrm>
                <a:off x="3562350" y="3644901"/>
                <a:ext cx="1644650" cy="1443038"/>
              </a:xfrm>
              <a:custGeom>
                <a:avLst/>
                <a:gdLst>
                  <a:gd name="T0" fmla="*/ 453 w 688"/>
                  <a:gd name="T1" fmla="*/ 0 h 603"/>
                  <a:gd name="T2" fmla="*/ 0 w 688"/>
                  <a:gd name="T3" fmla="*/ 453 h 603"/>
                  <a:gd name="T4" fmla="*/ 89 w 688"/>
                  <a:gd name="T5" fmla="*/ 543 h 603"/>
                  <a:gd name="T6" fmla="*/ 234 w 688"/>
                  <a:gd name="T7" fmla="*/ 603 h 603"/>
                  <a:gd name="T8" fmla="*/ 380 w 688"/>
                  <a:gd name="T9" fmla="*/ 543 h 603"/>
                  <a:gd name="T10" fmla="*/ 688 w 688"/>
                  <a:gd name="T11" fmla="*/ 235 h 603"/>
                  <a:gd name="T12" fmla="*/ 453 w 688"/>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688" h="603">
                    <a:moveTo>
                      <a:pt x="453" y="0"/>
                    </a:moveTo>
                    <a:cubicBezTo>
                      <a:pt x="0" y="453"/>
                      <a:pt x="0" y="453"/>
                      <a:pt x="0" y="453"/>
                    </a:cubicBezTo>
                    <a:cubicBezTo>
                      <a:pt x="89" y="543"/>
                      <a:pt x="89" y="543"/>
                      <a:pt x="89" y="543"/>
                    </a:cubicBezTo>
                    <a:cubicBezTo>
                      <a:pt x="129" y="583"/>
                      <a:pt x="182" y="603"/>
                      <a:pt x="234" y="603"/>
                    </a:cubicBezTo>
                    <a:cubicBezTo>
                      <a:pt x="287" y="603"/>
                      <a:pt x="340" y="583"/>
                      <a:pt x="380" y="543"/>
                    </a:cubicBezTo>
                    <a:cubicBezTo>
                      <a:pt x="688" y="235"/>
                      <a:pt x="688" y="235"/>
                      <a:pt x="688" y="235"/>
                    </a:cubicBezTo>
                    <a:cubicBezTo>
                      <a:pt x="453" y="0"/>
                      <a:pt x="453"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
                <a:extLst>
                  <a:ext uri="{FF2B5EF4-FFF2-40B4-BE49-F238E27FC236}">
                    <a16:creationId xmlns:a16="http://schemas.microsoft.com/office/drawing/2014/main" id="{91C1A87A-E8E8-3EA3-F4D4-2477EA6BC1DE}"/>
                  </a:ext>
                </a:extLst>
              </p:cNvPr>
              <p:cNvSpPr>
                <a:spLocks/>
              </p:cNvSpPr>
              <p:nvPr/>
            </p:nvSpPr>
            <p:spPr bwMode="auto">
              <a:xfrm>
                <a:off x="3040063" y="3121026"/>
                <a:ext cx="1604963" cy="1608138"/>
              </a:xfrm>
              <a:custGeom>
                <a:avLst/>
                <a:gdLst>
                  <a:gd name="T0" fmla="*/ 682 w 1011"/>
                  <a:gd name="T1" fmla="*/ 0 h 1013"/>
                  <a:gd name="T2" fmla="*/ 0 w 1011"/>
                  <a:gd name="T3" fmla="*/ 685 h 1013"/>
                  <a:gd name="T4" fmla="*/ 329 w 1011"/>
                  <a:gd name="T5" fmla="*/ 1013 h 1013"/>
                  <a:gd name="T6" fmla="*/ 1011 w 1011"/>
                  <a:gd name="T7" fmla="*/ 330 h 1013"/>
                  <a:gd name="T8" fmla="*/ 682 w 1011"/>
                  <a:gd name="T9" fmla="*/ 0 h 1013"/>
                </a:gdLst>
                <a:ahLst/>
                <a:cxnLst>
                  <a:cxn ang="0">
                    <a:pos x="T0" y="T1"/>
                  </a:cxn>
                  <a:cxn ang="0">
                    <a:pos x="T2" y="T3"/>
                  </a:cxn>
                  <a:cxn ang="0">
                    <a:pos x="T4" y="T5"/>
                  </a:cxn>
                  <a:cxn ang="0">
                    <a:pos x="T6" y="T7"/>
                  </a:cxn>
                  <a:cxn ang="0">
                    <a:pos x="T8" y="T9"/>
                  </a:cxn>
                </a:cxnLst>
                <a:rect l="0" t="0" r="r" b="b"/>
                <a:pathLst>
                  <a:path w="1011" h="1013">
                    <a:moveTo>
                      <a:pt x="682" y="0"/>
                    </a:moveTo>
                    <a:lnTo>
                      <a:pt x="0" y="685"/>
                    </a:lnTo>
                    <a:lnTo>
                      <a:pt x="329" y="1013"/>
                    </a:lnTo>
                    <a:lnTo>
                      <a:pt x="1011" y="330"/>
                    </a:lnTo>
                    <a:lnTo>
                      <a:pt x="682"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
                <a:extLst>
                  <a:ext uri="{FF2B5EF4-FFF2-40B4-BE49-F238E27FC236}">
                    <a16:creationId xmlns:a16="http://schemas.microsoft.com/office/drawing/2014/main" id="{C324F086-3BE8-DD5C-6C4D-54198B5AD112}"/>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5">
                <a:extLst>
                  <a:ext uri="{FF2B5EF4-FFF2-40B4-BE49-F238E27FC236}">
                    <a16:creationId xmlns:a16="http://schemas.microsoft.com/office/drawing/2014/main" id="{71380423-F8E3-B85D-812E-20761348FAB3}"/>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6">
                <a:extLst>
                  <a:ext uri="{FF2B5EF4-FFF2-40B4-BE49-F238E27FC236}">
                    <a16:creationId xmlns:a16="http://schemas.microsoft.com/office/drawing/2014/main" id="{ED407CFE-B8C1-A836-EA6B-456D081C191D}"/>
                  </a:ext>
                </a:extLst>
              </p:cNvPr>
              <p:cNvSpPr>
                <a:spLocks/>
              </p:cNvSpPr>
              <p:nvPr/>
            </p:nvSpPr>
            <p:spPr bwMode="auto">
              <a:xfrm>
                <a:off x="6646863" y="2068513"/>
                <a:ext cx="1597025" cy="1409700"/>
              </a:xfrm>
              <a:custGeom>
                <a:avLst/>
                <a:gdLst>
                  <a:gd name="T0" fmla="*/ 454 w 669"/>
                  <a:gd name="T1" fmla="*/ 0 h 589"/>
                  <a:gd name="T2" fmla="*/ 318 w 669"/>
                  <a:gd name="T3" fmla="*/ 57 h 589"/>
                  <a:gd name="T4" fmla="*/ 0 w 669"/>
                  <a:gd name="T5" fmla="*/ 375 h 589"/>
                  <a:gd name="T6" fmla="*/ 215 w 669"/>
                  <a:gd name="T7" fmla="*/ 589 h 589"/>
                  <a:gd name="T8" fmla="*/ 669 w 669"/>
                  <a:gd name="T9" fmla="*/ 136 h 589"/>
                  <a:gd name="T10" fmla="*/ 589 w 669"/>
                  <a:gd name="T11" fmla="*/ 57 h 589"/>
                  <a:gd name="T12" fmla="*/ 454 w 669"/>
                  <a:gd name="T13" fmla="*/ 0 h 589"/>
                </a:gdLst>
                <a:ahLst/>
                <a:cxnLst>
                  <a:cxn ang="0">
                    <a:pos x="T0" y="T1"/>
                  </a:cxn>
                  <a:cxn ang="0">
                    <a:pos x="T2" y="T3"/>
                  </a:cxn>
                  <a:cxn ang="0">
                    <a:pos x="T4" y="T5"/>
                  </a:cxn>
                  <a:cxn ang="0">
                    <a:pos x="T6" y="T7"/>
                  </a:cxn>
                  <a:cxn ang="0">
                    <a:pos x="T8" y="T9"/>
                  </a:cxn>
                  <a:cxn ang="0">
                    <a:pos x="T10" y="T11"/>
                  </a:cxn>
                  <a:cxn ang="0">
                    <a:pos x="T12" y="T13"/>
                  </a:cxn>
                </a:cxnLst>
                <a:rect l="0" t="0" r="r" b="b"/>
                <a:pathLst>
                  <a:path w="669" h="589">
                    <a:moveTo>
                      <a:pt x="454" y="0"/>
                    </a:moveTo>
                    <a:cubicBezTo>
                      <a:pt x="405" y="0"/>
                      <a:pt x="356" y="19"/>
                      <a:pt x="318" y="57"/>
                    </a:cubicBezTo>
                    <a:cubicBezTo>
                      <a:pt x="0" y="375"/>
                      <a:pt x="0" y="375"/>
                      <a:pt x="0" y="375"/>
                    </a:cubicBezTo>
                    <a:cubicBezTo>
                      <a:pt x="215" y="589"/>
                      <a:pt x="215" y="589"/>
                      <a:pt x="215" y="589"/>
                    </a:cubicBezTo>
                    <a:cubicBezTo>
                      <a:pt x="669" y="136"/>
                      <a:pt x="669" y="136"/>
                      <a:pt x="669" y="136"/>
                    </a:cubicBezTo>
                    <a:cubicBezTo>
                      <a:pt x="589" y="57"/>
                      <a:pt x="589" y="57"/>
                      <a:pt x="589" y="57"/>
                    </a:cubicBezTo>
                    <a:cubicBezTo>
                      <a:pt x="552" y="19"/>
                      <a:pt x="503"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7">
                <a:extLst>
                  <a:ext uri="{FF2B5EF4-FFF2-40B4-BE49-F238E27FC236}">
                    <a16:creationId xmlns:a16="http://schemas.microsoft.com/office/drawing/2014/main" id="{51DC2EBF-3107-8B5C-EFE1-B1CAF6A1E1D9}"/>
                  </a:ext>
                </a:extLst>
              </p:cNvPr>
              <p:cNvSpPr>
                <a:spLocks/>
              </p:cNvSpPr>
              <p:nvPr/>
            </p:nvSpPr>
            <p:spPr bwMode="auto">
              <a:xfrm>
                <a:off x="5976938" y="3578226"/>
                <a:ext cx="1654175" cy="1452563"/>
              </a:xfrm>
              <a:custGeom>
                <a:avLst/>
                <a:gdLst>
                  <a:gd name="T0" fmla="*/ 454 w 692"/>
                  <a:gd name="T1" fmla="*/ 0 h 607"/>
                  <a:gd name="T2" fmla="*/ 0 w 692"/>
                  <a:gd name="T3" fmla="*/ 453 h 607"/>
                  <a:gd name="T4" fmla="*/ 93 w 692"/>
                  <a:gd name="T5" fmla="*/ 547 h 607"/>
                  <a:gd name="T6" fmla="*/ 239 w 692"/>
                  <a:gd name="T7" fmla="*/ 607 h 607"/>
                  <a:gd name="T8" fmla="*/ 384 w 692"/>
                  <a:gd name="T9" fmla="*/ 547 h 607"/>
                  <a:gd name="T10" fmla="*/ 692 w 692"/>
                  <a:gd name="T11" fmla="*/ 239 h 607"/>
                  <a:gd name="T12" fmla="*/ 454 w 692"/>
                  <a:gd name="T13" fmla="*/ 0 h 607"/>
                </a:gdLst>
                <a:ahLst/>
                <a:cxnLst>
                  <a:cxn ang="0">
                    <a:pos x="T0" y="T1"/>
                  </a:cxn>
                  <a:cxn ang="0">
                    <a:pos x="T2" y="T3"/>
                  </a:cxn>
                  <a:cxn ang="0">
                    <a:pos x="T4" y="T5"/>
                  </a:cxn>
                  <a:cxn ang="0">
                    <a:pos x="T6" y="T7"/>
                  </a:cxn>
                  <a:cxn ang="0">
                    <a:pos x="T8" y="T9"/>
                  </a:cxn>
                  <a:cxn ang="0">
                    <a:pos x="T10" y="T11"/>
                  </a:cxn>
                  <a:cxn ang="0">
                    <a:pos x="T12" y="T13"/>
                  </a:cxn>
                </a:cxnLst>
                <a:rect l="0" t="0" r="r" b="b"/>
                <a:pathLst>
                  <a:path w="692" h="607">
                    <a:moveTo>
                      <a:pt x="454" y="0"/>
                    </a:moveTo>
                    <a:cubicBezTo>
                      <a:pt x="0" y="453"/>
                      <a:pt x="0" y="453"/>
                      <a:pt x="0" y="453"/>
                    </a:cubicBezTo>
                    <a:cubicBezTo>
                      <a:pt x="93" y="547"/>
                      <a:pt x="93" y="547"/>
                      <a:pt x="93" y="547"/>
                    </a:cubicBezTo>
                    <a:cubicBezTo>
                      <a:pt x="134" y="587"/>
                      <a:pt x="186" y="607"/>
                      <a:pt x="239" y="607"/>
                    </a:cubicBezTo>
                    <a:cubicBezTo>
                      <a:pt x="292" y="607"/>
                      <a:pt x="344" y="587"/>
                      <a:pt x="384" y="547"/>
                    </a:cubicBezTo>
                    <a:cubicBezTo>
                      <a:pt x="692" y="239"/>
                      <a:pt x="692" y="239"/>
                      <a:pt x="692" y="239"/>
                    </a:cubicBezTo>
                    <a:cubicBezTo>
                      <a:pt x="454" y="0"/>
                      <a:pt x="454"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8">
                <a:extLst>
                  <a:ext uri="{FF2B5EF4-FFF2-40B4-BE49-F238E27FC236}">
                    <a16:creationId xmlns:a16="http://schemas.microsoft.com/office/drawing/2014/main" id="{757BA751-E6FC-7E47-68A7-1E17DD546AB8}"/>
                  </a:ext>
                </a:extLst>
              </p:cNvPr>
              <p:cNvSpPr>
                <a:spLocks/>
              </p:cNvSpPr>
              <p:nvPr/>
            </p:nvSpPr>
            <p:spPr bwMode="auto">
              <a:xfrm>
                <a:off x="5464175" y="3063876"/>
                <a:ext cx="1598613" cy="1598613"/>
              </a:xfrm>
              <a:custGeom>
                <a:avLst/>
                <a:gdLst>
                  <a:gd name="T0" fmla="*/ 0 w 1007"/>
                  <a:gd name="T1" fmla="*/ 684 h 1007"/>
                  <a:gd name="T2" fmla="*/ 323 w 1007"/>
                  <a:gd name="T3" fmla="*/ 1007 h 1007"/>
                  <a:gd name="T4" fmla="*/ 1007 w 1007"/>
                  <a:gd name="T5" fmla="*/ 324 h 1007"/>
                  <a:gd name="T6" fmla="*/ 683 w 1007"/>
                  <a:gd name="T7" fmla="*/ 0 h 1007"/>
                  <a:gd name="T8" fmla="*/ 0 w 1007"/>
                  <a:gd name="T9" fmla="*/ 684 h 1007"/>
                </a:gdLst>
                <a:ahLst/>
                <a:cxnLst>
                  <a:cxn ang="0">
                    <a:pos x="T0" y="T1"/>
                  </a:cxn>
                  <a:cxn ang="0">
                    <a:pos x="T2" y="T3"/>
                  </a:cxn>
                  <a:cxn ang="0">
                    <a:pos x="T4" y="T5"/>
                  </a:cxn>
                  <a:cxn ang="0">
                    <a:pos x="T6" y="T7"/>
                  </a:cxn>
                  <a:cxn ang="0">
                    <a:pos x="T8" y="T9"/>
                  </a:cxn>
                </a:cxnLst>
                <a:rect l="0" t="0" r="r" b="b"/>
                <a:pathLst>
                  <a:path w="1007" h="1007">
                    <a:moveTo>
                      <a:pt x="0" y="684"/>
                    </a:moveTo>
                    <a:lnTo>
                      <a:pt x="323" y="1007"/>
                    </a:lnTo>
                    <a:lnTo>
                      <a:pt x="1007" y="324"/>
                    </a:lnTo>
                    <a:lnTo>
                      <a:pt x="683" y="0"/>
                    </a:lnTo>
                    <a:lnTo>
                      <a:pt x="0" y="684"/>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9">
                <a:extLst>
                  <a:ext uri="{FF2B5EF4-FFF2-40B4-BE49-F238E27FC236}">
                    <a16:creationId xmlns:a16="http://schemas.microsoft.com/office/drawing/2014/main" id="{E9A8AA0E-05AF-C100-B242-E75ED2E8BBA8}"/>
                  </a:ext>
                </a:extLst>
              </p:cNvPr>
              <p:cNvSpPr>
                <a:spLocks/>
              </p:cNvSpPr>
              <p:nvPr/>
            </p:nvSpPr>
            <p:spPr bwMode="auto">
              <a:xfrm>
                <a:off x="9072563" y="2011363"/>
                <a:ext cx="1589088" cy="1401763"/>
              </a:xfrm>
              <a:custGeom>
                <a:avLst/>
                <a:gdLst>
                  <a:gd name="T0" fmla="*/ 453 w 665"/>
                  <a:gd name="T1" fmla="*/ 0 h 586"/>
                  <a:gd name="T2" fmla="*/ 318 w 665"/>
                  <a:gd name="T3" fmla="*/ 57 h 586"/>
                  <a:gd name="T4" fmla="*/ 0 w 665"/>
                  <a:gd name="T5" fmla="*/ 375 h 586"/>
                  <a:gd name="T6" fmla="*/ 211 w 665"/>
                  <a:gd name="T7" fmla="*/ 586 h 586"/>
                  <a:gd name="T8" fmla="*/ 665 w 665"/>
                  <a:gd name="T9" fmla="*/ 132 h 586"/>
                  <a:gd name="T10" fmla="*/ 589 w 665"/>
                  <a:gd name="T11" fmla="*/ 57 h 586"/>
                  <a:gd name="T12" fmla="*/ 453 w 665"/>
                  <a:gd name="T13" fmla="*/ 0 h 586"/>
                </a:gdLst>
                <a:ahLst/>
                <a:cxnLst>
                  <a:cxn ang="0">
                    <a:pos x="T0" y="T1"/>
                  </a:cxn>
                  <a:cxn ang="0">
                    <a:pos x="T2" y="T3"/>
                  </a:cxn>
                  <a:cxn ang="0">
                    <a:pos x="T4" y="T5"/>
                  </a:cxn>
                  <a:cxn ang="0">
                    <a:pos x="T6" y="T7"/>
                  </a:cxn>
                  <a:cxn ang="0">
                    <a:pos x="T8" y="T9"/>
                  </a:cxn>
                  <a:cxn ang="0">
                    <a:pos x="T10" y="T11"/>
                  </a:cxn>
                  <a:cxn ang="0">
                    <a:pos x="T12" y="T13"/>
                  </a:cxn>
                </a:cxnLst>
                <a:rect l="0" t="0" r="r" b="b"/>
                <a:pathLst>
                  <a:path w="665" h="586">
                    <a:moveTo>
                      <a:pt x="453" y="0"/>
                    </a:moveTo>
                    <a:cubicBezTo>
                      <a:pt x="404" y="0"/>
                      <a:pt x="355" y="19"/>
                      <a:pt x="318" y="57"/>
                    </a:cubicBezTo>
                    <a:cubicBezTo>
                      <a:pt x="0" y="375"/>
                      <a:pt x="0" y="375"/>
                      <a:pt x="0" y="375"/>
                    </a:cubicBezTo>
                    <a:cubicBezTo>
                      <a:pt x="211" y="586"/>
                      <a:pt x="211" y="586"/>
                      <a:pt x="211" y="586"/>
                    </a:cubicBezTo>
                    <a:cubicBezTo>
                      <a:pt x="665" y="132"/>
                      <a:pt x="665" y="132"/>
                      <a:pt x="665" y="132"/>
                    </a:cubicBezTo>
                    <a:cubicBezTo>
                      <a:pt x="589" y="57"/>
                      <a:pt x="589" y="57"/>
                      <a:pt x="589" y="57"/>
                    </a:cubicBezTo>
                    <a:cubicBezTo>
                      <a:pt x="551" y="19"/>
                      <a:pt x="502" y="0"/>
                      <a:pt x="453"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0">
                <a:extLst>
                  <a:ext uri="{FF2B5EF4-FFF2-40B4-BE49-F238E27FC236}">
                    <a16:creationId xmlns:a16="http://schemas.microsoft.com/office/drawing/2014/main" id="{01357A7E-D02F-6636-C096-E7AA63CA97D8}"/>
                  </a:ext>
                </a:extLst>
              </p:cNvPr>
              <p:cNvSpPr>
                <a:spLocks/>
              </p:cNvSpPr>
              <p:nvPr/>
            </p:nvSpPr>
            <p:spPr bwMode="auto">
              <a:xfrm>
                <a:off x="9577388" y="2327276"/>
                <a:ext cx="1549400" cy="1665288"/>
              </a:xfrm>
              <a:custGeom>
                <a:avLst/>
                <a:gdLst>
                  <a:gd name="T0" fmla="*/ 591 w 649"/>
                  <a:gd name="T1" fmla="*/ 138 h 696"/>
                  <a:gd name="T2" fmla="*/ 454 w 649"/>
                  <a:gd name="T3" fmla="*/ 0 h 696"/>
                  <a:gd name="T4" fmla="*/ 0 w 649"/>
                  <a:gd name="T5" fmla="*/ 454 h 696"/>
                  <a:gd name="T6" fmla="*/ 242 w 649"/>
                  <a:gd name="T7" fmla="*/ 696 h 696"/>
                  <a:gd name="T8" fmla="*/ 591 w 649"/>
                  <a:gd name="T9" fmla="*/ 347 h 696"/>
                  <a:gd name="T10" fmla="*/ 591 w 649"/>
                  <a:gd name="T11" fmla="*/ 138 h 696"/>
                </a:gdLst>
                <a:ahLst/>
                <a:cxnLst>
                  <a:cxn ang="0">
                    <a:pos x="T0" y="T1"/>
                  </a:cxn>
                  <a:cxn ang="0">
                    <a:pos x="T2" y="T3"/>
                  </a:cxn>
                  <a:cxn ang="0">
                    <a:pos x="T4" y="T5"/>
                  </a:cxn>
                  <a:cxn ang="0">
                    <a:pos x="T6" y="T7"/>
                  </a:cxn>
                  <a:cxn ang="0">
                    <a:pos x="T8" y="T9"/>
                  </a:cxn>
                  <a:cxn ang="0">
                    <a:pos x="T10" y="T11"/>
                  </a:cxn>
                </a:cxnLst>
                <a:rect l="0" t="0" r="r" b="b"/>
                <a:pathLst>
                  <a:path w="649" h="696">
                    <a:moveTo>
                      <a:pt x="591" y="138"/>
                    </a:moveTo>
                    <a:cubicBezTo>
                      <a:pt x="454" y="0"/>
                      <a:pt x="454" y="0"/>
                      <a:pt x="454" y="0"/>
                    </a:cubicBezTo>
                    <a:cubicBezTo>
                      <a:pt x="0" y="454"/>
                      <a:pt x="0" y="454"/>
                      <a:pt x="0" y="454"/>
                    </a:cubicBezTo>
                    <a:cubicBezTo>
                      <a:pt x="242" y="696"/>
                      <a:pt x="242" y="696"/>
                      <a:pt x="242" y="696"/>
                    </a:cubicBezTo>
                    <a:cubicBezTo>
                      <a:pt x="591" y="347"/>
                      <a:pt x="591" y="347"/>
                      <a:pt x="591" y="347"/>
                    </a:cubicBezTo>
                    <a:cubicBezTo>
                      <a:pt x="649" y="289"/>
                      <a:pt x="649" y="196"/>
                      <a:pt x="591" y="138"/>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1">
                <a:extLst>
                  <a:ext uri="{FF2B5EF4-FFF2-40B4-BE49-F238E27FC236}">
                    <a16:creationId xmlns:a16="http://schemas.microsoft.com/office/drawing/2014/main" id="{159C1583-37E3-99EC-B5A8-51275DEFE0B1}"/>
                  </a:ext>
                </a:extLst>
              </p:cNvPr>
              <p:cNvSpPr>
                <a:spLocks/>
              </p:cNvSpPr>
              <p:nvPr/>
            </p:nvSpPr>
            <p:spPr bwMode="auto">
              <a:xfrm>
                <a:off x="8394700" y="3511551"/>
                <a:ext cx="1662113" cy="1462088"/>
              </a:xfrm>
              <a:custGeom>
                <a:avLst/>
                <a:gdLst>
                  <a:gd name="T0" fmla="*/ 454 w 696"/>
                  <a:gd name="T1" fmla="*/ 0 h 611"/>
                  <a:gd name="T2" fmla="*/ 0 w 696"/>
                  <a:gd name="T3" fmla="*/ 454 h 611"/>
                  <a:gd name="T4" fmla="*/ 97 w 696"/>
                  <a:gd name="T5" fmla="*/ 551 h 611"/>
                  <a:gd name="T6" fmla="*/ 242 w 696"/>
                  <a:gd name="T7" fmla="*/ 611 h 611"/>
                  <a:gd name="T8" fmla="*/ 388 w 696"/>
                  <a:gd name="T9" fmla="*/ 551 h 611"/>
                  <a:gd name="T10" fmla="*/ 696 w 696"/>
                  <a:gd name="T11" fmla="*/ 243 h 611"/>
                  <a:gd name="T12" fmla="*/ 454 w 696"/>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696" h="611">
                    <a:moveTo>
                      <a:pt x="454" y="0"/>
                    </a:moveTo>
                    <a:cubicBezTo>
                      <a:pt x="0" y="454"/>
                      <a:pt x="0" y="454"/>
                      <a:pt x="0" y="454"/>
                    </a:cubicBezTo>
                    <a:cubicBezTo>
                      <a:pt x="97" y="551"/>
                      <a:pt x="97" y="551"/>
                      <a:pt x="97" y="551"/>
                    </a:cubicBezTo>
                    <a:cubicBezTo>
                      <a:pt x="137" y="591"/>
                      <a:pt x="190" y="611"/>
                      <a:pt x="242" y="611"/>
                    </a:cubicBezTo>
                    <a:cubicBezTo>
                      <a:pt x="295" y="611"/>
                      <a:pt x="348" y="591"/>
                      <a:pt x="388" y="551"/>
                    </a:cubicBezTo>
                    <a:cubicBezTo>
                      <a:pt x="696" y="243"/>
                      <a:pt x="696" y="243"/>
                      <a:pt x="696" y="243"/>
                    </a:cubicBezTo>
                    <a:cubicBezTo>
                      <a:pt x="454" y="0"/>
                      <a:pt x="454" y="0"/>
                      <a:pt x="454"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2">
                <a:extLst>
                  <a:ext uri="{FF2B5EF4-FFF2-40B4-BE49-F238E27FC236}">
                    <a16:creationId xmlns:a16="http://schemas.microsoft.com/office/drawing/2014/main" id="{F95EE5A6-F14D-8C7E-2956-5FE97FB19FF2}"/>
                  </a:ext>
                </a:extLst>
              </p:cNvPr>
              <p:cNvSpPr>
                <a:spLocks/>
              </p:cNvSpPr>
              <p:nvPr/>
            </p:nvSpPr>
            <p:spPr bwMode="auto">
              <a:xfrm>
                <a:off x="7891463" y="3006726"/>
                <a:ext cx="1587500" cy="1590675"/>
              </a:xfrm>
              <a:custGeom>
                <a:avLst/>
                <a:gdLst>
                  <a:gd name="T0" fmla="*/ 0 w 1000"/>
                  <a:gd name="T1" fmla="*/ 684 h 1002"/>
                  <a:gd name="T2" fmla="*/ 317 w 1000"/>
                  <a:gd name="T3" fmla="*/ 1002 h 1002"/>
                  <a:gd name="T4" fmla="*/ 1000 w 1000"/>
                  <a:gd name="T5" fmla="*/ 318 h 1002"/>
                  <a:gd name="T6" fmla="*/ 681 w 1000"/>
                  <a:gd name="T7" fmla="*/ 0 h 1002"/>
                  <a:gd name="T8" fmla="*/ 0 w 1000"/>
                  <a:gd name="T9" fmla="*/ 684 h 1002"/>
                </a:gdLst>
                <a:ahLst/>
                <a:cxnLst>
                  <a:cxn ang="0">
                    <a:pos x="T0" y="T1"/>
                  </a:cxn>
                  <a:cxn ang="0">
                    <a:pos x="T2" y="T3"/>
                  </a:cxn>
                  <a:cxn ang="0">
                    <a:pos x="T4" y="T5"/>
                  </a:cxn>
                  <a:cxn ang="0">
                    <a:pos x="T6" y="T7"/>
                  </a:cxn>
                  <a:cxn ang="0">
                    <a:pos x="T8" y="T9"/>
                  </a:cxn>
                </a:cxnLst>
                <a:rect l="0" t="0" r="r" b="b"/>
                <a:pathLst>
                  <a:path w="1000" h="1002">
                    <a:moveTo>
                      <a:pt x="0" y="684"/>
                    </a:moveTo>
                    <a:lnTo>
                      <a:pt x="317" y="1002"/>
                    </a:lnTo>
                    <a:lnTo>
                      <a:pt x="1000" y="318"/>
                    </a:lnTo>
                    <a:lnTo>
                      <a:pt x="681" y="0"/>
                    </a:lnTo>
                    <a:lnTo>
                      <a:pt x="0" y="684"/>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4">
                <a:extLst>
                  <a:ext uri="{FF2B5EF4-FFF2-40B4-BE49-F238E27FC236}">
                    <a16:creationId xmlns:a16="http://schemas.microsoft.com/office/drawing/2014/main" id="{25013EBA-7F80-D2C6-836E-22B350DCE1FB}"/>
                  </a:ext>
                </a:extLst>
              </p:cNvPr>
              <p:cNvSpPr>
                <a:spLocks/>
              </p:cNvSpPr>
              <p:nvPr/>
            </p:nvSpPr>
            <p:spPr bwMode="auto">
              <a:xfrm>
                <a:off x="11287125" y="1987551"/>
                <a:ext cx="276225" cy="277813"/>
              </a:xfrm>
              <a:custGeom>
                <a:avLst/>
                <a:gdLst>
                  <a:gd name="T0" fmla="*/ 128 w 174"/>
                  <a:gd name="T1" fmla="*/ 175 h 175"/>
                  <a:gd name="T2" fmla="*/ 174 w 174"/>
                  <a:gd name="T3" fmla="*/ 0 h 175"/>
                  <a:gd name="T4" fmla="*/ 0 w 174"/>
                  <a:gd name="T5" fmla="*/ 47 h 175"/>
                  <a:gd name="T6" fmla="*/ 128 w 174"/>
                  <a:gd name="T7" fmla="*/ 175 h 175"/>
                </a:gdLst>
                <a:ahLst/>
                <a:cxnLst>
                  <a:cxn ang="0">
                    <a:pos x="T0" y="T1"/>
                  </a:cxn>
                  <a:cxn ang="0">
                    <a:pos x="T2" y="T3"/>
                  </a:cxn>
                  <a:cxn ang="0">
                    <a:pos x="T4" y="T5"/>
                  </a:cxn>
                  <a:cxn ang="0">
                    <a:pos x="T6" y="T7"/>
                  </a:cxn>
                </a:cxnLst>
                <a:rect l="0" t="0" r="r" b="b"/>
                <a:pathLst>
                  <a:path w="174" h="175">
                    <a:moveTo>
                      <a:pt x="128" y="175"/>
                    </a:moveTo>
                    <a:lnTo>
                      <a:pt x="174" y="0"/>
                    </a:lnTo>
                    <a:lnTo>
                      <a:pt x="0" y="47"/>
                    </a:lnTo>
                    <a:lnTo>
                      <a:pt x="128" y="17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29" name="TextBox 28">
            <a:extLst>
              <a:ext uri="{FF2B5EF4-FFF2-40B4-BE49-F238E27FC236}">
                <a16:creationId xmlns:a16="http://schemas.microsoft.com/office/drawing/2014/main" id="{BECCBA9A-6A0D-7BDD-303E-A2CCD0DC7B79}"/>
              </a:ext>
            </a:extLst>
          </p:cNvPr>
          <p:cNvSpPr txBox="1"/>
          <p:nvPr/>
        </p:nvSpPr>
        <p:spPr>
          <a:xfrm>
            <a:off x="6182305" y="1759067"/>
            <a:ext cx="1753300" cy="769441"/>
          </a:xfrm>
          <a:prstGeom prst="rect">
            <a:avLst/>
          </a:prstGeom>
          <a:noFill/>
        </p:spPr>
        <p:txBody>
          <a:bodyPr wrap="square" rtlCol="0">
            <a:spAutoFit/>
          </a:bodyPr>
          <a:lstStyle/>
          <a:p>
            <a:pPr algn="ctr"/>
            <a:r>
              <a:rPr lang="en-GB" sz="2200" b="1">
                <a:solidFill>
                  <a:srgbClr val="000000"/>
                </a:solidFill>
              </a:rPr>
              <a:t>Engagement &amp; Investering</a:t>
            </a:r>
            <a:endParaRPr lang="en-GB" sz="2200" b="1" dirty="0">
              <a:solidFill>
                <a:srgbClr val="000000"/>
              </a:solidFill>
            </a:endParaRPr>
          </a:p>
        </p:txBody>
      </p:sp>
      <p:sp>
        <p:nvSpPr>
          <p:cNvPr id="30" name="TextBox 29">
            <a:extLst>
              <a:ext uri="{FF2B5EF4-FFF2-40B4-BE49-F238E27FC236}">
                <a16:creationId xmlns:a16="http://schemas.microsoft.com/office/drawing/2014/main" id="{036CB540-1AF4-D5A8-A30F-EBBFCE3A91C6}"/>
              </a:ext>
            </a:extLst>
          </p:cNvPr>
          <p:cNvSpPr txBox="1"/>
          <p:nvPr/>
        </p:nvSpPr>
        <p:spPr>
          <a:xfrm>
            <a:off x="4322673" y="1759067"/>
            <a:ext cx="1586201" cy="769441"/>
          </a:xfrm>
          <a:prstGeom prst="rect">
            <a:avLst/>
          </a:prstGeom>
          <a:noFill/>
        </p:spPr>
        <p:txBody>
          <a:bodyPr wrap="square" rtlCol="0">
            <a:spAutoFit/>
          </a:bodyPr>
          <a:lstStyle/>
          <a:p>
            <a:pPr algn="ctr"/>
            <a:r>
              <a:rPr lang="en-GB" sz="2200" b="1" dirty="0">
                <a:solidFill>
                  <a:srgbClr val="000000"/>
                </a:solidFill>
              </a:rPr>
              <a:t>Due Diligence</a:t>
            </a:r>
          </a:p>
        </p:txBody>
      </p:sp>
      <p:sp>
        <p:nvSpPr>
          <p:cNvPr id="31" name="TextBox 30">
            <a:extLst>
              <a:ext uri="{FF2B5EF4-FFF2-40B4-BE49-F238E27FC236}">
                <a16:creationId xmlns:a16="http://schemas.microsoft.com/office/drawing/2014/main" id="{9AD2DDFA-A1C1-4AB6-B8D5-F5910C808532}"/>
              </a:ext>
            </a:extLst>
          </p:cNvPr>
          <p:cNvSpPr txBox="1"/>
          <p:nvPr/>
        </p:nvSpPr>
        <p:spPr>
          <a:xfrm>
            <a:off x="2375135" y="1748003"/>
            <a:ext cx="1803419" cy="830997"/>
          </a:xfrm>
          <a:prstGeom prst="rect">
            <a:avLst/>
          </a:prstGeom>
          <a:noFill/>
        </p:spPr>
        <p:txBody>
          <a:bodyPr wrap="square" rtlCol="0">
            <a:spAutoFit/>
          </a:bodyPr>
          <a:lstStyle/>
          <a:p>
            <a:pPr algn="ctr"/>
            <a:r>
              <a:rPr lang="en-GB" sz="2400" b="1">
                <a:solidFill>
                  <a:srgbClr val="000000"/>
                </a:solidFill>
              </a:rPr>
              <a:t>Eerste contact</a:t>
            </a:r>
            <a:endParaRPr lang="en-GB" sz="2400" b="1" dirty="0">
              <a:solidFill>
                <a:srgbClr val="000000"/>
              </a:solidFill>
            </a:endParaRPr>
          </a:p>
        </p:txBody>
      </p:sp>
      <p:sp>
        <p:nvSpPr>
          <p:cNvPr id="32" name="TextBox 31">
            <a:extLst>
              <a:ext uri="{FF2B5EF4-FFF2-40B4-BE49-F238E27FC236}">
                <a16:creationId xmlns:a16="http://schemas.microsoft.com/office/drawing/2014/main" id="{F5C4F8BA-73B3-DE16-4093-DF6611C92DDA}"/>
              </a:ext>
            </a:extLst>
          </p:cNvPr>
          <p:cNvSpPr txBox="1"/>
          <p:nvPr/>
        </p:nvSpPr>
        <p:spPr>
          <a:xfrm>
            <a:off x="8102478" y="1759067"/>
            <a:ext cx="1586201" cy="769441"/>
          </a:xfrm>
          <a:prstGeom prst="rect">
            <a:avLst/>
          </a:prstGeom>
          <a:noFill/>
        </p:spPr>
        <p:txBody>
          <a:bodyPr wrap="square" rtlCol="0">
            <a:spAutoFit/>
          </a:bodyPr>
          <a:lstStyle/>
          <a:p>
            <a:pPr algn="ctr"/>
            <a:r>
              <a:rPr lang="en-GB" sz="2200" b="1">
                <a:solidFill>
                  <a:srgbClr val="000000"/>
                </a:solidFill>
              </a:rPr>
              <a:t>Groei &amp; Rendement</a:t>
            </a:r>
            <a:endParaRPr lang="en-GB" sz="2200" b="1" dirty="0">
              <a:solidFill>
                <a:srgbClr val="000000"/>
              </a:solidFill>
            </a:endParaRPr>
          </a:p>
        </p:txBody>
      </p:sp>
      <p:sp>
        <p:nvSpPr>
          <p:cNvPr id="33" name="TextBox 32">
            <a:extLst>
              <a:ext uri="{FF2B5EF4-FFF2-40B4-BE49-F238E27FC236}">
                <a16:creationId xmlns:a16="http://schemas.microsoft.com/office/drawing/2014/main" id="{29EA3469-4E65-22BD-E74D-649ABE828FC8}"/>
              </a:ext>
            </a:extLst>
          </p:cNvPr>
          <p:cNvSpPr txBox="1"/>
          <p:nvPr/>
        </p:nvSpPr>
        <p:spPr>
          <a:xfrm>
            <a:off x="5267015" y="5181736"/>
            <a:ext cx="2131718" cy="830997"/>
          </a:xfrm>
          <a:prstGeom prst="rect">
            <a:avLst/>
          </a:prstGeom>
          <a:noFill/>
        </p:spPr>
        <p:txBody>
          <a:bodyPr wrap="square" rtlCol="0">
            <a:spAutoFit/>
          </a:bodyPr>
          <a:lstStyle/>
          <a:p>
            <a:pPr algn="ctr"/>
            <a:r>
              <a:rPr lang="nl-NL" sz="1200" b="1" dirty="0">
                <a:solidFill>
                  <a:srgbClr val="000000"/>
                </a:solidFill>
              </a:rPr>
              <a:t>Investeerder die geld toezegt aan de onderneming na ondertekening van overeenkomsten</a:t>
            </a:r>
            <a:endParaRPr lang="en-GB" sz="1200" b="1" dirty="0">
              <a:solidFill>
                <a:srgbClr val="000000"/>
              </a:solidFill>
            </a:endParaRPr>
          </a:p>
        </p:txBody>
      </p:sp>
      <p:sp>
        <p:nvSpPr>
          <p:cNvPr id="34" name="TextBox 33">
            <a:extLst>
              <a:ext uri="{FF2B5EF4-FFF2-40B4-BE49-F238E27FC236}">
                <a16:creationId xmlns:a16="http://schemas.microsoft.com/office/drawing/2014/main" id="{0B6C2B78-0AA7-DE60-9519-2800963B6A32}"/>
              </a:ext>
            </a:extLst>
          </p:cNvPr>
          <p:cNvSpPr txBox="1"/>
          <p:nvPr/>
        </p:nvSpPr>
        <p:spPr>
          <a:xfrm>
            <a:off x="3276844" y="5169674"/>
            <a:ext cx="1911092" cy="830997"/>
          </a:xfrm>
          <a:prstGeom prst="rect">
            <a:avLst/>
          </a:prstGeom>
          <a:noFill/>
        </p:spPr>
        <p:txBody>
          <a:bodyPr wrap="square" rtlCol="0">
            <a:spAutoFit/>
          </a:bodyPr>
          <a:lstStyle/>
          <a:p>
            <a:pPr algn="ctr"/>
            <a:r>
              <a:rPr lang="nl-NL" sz="1200" b="1" dirty="0">
                <a:solidFill>
                  <a:srgbClr val="000000"/>
                </a:solidFill>
              </a:rPr>
              <a:t>Investeerder zorgt ervoor dat de ondernemer een doener is met geldige referenties</a:t>
            </a:r>
            <a:endParaRPr lang="en-GB" sz="1200" b="1" dirty="0">
              <a:solidFill>
                <a:srgbClr val="000000"/>
              </a:solidFill>
            </a:endParaRPr>
          </a:p>
        </p:txBody>
      </p:sp>
      <p:sp>
        <p:nvSpPr>
          <p:cNvPr id="35" name="TextBox 34">
            <a:extLst>
              <a:ext uri="{FF2B5EF4-FFF2-40B4-BE49-F238E27FC236}">
                <a16:creationId xmlns:a16="http://schemas.microsoft.com/office/drawing/2014/main" id="{A2AEC3F5-B794-3BC4-2584-210335FBBDB0}"/>
              </a:ext>
            </a:extLst>
          </p:cNvPr>
          <p:cNvSpPr txBox="1"/>
          <p:nvPr/>
        </p:nvSpPr>
        <p:spPr>
          <a:xfrm>
            <a:off x="1352079" y="5213244"/>
            <a:ext cx="1870603" cy="646331"/>
          </a:xfrm>
          <a:prstGeom prst="rect">
            <a:avLst/>
          </a:prstGeom>
          <a:noFill/>
        </p:spPr>
        <p:txBody>
          <a:bodyPr wrap="square" rtlCol="0">
            <a:spAutoFit/>
          </a:bodyPr>
          <a:lstStyle/>
          <a:p>
            <a:pPr algn="ctr"/>
            <a:r>
              <a:rPr lang="nl-NL" sz="1200" b="1" dirty="0">
                <a:solidFill>
                  <a:srgbClr val="000000"/>
                </a:solidFill>
              </a:rPr>
              <a:t>Contact opnemen, connecties leggen en ideeën pitchen</a:t>
            </a:r>
            <a:endParaRPr lang="en-GB" sz="1200" b="1" dirty="0">
              <a:solidFill>
                <a:srgbClr val="000000"/>
              </a:solidFill>
            </a:endParaRPr>
          </a:p>
        </p:txBody>
      </p:sp>
      <p:sp>
        <p:nvSpPr>
          <p:cNvPr id="36" name="TextBox 35">
            <a:extLst>
              <a:ext uri="{FF2B5EF4-FFF2-40B4-BE49-F238E27FC236}">
                <a16:creationId xmlns:a16="http://schemas.microsoft.com/office/drawing/2014/main" id="{AB1ABC57-E33C-08AD-0F83-8B835DDE9103}"/>
              </a:ext>
            </a:extLst>
          </p:cNvPr>
          <p:cNvSpPr txBox="1"/>
          <p:nvPr/>
        </p:nvSpPr>
        <p:spPr>
          <a:xfrm>
            <a:off x="7257187" y="5144348"/>
            <a:ext cx="1586201" cy="830997"/>
          </a:xfrm>
          <a:prstGeom prst="rect">
            <a:avLst/>
          </a:prstGeom>
          <a:noFill/>
        </p:spPr>
        <p:txBody>
          <a:bodyPr wrap="square" rtlCol="0">
            <a:spAutoFit/>
          </a:bodyPr>
          <a:lstStyle/>
          <a:p>
            <a:pPr algn="ctr"/>
            <a:r>
              <a:rPr lang="nl-NL" sz="1200" b="1">
                <a:solidFill>
                  <a:srgbClr val="000000"/>
                </a:solidFill>
              </a:rPr>
              <a:t>Ondernemer zet middelen in voor gemeenschappelijke gedeelde visie</a:t>
            </a:r>
            <a:endParaRPr lang="en-GB" sz="1200" b="1" dirty="0">
              <a:solidFill>
                <a:srgbClr val="000000"/>
              </a:solidFill>
            </a:endParaRPr>
          </a:p>
        </p:txBody>
      </p:sp>
    </p:spTree>
    <p:extLst>
      <p:ext uri="{BB962C8B-B14F-4D97-AF65-F5344CB8AC3E}">
        <p14:creationId xmlns:p14="http://schemas.microsoft.com/office/powerpoint/2010/main" val="321122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outVertical)">
                                      <p:cBhvr>
                                        <p:cTn id="15" dur="500"/>
                                        <p:tgtEl>
                                          <p:spTgt spid="35"/>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Vertical)">
                                      <p:cBhvr>
                                        <p:cTn id="31" dur="500"/>
                                        <p:tgtEl>
                                          <p:spTgt spid="33"/>
                                        </p:tgtEl>
                                      </p:cBhvr>
                                    </p:animEffect>
                                  </p:child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out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14" y="1480478"/>
            <a:ext cx="10288664" cy="4168762"/>
          </a:xfrm>
        </p:spPr>
        <p:txBody>
          <a:bodyPr/>
          <a:lstStyle/>
          <a:p>
            <a:pPr marL="0" indent="0"/>
            <a:r>
              <a:rPr lang="nl-NL" sz="2000" dirty="0"/>
              <a:t>Om ervoor te zorgen dat de oprichtende ondernemer, vooral met een ondervertegenwoordigde achtergrond, geloofwaardige relaties met investeerders kan opbouwen, moet de ondernemer deze vaardigheden leren</a:t>
            </a:r>
            <a:r>
              <a:rPr lang="en-US" sz="2000" dirty="0"/>
              <a:t>: </a:t>
            </a:r>
          </a:p>
          <a:p>
            <a:pPr marL="342900" indent="-342900">
              <a:buFont typeface="Arial" panose="020B0604020202020204" pitchFamily="34" charset="0"/>
              <a:buChar char="•"/>
            </a:pPr>
            <a:r>
              <a:rPr lang="nl-NL" sz="2000" b="1" dirty="0">
                <a:solidFill>
                  <a:srgbClr val="D9552F"/>
                </a:solidFill>
              </a:rPr>
              <a:t>Beheers de communicatie met beleggers</a:t>
            </a:r>
            <a:r>
              <a:rPr lang="en-US" sz="2000" dirty="0"/>
              <a:t>: </a:t>
            </a:r>
            <a:r>
              <a:rPr lang="nl-NL" sz="2000" dirty="0"/>
              <a:t>Leer hoe u uw bedrijfsmodel, financiën en groeiplan duidelijk kunt communiceren</a:t>
            </a:r>
            <a:r>
              <a:rPr lang="en-US" sz="2000" dirty="0"/>
              <a:t>.</a:t>
            </a:r>
          </a:p>
          <a:p>
            <a:pPr marL="342900" indent="-342900">
              <a:buFont typeface="Arial" panose="020B0604020202020204" pitchFamily="34" charset="0"/>
              <a:buChar char="•"/>
            </a:pPr>
            <a:r>
              <a:rPr lang="en-US" sz="2000" b="1" dirty="0" err="1">
                <a:solidFill>
                  <a:srgbClr val="47B5C8"/>
                </a:solidFill>
              </a:rPr>
              <a:t>Begrijp</a:t>
            </a:r>
            <a:r>
              <a:rPr lang="en-US" sz="2000" b="1" dirty="0">
                <a:solidFill>
                  <a:srgbClr val="47B5C8"/>
                </a:solidFill>
              </a:rPr>
              <a:t> </a:t>
            </a:r>
            <a:r>
              <a:rPr lang="en-US" sz="2000" b="1" dirty="0" err="1">
                <a:solidFill>
                  <a:srgbClr val="47B5C8"/>
                </a:solidFill>
              </a:rPr>
              <a:t>culturele</a:t>
            </a:r>
            <a:r>
              <a:rPr lang="en-US" sz="2000" b="1" dirty="0">
                <a:solidFill>
                  <a:srgbClr val="47B5C8"/>
                </a:solidFill>
              </a:rPr>
              <a:t> nuances</a:t>
            </a:r>
            <a:r>
              <a:rPr lang="en-US" sz="2000" dirty="0"/>
              <a:t>: </a:t>
            </a:r>
            <a:r>
              <a:rPr lang="nl-NL" sz="2000" dirty="0"/>
              <a:t>Erken hoe culturele achtergronden de relaties met investeerders kunnen vormgeven en leer hoe u effectief met deze verschillen kunt omgaan</a:t>
            </a:r>
            <a:r>
              <a:rPr lang="en-US" sz="2000" dirty="0"/>
              <a:t>.</a:t>
            </a:r>
          </a:p>
          <a:p>
            <a:pPr marL="342900" indent="-342900">
              <a:buFont typeface="Arial" panose="020B0604020202020204" pitchFamily="34" charset="0"/>
              <a:buChar char="•"/>
            </a:pPr>
            <a:r>
              <a:rPr lang="nl-NL" sz="2000" b="1" dirty="0">
                <a:solidFill>
                  <a:srgbClr val="FDBD22"/>
                </a:solidFill>
              </a:rPr>
              <a:t>Stem bedrijfsdoelen af op de verwachtingen van investeerders</a:t>
            </a:r>
            <a:r>
              <a:rPr lang="en-US" sz="2000" dirty="0"/>
              <a:t>: </a:t>
            </a:r>
            <a:r>
              <a:rPr lang="nl-NL" sz="2000" dirty="0"/>
              <a:t>Zorg ervoor dat uw visie en waarden overeenkomen met die van potentiële investeerders, wat leidt tot meer ondersteunende relaties</a:t>
            </a:r>
            <a:r>
              <a:rPr lang="en-US" sz="2000" dirty="0"/>
              <a:t>.</a:t>
            </a:r>
          </a:p>
          <a:p>
            <a:pPr marL="342900" indent="-342900">
              <a:buFont typeface="Arial" panose="020B0604020202020204" pitchFamily="34" charset="0"/>
              <a:buChar char="•"/>
            </a:pPr>
            <a:r>
              <a:rPr lang="nl-NL" sz="2000" b="1" dirty="0">
                <a:solidFill>
                  <a:srgbClr val="086575"/>
                </a:solidFill>
              </a:rPr>
              <a:t>Omgaan met de zorgen van beleggers</a:t>
            </a:r>
            <a:r>
              <a:rPr lang="nl-NL" sz="2000" dirty="0"/>
              <a:t>: Vaardigheden verwerven om de zorgen van beleggers weg te nemen en veerkracht te tonen bij uitdagingen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Vereiste vaardigheden</a:t>
            </a:r>
            <a:endParaRPr lang="en-US" dirty="0">
              <a:solidFill>
                <a:schemeClr val="bg1"/>
              </a:solidFill>
            </a:endParaRPr>
          </a:p>
        </p:txBody>
      </p:sp>
    </p:spTree>
    <p:extLst>
      <p:ext uri="{BB962C8B-B14F-4D97-AF65-F5344CB8AC3E}">
        <p14:creationId xmlns:p14="http://schemas.microsoft.com/office/powerpoint/2010/main" val="880456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87318" y="1610313"/>
            <a:ext cx="10519889" cy="4168762"/>
          </a:xfrm>
        </p:spPr>
        <p:txBody>
          <a:bodyPr/>
          <a:lstStyle/>
          <a:p>
            <a:pPr marL="0" indent="0"/>
            <a:r>
              <a:rPr lang="nl-NL" sz="2000" dirty="0"/>
              <a:t>Investeerders zijn op zoek naar specifieke eigenschappen en statistieken die aangeven of een ondernemer en zijn bedrijf de moeite waard zijn om in te investeren. Sommige omvatten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Criteria van </a:t>
            </a:r>
            <a:r>
              <a:rPr lang="en-US" dirty="0" err="1">
                <a:solidFill>
                  <a:schemeClr val="bg1"/>
                </a:solidFill>
              </a:rPr>
              <a:t>beleggers</a:t>
            </a:r>
            <a:endParaRPr lang="en-US" dirty="0">
              <a:solidFill>
                <a:schemeClr val="bg1"/>
              </a:solidFill>
            </a:endParaRPr>
          </a:p>
        </p:txBody>
      </p:sp>
      <p:grpSp>
        <p:nvGrpSpPr>
          <p:cNvPr id="105" name="Group 104">
            <a:extLst>
              <a:ext uri="{FF2B5EF4-FFF2-40B4-BE49-F238E27FC236}">
                <a16:creationId xmlns:a16="http://schemas.microsoft.com/office/drawing/2014/main" id="{93567350-A57A-CC9C-8A3C-2EE7AA3F033A}"/>
              </a:ext>
            </a:extLst>
          </p:cNvPr>
          <p:cNvGrpSpPr/>
          <p:nvPr/>
        </p:nvGrpSpPr>
        <p:grpSpPr>
          <a:xfrm rot="1019629">
            <a:off x="8411685" y="2915688"/>
            <a:ext cx="2511425" cy="2586038"/>
            <a:chOff x="8824913" y="1505527"/>
            <a:chExt cx="2511425" cy="2586038"/>
          </a:xfrm>
        </p:grpSpPr>
        <p:sp>
          <p:nvSpPr>
            <p:cNvPr id="106" name="Freeform 5">
              <a:extLst>
                <a:ext uri="{FF2B5EF4-FFF2-40B4-BE49-F238E27FC236}">
                  <a16:creationId xmlns:a16="http://schemas.microsoft.com/office/drawing/2014/main" id="{99B62C4C-5BC8-EC82-550D-76386990D378}"/>
                </a:ext>
              </a:extLst>
            </p:cNvPr>
            <p:cNvSpPr>
              <a:spLocks/>
            </p:cNvSpPr>
            <p:nvPr/>
          </p:nvSpPr>
          <p:spPr bwMode="auto">
            <a:xfrm>
              <a:off x="8824913" y="1592840"/>
              <a:ext cx="2511425" cy="2498725"/>
            </a:xfrm>
            <a:custGeom>
              <a:avLst/>
              <a:gdLst>
                <a:gd name="T0" fmla="*/ 1405 w 1582"/>
                <a:gd name="T1" fmla="*/ 142 h 1574"/>
                <a:gd name="T2" fmla="*/ 1402 w 1582"/>
                <a:gd name="T3" fmla="*/ 125 h 1574"/>
                <a:gd name="T4" fmla="*/ 1395 w 1582"/>
                <a:gd name="T5" fmla="*/ 78 h 1574"/>
                <a:gd name="T6" fmla="*/ 172 w 1582"/>
                <a:gd name="T7" fmla="*/ 0 h 1574"/>
                <a:gd name="T8" fmla="*/ 225 w 1582"/>
                <a:gd name="T9" fmla="*/ 346 h 1574"/>
                <a:gd name="T10" fmla="*/ 849 w 1582"/>
                <a:gd name="T11" fmla="*/ 385 h 1574"/>
                <a:gd name="T12" fmla="*/ 0 w 1582"/>
                <a:gd name="T13" fmla="*/ 1313 h 1574"/>
                <a:gd name="T14" fmla="*/ 284 w 1582"/>
                <a:gd name="T15" fmla="*/ 1574 h 1574"/>
                <a:gd name="T16" fmla="*/ 1137 w 1582"/>
                <a:gd name="T17" fmla="*/ 640 h 1574"/>
                <a:gd name="T18" fmla="*/ 1234 w 1582"/>
                <a:gd name="T19" fmla="*/ 1269 h 1574"/>
                <a:gd name="T20" fmla="*/ 1582 w 1582"/>
                <a:gd name="T21" fmla="*/ 1291 h 1574"/>
                <a:gd name="T22" fmla="*/ 1405 w 1582"/>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4">
                  <a:moveTo>
                    <a:pt x="1405" y="142"/>
                  </a:moveTo>
                  <a:lnTo>
                    <a:pt x="1402" y="125"/>
                  </a:lnTo>
                  <a:lnTo>
                    <a:pt x="1395" y="78"/>
                  </a:lnTo>
                  <a:lnTo>
                    <a:pt x="172" y="0"/>
                  </a:lnTo>
                  <a:lnTo>
                    <a:pt x="225" y="346"/>
                  </a:lnTo>
                  <a:lnTo>
                    <a:pt x="849" y="385"/>
                  </a:lnTo>
                  <a:lnTo>
                    <a:pt x="0" y="1313"/>
                  </a:lnTo>
                  <a:lnTo>
                    <a:pt x="284" y="1574"/>
                  </a:lnTo>
                  <a:lnTo>
                    <a:pt x="1137" y="640"/>
                  </a:lnTo>
                  <a:lnTo>
                    <a:pt x="1234" y="1269"/>
                  </a:lnTo>
                  <a:lnTo>
                    <a:pt x="1582" y="1291"/>
                  </a:lnTo>
                  <a:lnTo>
                    <a:pt x="1405" y="142"/>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7" name="Group 106">
              <a:extLst>
                <a:ext uri="{FF2B5EF4-FFF2-40B4-BE49-F238E27FC236}">
                  <a16:creationId xmlns:a16="http://schemas.microsoft.com/office/drawing/2014/main" id="{37084AEF-57DD-842F-E66E-538B5E27DE2A}"/>
                </a:ext>
              </a:extLst>
            </p:cNvPr>
            <p:cNvGrpSpPr/>
            <p:nvPr/>
          </p:nvGrpSpPr>
          <p:grpSpPr>
            <a:xfrm>
              <a:off x="9923463" y="1505527"/>
              <a:ext cx="1274763" cy="1276350"/>
              <a:chOff x="9923463" y="1505527"/>
              <a:chExt cx="1274763" cy="1276350"/>
            </a:xfrm>
          </p:grpSpPr>
          <p:sp>
            <p:nvSpPr>
              <p:cNvPr id="108" name="Oval 14">
                <a:extLst>
                  <a:ext uri="{FF2B5EF4-FFF2-40B4-BE49-F238E27FC236}">
                    <a16:creationId xmlns:a16="http://schemas.microsoft.com/office/drawing/2014/main" id="{1B0675A9-580F-DFCC-E0BA-AC539144AF41}"/>
                  </a:ext>
                </a:extLst>
              </p:cNvPr>
              <p:cNvSpPr>
                <a:spLocks noChangeArrowheads="1"/>
              </p:cNvSpPr>
              <p:nvPr/>
            </p:nvSpPr>
            <p:spPr bwMode="auto">
              <a:xfrm>
                <a:off x="9923463" y="1505527"/>
                <a:ext cx="1274763"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9" name="Group 108">
                <a:extLst>
                  <a:ext uri="{FF2B5EF4-FFF2-40B4-BE49-F238E27FC236}">
                    <a16:creationId xmlns:a16="http://schemas.microsoft.com/office/drawing/2014/main" id="{9DE1EE97-5A39-5D33-087E-59F87FF13E06}"/>
                  </a:ext>
                </a:extLst>
              </p:cNvPr>
              <p:cNvGrpSpPr/>
              <p:nvPr/>
            </p:nvGrpSpPr>
            <p:grpSpPr>
              <a:xfrm>
                <a:off x="10348987" y="1945469"/>
                <a:ext cx="423715" cy="396466"/>
                <a:chOff x="6167438" y="2114550"/>
                <a:chExt cx="493713" cy="461963"/>
              </a:xfrm>
              <a:solidFill>
                <a:schemeClr val="accent1"/>
              </a:solidFill>
            </p:grpSpPr>
            <p:sp>
              <p:nvSpPr>
                <p:cNvPr id="110" name="Freeform 190">
                  <a:extLst>
                    <a:ext uri="{FF2B5EF4-FFF2-40B4-BE49-F238E27FC236}">
                      <a16:creationId xmlns:a16="http://schemas.microsoft.com/office/drawing/2014/main" id="{EB9B39E2-B6EB-4010-2938-79B9E143E3A8}"/>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91">
                  <a:extLst>
                    <a:ext uri="{FF2B5EF4-FFF2-40B4-BE49-F238E27FC236}">
                      <a16:creationId xmlns:a16="http://schemas.microsoft.com/office/drawing/2014/main" id="{7B986038-A2F0-BB32-79F4-7E29CF699A5C}"/>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192">
                  <a:extLst>
                    <a:ext uri="{FF2B5EF4-FFF2-40B4-BE49-F238E27FC236}">
                      <a16:creationId xmlns:a16="http://schemas.microsoft.com/office/drawing/2014/main" id="{5A1095B8-B9F8-FEC7-29E4-0E27C54DC3C3}"/>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93">
                  <a:extLst>
                    <a:ext uri="{FF2B5EF4-FFF2-40B4-BE49-F238E27FC236}">
                      <a16:creationId xmlns:a16="http://schemas.microsoft.com/office/drawing/2014/main" id="{E37C610E-1F23-4F45-77AF-DDA7007403CD}"/>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194">
                  <a:extLst>
                    <a:ext uri="{FF2B5EF4-FFF2-40B4-BE49-F238E27FC236}">
                      <a16:creationId xmlns:a16="http://schemas.microsoft.com/office/drawing/2014/main" id="{39A2E204-F9F3-0CC4-8A61-B6C05D048A4B}"/>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195">
                  <a:extLst>
                    <a:ext uri="{FF2B5EF4-FFF2-40B4-BE49-F238E27FC236}">
                      <a16:creationId xmlns:a16="http://schemas.microsoft.com/office/drawing/2014/main" id="{19B95125-546B-B984-59A5-22C1C2A88DD7}"/>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196">
                  <a:extLst>
                    <a:ext uri="{FF2B5EF4-FFF2-40B4-BE49-F238E27FC236}">
                      <a16:creationId xmlns:a16="http://schemas.microsoft.com/office/drawing/2014/main" id="{9E325777-4743-D81D-5C11-756CDFECAD5B}"/>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17" name="Group 116">
            <a:extLst>
              <a:ext uri="{FF2B5EF4-FFF2-40B4-BE49-F238E27FC236}">
                <a16:creationId xmlns:a16="http://schemas.microsoft.com/office/drawing/2014/main" id="{4F000B00-2BBE-BB52-8AF2-C0065204F3D4}"/>
              </a:ext>
            </a:extLst>
          </p:cNvPr>
          <p:cNvGrpSpPr/>
          <p:nvPr/>
        </p:nvGrpSpPr>
        <p:grpSpPr>
          <a:xfrm rot="1019629">
            <a:off x="6357460" y="2802894"/>
            <a:ext cx="2513013" cy="2601912"/>
            <a:chOff x="6770688" y="1932565"/>
            <a:chExt cx="2513013" cy="2601912"/>
          </a:xfrm>
        </p:grpSpPr>
        <p:sp>
          <p:nvSpPr>
            <p:cNvPr id="118" name="Freeform 6">
              <a:extLst>
                <a:ext uri="{FF2B5EF4-FFF2-40B4-BE49-F238E27FC236}">
                  <a16:creationId xmlns:a16="http://schemas.microsoft.com/office/drawing/2014/main" id="{40FE4896-F138-A35F-BFA5-FFB15897DB21}"/>
                </a:ext>
              </a:extLst>
            </p:cNvPr>
            <p:cNvSpPr>
              <a:spLocks/>
            </p:cNvSpPr>
            <p:nvPr/>
          </p:nvSpPr>
          <p:spPr bwMode="auto">
            <a:xfrm>
              <a:off x="6770688" y="2035752"/>
              <a:ext cx="2513013" cy="2498725"/>
            </a:xfrm>
            <a:custGeom>
              <a:avLst/>
              <a:gdLst>
                <a:gd name="T0" fmla="*/ 1405 w 1583"/>
                <a:gd name="T1" fmla="*/ 142 h 1574"/>
                <a:gd name="T2" fmla="*/ 1402 w 1583"/>
                <a:gd name="T3" fmla="*/ 125 h 1574"/>
                <a:gd name="T4" fmla="*/ 1395 w 1583"/>
                <a:gd name="T5" fmla="*/ 78 h 1574"/>
                <a:gd name="T6" fmla="*/ 172 w 1583"/>
                <a:gd name="T7" fmla="*/ 0 h 1574"/>
                <a:gd name="T8" fmla="*/ 225 w 1583"/>
                <a:gd name="T9" fmla="*/ 346 h 1574"/>
                <a:gd name="T10" fmla="*/ 848 w 1583"/>
                <a:gd name="T11" fmla="*/ 385 h 1574"/>
                <a:gd name="T12" fmla="*/ 0 w 1583"/>
                <a:gd name="T13" fmla="*/ 1313 h 1574"/>
                <a:gd name="T14" fmla="*/ 285 w 1583"/>
                <a:gd name="T15" fmla="*/ 1574 h 1574"/>
                <a:gd name="T16" fmla="*/ 1137 w 1583"/>
                <a:gd name="T17" fmla="*/ 640 h 1574"/>
                <a:gd name="T18" fmla="*/ 1235 w 1583"/>
                <a:gd name="T19" fmla="*/ 1269 h 1574"/>
                <a:gd name="T20" fmla="*/ 1583 w 1583"/>
                <a:gd name="T21" fmla="*/ 1291 h 1574"/>
                <a:gd name="T22" fmla="*/ 1405 w 1583"/>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4">
                  <a:moveTo>
                    <a:pt x="1405" y="142"/>
                  </a:moveTo>
                  <a:lnTo>
                    <a:pt x="1402" y="125"/>
                  </a:lnTo>
                  <a:lnTo>
                    <a:pt x="1395" y="78"/>
                  </a:lnTo>
                  <a:lnTo>
                    <a:pt x="172" y="0"/>
                  </a:lnTo>
                  <a:lnTo>
                    <a:pt x="225" y="346"/>
                  </a:lnTo>
                  <a:lnTo>
                    <a:pt x="848" y="385"/>
                  </a:lnTo>
                  <a:lnTo>
                    <a:pt x="0" y="1313"/>
                  </a:lnTo>
                  <a:lnTo>
                    <a:pt x="285" y="1574"/>
                  </a:lnTo>
                  <a:lnTo>
                    <a:pt x="1137" y="640"/>
                  </a:lnTo>
                  <a:lnTo>
                    <a:pt x="1235" y="1269"/>
                  </a:lnTo>
                  <a:lnTo>
                    <a:pt x="1583" y="1291"/>
                  </a:lnTo>
                  <a:lnTo>
                    <a:pt x="1405" y="142"/>
                  </a:ln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19" name="Group 118">
              <a:extLst>
                <a:ext uri="{FF2B5EF4-FFF2-40B4-BE49-F238E27FC236}">
                  <a16:creationId xmlns:a16="http://schemas.microsoft.com/office/drawing/2014/main" id="{FFE6D0CF-7D66-D9AD-B7FA-B9A360C9FECA}"/>
                </a:ext>
              </a:extLst>
            </p:cNvPr>
            <p:cNvGrpSpPr/>
            <p:nvPr/>
          </p:nvGrpSpPr>
          <p:grpSpPr>
            <a:xfrm>
              <a:off x="7891463" y="1932565"/>
              <a:ext cx="1277938" cy="1277938"/>
              <a:chOff x="7891463" y="1932565"/>
              <a:chExt cx="1277938" cy="1277938"/>
            </a:xfrm>
          </p:grpSpPr>
          <p:sp>
            <p:nvSpPr>
              <p:cNvPr id="120" name="Oval 13">
                <a:extLst>
                  <a:ext uri="{FF2B5EF4-FFF2-40B4-BE49-F238E27FC236}">
                    <a16:creationId xmlns:a16="http://schemas.microsoft.com/office/drawing/2014/main" id="{3B337A95-6A59-5D4E-65B9-1C46AF833711}"/>
                  </a:ext>
                </a:extLst>
              </p:cNvPr>
              <p:cNvSpPr>
                <a:spLocks noChangeArrowheads="1"/>
              </p:cNvSpPr>
              <p:nvPr/>
            </p:nvSpPr>
            <p:spPr bwMode="auto">
              <a:xfrm>
                <a:off x="7891463" y="1932565"/>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21" name="Group 120">
                <a:extLst>
                  <a:ext uri="{FF2B5EF4-FFF2-40B4-BE49-F238E27FC236}">
                    <a16:creationId xmlns:a16="http://schemas.microsoft.com/office/drawing/2014/main" id="{4B37D91D-18B9-B4C6-73E2-C24EA4BBEC90}"/>
                  </a:ext>
                </a:extLst>
              </p:cNvPr>
              <p:cNvGrpSpPr/>
              <p:nvPr/>
            </p:nvGrpSpPr>
            <p:grpSpPr>
              <a:xfrm>
                <a:off x="8337648" y="2358314"/>
                <a:ext cx="385569" cy="426441"/>
                <a:chOff x="4706938" y="2084388"/>
                <a:chExt cx="449263" cy="496888"/>
              </a:xfrm>
              <a:solidFill>
                <a:schemeClr val="accent2">
                  <a:lumMod val="75000"/>
                </a:schemeClr>
              </a:solidFill>
            </p:grpSpPr>
            <p:sp>
              <p:nvSpPr>
                <p:cNvPr id="122" name="Freeform 168">
                  <a:extLst>
                    <a:ext uri="{FF2B5EF4-FFF2-40B4-BE49-F238E27FC236}">
                      <a16:creationId xmlns:a16="http://schemas.microsoft.com/office/drawing/2014/main" id="{79573BFA-0D4E-2A1A-6CFF-986450A8FAD7}"/>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169">
                  <a:extLst>
                    <a:ext uri="{FF2B5EF4-FFF2-40B4-BE49-F238E27FC236}">
                      <a16:creationId xmlns:a16="http://schemas.microsoft.com/office/drawing/2014/main" id="{8646B81C-D1E1-9C8A-EEEF-5CE88455CC7B}"/>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170">
                  <a:extLst>
                    <a:ext uri="{FF2B5EF4-FFF2-40B4-BE49-F238E27FC236}">
                      <a16:creationId xmlns:a16="http://schemas.microsoft.com/office/drawing/2014/main" id="{7E88B50D-13EB-2693-48F7-0E34D35BD8CF}"/>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171">
                  <a:extLst>
                    <a:ext uri="{FF2B5EF4-FFF2-40B4-BE49-F238E27FC236}">
                      <a16:creationId xmlns:a16="http://schemas.microsoft.com/office/drawing/2014/main" id="{54F19850-6DDF-988A-AB60-3FEFE1DAC0DE}"/>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172">
                  <a:extLst>
                    <a:ext uri="{FF2B5EF4-FFF2-40B4-BE49-F238E27FC236}">
                      <a16:creationId xmlns:a16="http://schemas.microsoft.com/office/drawing/2014/main" id="{6FA1F939-0BA0-C87A-7383-688C079C474F}"/>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73">
                  <a:extLst>
                    <a:ext uri="{FF2B5EF4-FFF2-40B4-BE49-F238E27FC236}">
                      <a16:creationId xmlns:a16="http://schemas.microsoft.com/office/drawing/2014/main" id="{255F20E8-4D5A-DF25-F1B8-DAD85B7E826B}"/>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28" name="Group 127">
            <a:extLst>
              <a:ext uri="{FF2B5EF4-FFF2-40B4-BE49-F238E27FC236}">
                <a16:creationId xmlns:a16="http://schemas.microsoft.com/office/drawing/2014/main" id="{5C952DBF-A43E-0995-C324-548EFE45DB63}"/>
              </a:ext>
            </a:extLst>
          </p:cNvPr>
          <p:cNvGrpSpPr/>
          <p:nvPr/>
        </p:nvGrpSpPr>
        <p:grpSpPr>
          <a:xfrm rot="1019629">
            <a:off x="4304822" y="2772273"/>
            <a:ext cx="2511425" cy="2578101"/>
            <a:chOff x="4718050" y="2397702"/>
            <a:chExt cx="2511425" cy="2578101"/>
          </a:xfrm>
        </p:grpSpPr>
        <p:sp>
          <p:nvSpPr>
            <p:cNvPr id="129" name="Freeform 7">
              <a:extLst>
                <a:ext uri="{FF2B5EF4-FFF2-40B4-BE49-F238E27FC236}">
                  <a16:creationId xmlns:a16="http://schemas.microsoft.com/office/drawing/2014/main" id="{33ADBE05-8FC7-5872-45B9-A4B7381C77EC}"/>
                </a:ext>
              </a:extLst>
            </p:cNvPr>
            <p:cNvSpPr>
              <a:spLocks/>
            </p:cNvSpPr>
            <p:nvPr/>
          </p:nvSpPr>
          <p:spPr bwMode="auto">
            <a:xfrm>
              <a:off x="4718050" y="2478665"/>
              <a:ext cx="2511425" cy="2497138"/>
            </a:xfrm>
            <a:custGeom>
              <a:avLst/>
              <a:gdLst>
                <a:gd name="T0" fmla="*/ 1403 w 1582"/>
                <a:gd name="T1" fmla="*/ 142 h 1573"/>
                <a:gd name="T2" fmla="*/ 1402 w 1582"/>
                <a:gd name="T3" fmla="*/ 125 h 1573"/>
                <a:gd name="T4" fmla="*/ 1395 w 1582"/>
                <a:gd name="T5" fmla="*/ 78 h 1573"/>
                <a:gd name="T6" fmla="*/ 170 w 1582"/>
                <a:gd name="T7" fmla="*/ 0 h 1573"/>
                <a:gd name="T8" fmla="*/ 224 w 1582"/>
                <a:gd name="T9" fmla="*/ 346 h 1573"/>
                <a:gd name="T10" fmla="*/ 847 w 1582"/>
                <a:gd name="T11" fmla="*/ 385 h 1573"/>
                <a:gd name="T12" fmla="*/ 0 w 1582"/>
                <a:gd name="T13" fmla="*/ 1313 h 1573"/>
                <a:gd name="T14" fmla="*/ 284 w 1582"/>
                <a:gd name="T15" fmla="*/ 1573 h 1573"/>
                <a:gd name="T16" fmla="*/ 1135 w 1582"/>
                <a:gd name="T17" fmla="*/ 640 h 1573"/>
                <a:gd name="T18" fmla="*/ 1232 w 1582"/>
                <a:gd name="T19" fmla="*/ 1269 h 1573"/>
                <a:gd name="T20" fmla="*/ 1582 w 1582"/>
                <a:gd name="T21" fmla="*/ 1291 h 1573"/>
                <a:gd name="T22" fmla="*/ 1403 w 1582"/>
                <a:gd name="T23" fmla="*/ 142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3" y="142"/>
                  </a:moveTo>
                  <a:lnTo>
                    <a:pt x="1402" y="125"/>
                  </a:lnTo>
                  <a:lnTo>
                    <a:pt x="1395" y="78"/>
                  </a:lnTo>
                  <a:lnTo>
                    <a:pt x="170" y="0"/>
                  </a:lnTo>
                  <a:lnTo>
                    <a:pt x="224" y="346"/>
                  </a:lnTo>
                  <a:lnTo>
                    <a:pt x="847" y="385"/>
                  </a:lnTo>
                  <a:lnTo>
                    <a:pt x="0" y="1313"/>
                  </a:lnTo>
                  <a:lnTo>
                    <a:pt x="284" y="1573"/>
                  </a:lnTo>
                  <a:lnTo>
                    <a:pt x="1135" y="640"/>
                  </a:lnTo>
                  <a:lnTo>
                    <a:pt x="1232" y="1269"/>
                  </a:lnTo>
                  <a:lnTo>
                    <a:pt x="1582" y="1291"/>
                  </a:lnTo>
                  <a:lnTo>
                    <a:pt x="1403" y="142"/>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6D7FC292-74CC-B146-E4BE-75150147B6B1}"/>
                </a:ext>
              </a:extLst>
            </p:cNvPr>
            <p:cNvGrpSpPr/>
            <p:nvPr/>
          </p:nvGrpSpPr>
          <p:grpSpPr>
            <a:xfrm>
              <a:off x="5859463" y="2397702"/>
              <a:ext cx="1277938" cy="1277938"/>
              <a:chOff x="5859463" y="2397702"/>
              <a:chExt cx="1277938" cy="1277938"/>
            </a:xfrm>
          </p:grpSpPr>
          <p:sp>
            <p:nvSpPr>
              <p:cNvPr id="131" name="Oval 12">
                <a:extLst>
                  <a:ext uri="{FF2B5EF4-FFF2-40B4-BE49-F238E27FC236}">
                    <a16:creationId xmlns:a16="http://schemas.microsoft.com/office/drawing/2014/main" id="{51043F76-EC06-F904-FB35-929E5F277B69}"/>
                  </a:ext>
                </a:extLst>
              </p:cNvPr>
              <p:cNvSpPr>
                <a:spLocks noChangeArrowheads="1"/>
              </p:cNvSpPr>
              <p:nvPr/>
            </p:nvSpPr>
            <p:spPr bwMode="auto">
              <a:xfrm>
                <a:off x="5859463" y="2397702"/>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2" name="Group 131">
                <a:extLst>
                  <a:ext uri="{FF2B5EF4-FFF2-40B4-BE49-F238E27FC236}">
                    <a16:creationId xmlns:a16="http://schemas.microsoft.com/office/drawing/2014/main" id="{81963604-DFE5-3DCE-9DA9-5E0DFBC28CED}"/>
                  </a:ext>
                </a:extLst>
              </p:cNvPr>
              <p:cNvGrpSpPr/>
              <p:nvPr/>
            </p:nvGrpSpPr>
            <p:grpSpPr>
              <a:xfrm flipH="1">
                <a:off x="6283784" y="2823440"/>
                <a:ext cx="429296" cy="426462"/>
                <a:chOff x="5978525" y="5013326"/>
                <a:chExt cx="481013" cy="477838"/>
              </a:xfrm>
              <a:solidFill>
                <a:schemeClr val="accent3"/>
              </a:solidFill>
            </p:grpSpPr>
            <p:sp>
              <p:nvSpPr>
                <p:cNvPr id="133" name="Freeform 121">
                  <a:extLst>
                    <a:ext uri="{FF2B5EF4-FFF2-40B4-BE49-F238E27FC236}">
                      <a16:creationId xmlns:a16="http://schemas.microsoft.com/office/drawing/2014/main" id="{1A632636-964B-D241-7811-C4C608ED76FD}"/>
                    </a:ext>
                  </a:extLst>
                </p:cNvPr>
                <p:cNvSpPr>
                  <a:spLocks/>
                </p:cNvSpPr>
                <p:nvPr/>
              </p:nvSpPr>
              <p:spPr bwMode="auto">
                <a:xfrm>
                  <a:off x="5978525" y="5208588"/>
                  <a:ext cx="96838" cy="282575"/>
                </a:xfrm>
                <a:custGeom>
                  <a:avLst/>
                  <a:gdLst>
                    <a:gd name="T0" fmla="*/ 152 w 674"/>
                    <a:gd name="T1" fmla="*/ 0 h 1956"/>
                    <a:gd name="T2" fmla="*/ 522 w 674"/>
                    <a:gd name="T3" fmla="*/ 0 h 1956"/>
                    <a:gd name="T4" fmla="*/ 553 w 674"/>
                    <a:gd name="T5" fmla="*/ 4 h 1956"/>
                    <a:gd name="T6" fmla="*/ 582 w 674"/>
                    <a:gd name="T7" fmla="*/ 13 h 1956"/>
                    <a:gd name="T8" fmla="*/ 607 w 674"/>
                    <a:gd name="T9" fmla="*/ 26 h 1956"/>
                    <a:gd name="T10" fmla="*/ 629 w 674"/>
                    <a:gd name="T11" fmla="*/ 45 h 1956"/>
                    <a:gd name="T12" fmla="*/ 648 w 674"/>
                    <a:gd name="T13" fmla="*/ 67 h 1956"/>
                    <a:gd name="T14" fmla="*/ 662 w 674"/>
                    <a:gd name="T15" fmla="*/ 93 h 1956"/>
                    <a:gd name="T16" fmla="*/ 671 w 674"/>
                    <a:gd name="T17" fmla="*/ 121 h 1956"/>
                    <a:gd name="T18" fmla="*/ 674 w 674"/>
                    <a:gd name="T19" fmla="*/ 151 h 1956"/>
                    <a:gd name="T20" fmla="*/ 674 w 674"/>
                    <a:gd name="T21" fmla="*/ 1806 h 1956"/>
                    <a:gd name="T22" fmla="*/ 671 w 674"/>
                    <a:gd name="T23" fmla="*/ 1836 h 1956"/>
                    <a:gd name="T24" fmla="*/ 662 w 674"/>
                    <a:gd name="T25" fmla="*/ 1864 h 1956"/>
                    <a:gd name="T26" fmla="*/ 648 w 674"/>
                    <a:gd name="T27" fmla="*/ 1890 h 1956"/>
                    <a:gd name="T28" fmla="*/ 629 w 674"/>
                    <a:gd name="T29" fmla="*/ 1912 h 1956"/>
                    <a:gd name="T30" fmla="*/ 607 w 674"/>
                    <a:gd name="T31" fmla="*/ 1931 h 1956"/>
                    <a:gd name="T32" fmla="*/ 582 w 674"/>
                    <a:gd name="T33" fmla="*/ 1944 h 1956"/>
                    <a:gd name="T34" fmla="*/ 553 w 674"/>
                    <a:gd name="T35" fmla="*/ 1952 h 1956"/>
                    <a:gd name="T36" fmla="*/ 522 w 674"/>
                    <a:gd name="T37" fmla="*/ 1956 h 1956"/>
                    <a:gd name="T38" fmla="*/ 152 w 674"/>
                    <a:gd name="T39" fmla="*/ 1956 h 1956"/>
                    <a:gd name="T40" fmla="*/ 121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1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2" y="0"/>
                      </a:lnTo>
                      <a:lnTo>
                        <a:pt x="553" y="4"/>
                      </a:lnTo>
                      <a:lnTo>
                        <a:pt x="582" y="13"/>
                      </a:lnTo>
                      <a:lnTo>
                        <a:pt x="607" y="26"/>
                      </a:lnTo>
                      <a:lnTo>
                        <a:pt x="629" y="45"/>
                      </a:lnTo>
                      <a:lnTo>
                        <a:pt x="648" y="67"/>
                      </a:lnTo>
                      <a:lnTo>
                        <a:pt x="662" y="93"/>
                      </a:lnTo>
                      <a:lnTo>
                        <a:pt x="671" y="121"/>
                      </a:lnTo>
                      <a:lnTo>
                        <a:pt x="674" y="151"/>
                      </a:lnTo>
                      <a:lnTo>
                        <a:pt x="674" y="1806"/>
                      </a:lnTo>
                      <a:lnTo>
                        <a:pt x="671" y="1836"/>
                      </a:lnTo>
                      <a:lnTo>
                        <a:pt x="662" y="1864"/>
                      </a:lnTo>
                      <a:lnTo>
                        <a:pt x="648" y="1890"/>
                      </a:lnTo>
                      <a:lnTo>
                        <a:pt x="629" y="1912"/>
                      </a:lnTo>
                      <a:lnTo>
                        <a:pt x="607" y="1931"/>
                      </a:lnTo>
                      <a:lnTo>
                        <a:pt x="582" y="1944"/>
                      </a:lnTo>
                      <a:lnTo>
                        <a:pt x="553" y="1952"/>
                      </a:lnTo>
                      <a:lnTo>
                        <a:pt x="522" y="1956"/>
                      </a:lnTo>
                      <a:lnTo>
                        <a:pt x="152" y="1956"/>
                      </a:lnTo>
                      <a:lnTo>
                        <a:pt x="121"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1"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22">
                  <a:extLst>
                    <a:ext uri="{FF2B5EF4-FFF2-40B4-BE49-F238E27FC236}">
                      <a16:creationId xmlns:a16="http://schemas.microsoft.com/office/drawing/2014/main" id="{1345DBEE-54FC-BF23-EE4D-5FDB53D8E0CF}"/>
                    </a:ext>
                  </a:extLst>
                </p:cNvPr>
                <p:cNvSpPr>
                  <a:spLocks/>
                </p:cNvSpPr>
                <p:nvPr/>
              </p:nvSpPr>
              <p:spPr bwMode="auto">
                <a:xfrm>
                  <a:off x="6105525" y="5273676"/>
                  <a:ext cx="98425" cy="217488"/>
                </a:xfrm>
                <a:custGeom>
                  <a:avLst/>
                  <a:gdLst>
                    <a:gd name="T0" fmla="*/ 151 w 674"/>
                    <a:gd name="T1" fmla="*/ 0 h 1504"/>
                    <a:gd name="T2" fmla="*/ 522 w 674"/>
                    <a:gd name="T3" fmla="*/ 0 h 1504"/>
                    <a:gd name="T4" fmla="*/ 552 w 674"/>
                    <a:gd name="T5" fmla="*/ 3 h 1504"/>
                    <a:gd name="T6" fmla="*/ 582 w 674"/>
                    <a:gd name="T7" fmla="*/ 12 h 1504"/>
                    <a:gd name="T8" fmla="*/ 607 w 674"/>
                    <a:gd name="T9" fmla="*/ 26 h 1504"/>
                    <a:gd name="T10" fmla="*/ 630 w 674"/>
                    <a:gd name="T11" fmla="*/ 44 h 1504"/>
                    <a:gd name="T12" fmla="*/ 648 w 674"/>
                    <a:gd name="T13" fmla="*/ 66 h 1504"/>
                    <a:gd name="T14" fmla="*/ 662 w 674"/>
                    <a:gd name="T15" fmla="*/ 92 h 1504"/>
                    <a:gd name="T16" fmla="*/ 671 w 674"/>
                    <a:gd name="T17" fmla="*/ 120 h 1504"/>
                    <a:gd name="T18" fmla="*/ 674 w 674"/>
                    <a:gd name="T19" fmla="*/ 151 h 1504"/>
                    <a:gd name="T20" fmla="*/ 674 w 674"/>
                    <a:gd name="T21" fmla="*/ 1354 h 1504"/>
                    <a:gd name="T22" fmla="*/ 671 w 674"/>
                    <a:gd name="T23" fmla="*/ 1384 h 1504"/>
                    <a:gd name="T24" fmla="*/ 662 w 674"/>
                    <a:gd name="T25" fmla="*/ 1412 h 1504"/>
                    <a:gd name="T26" fmla="*/ 648 w 674"/>
                    <a:gd name="T27" fmla="*/ 1438 h 1504"/>
                    <a:gd name="T28" fmla="*/ 630 w 674"/>
                    <a:gd name="T29" fmla="*/ 1460 h 1504"/>
                    <a:gd name="T30" fmla="*/ 607 w 674"/>
                    <a:gd name="T31" fmla="*/ 1479 h 1504"/>
                    <a:gd name="T32" fmla="*/ 582 w 674"/>
                    <a:gd name="T33" fmla="*/ 1492 h 1504"/>
                    <a:gd name="T34" fmla="*/ 552 w 674"/>
                    <a:gd name="T35" fmla="*/ 1500 h 1504"/>
                    <a:gd name="T36" fmla="*/ 522 w 674"/>
                    <a:gd name="T37" fmla="*/ 1504 h 1504"/>
                    <a:gd name="T38" fmla="*/ 151 w 674"/>
                    <a:gd name="T39" fmla="*/ 1504 h 1504"/>
                    <a:gd name="T40" fmla="*/ 121 w 674"/>
                    <a:gd name="T41" fmla="*/ 1500 h 1504"/>
                    <a:gd name="T42" fmla="*/ 93 w 674"/>
                    <a:gd name="T43" fmla="*/ 1492 h 1504"/>
                    <a:gd name="T44" fmla="*/ 67 w 674"/>
                    <a:gd name="T45" fmla="*/ 1479 h 1504"/>
                    <a:gd name="T46" fmla="*/ 45 w 674"/>
                    <a:gd name="T47" fmla="*/ 1460 h 1504"/>
                    <a:gd name="T48" fmla="*/ 26 w 674"/>
                    <a:gd name="T49" fmla="*/ 1438 h 1504"/>
                    <a:gd name="T50" fmla="*/ 12 w 674"/>
                    <a:gd name="T51" fmla="*/ 1412 h 1504"/>
                    <a:gd name="T52" fmla="*/ 3 w 674"/>
                    <a:gd name="T53" fmla="*/ 1384 h 1504"/>
                    <a:gd name="T54" fmla="*/ 0 w 674"/>
                    <a:gd name="T55" fmla="*/ 1354 h 1504"/>
                    <a:gd name="T56" fmla="*/ 0 w 674"/>
                    <a:gd name="T57" fmla="*/ 151 h 1504"/>
                    <a:gd name="T58" fmla="*/ 3 w 674"/>
                    <a:gd name="T59" fmla="*/ 120 h 1504"/>
                    <a:gd name="T60" fmla="*/ 12 w 674"/>
                    <a:gd name="T61" fmla="*/ 92 h 1504"/>
                    <a:gd name="T62" fmla="*/ 26 w 674"/>
                    <a:gd name="T63" fmla="*/ 66 h 1504"/>
                    <a:gd name="T64" fmla="*/ 45 w 674"/>
                    <a:gd name="T65" fmla="*/ 44 h 1504"/>
                    <a:gd name="T66" fmla="*/ 67 w 674"/>
                    <a:gd name="T67" fmla="*/ 26 h 1504"/>
                    <a:gd name="T68" fmla="*/ 93 w 674"/>
                    <a:gd name="T69" fmla="*/ 12 h 1504"/>
                    <a:gd name="T70" fmla="*/ 121 w 674"/>
                    <a:gd name="T71" fmla="*/ 3 h 1504"/>
                    <a:gd name="T72" fmla="*/ 151 w 674"/>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504">
                      <a:moveTo>
                        <a:pt x="151" y="0"/>
                      </a:moveTo>
                      <a:lnTo>
                        <a:pt x="522" y="0"/>
                      </a:lnTo>
                      <a:lnTo>
                        <a:pt x="552" y="3"/>
                      </a:lnTo>
                      <a:lnTo>
                        <a:pt x="582" y="12"/>
                      </a:lnTo>
                      <a:lnTo>
                        <a:pt x="607" y="26"/>
                      </a:lnTo>
                      <a:lnTo>
                        <a:pt x="630" y="44"/>
                      </a:lnTo>
                      <a:lnTo>
                        <a:pt x="648" y="66"/>
                      </a:lnTo>
                      <a:lnTo>
                        <a:pt x="662" y="92"/>
                      </a:lnTo>
                      <a:lnTo>
                        <a:pt x="671" y="120"/>
                      </a:lnTo>
                      <a:lnTo>
                        <a:pt x="674" y="151"/>
                      </a:lnTo>
                      <a:lnTo>
                        <a:pt x="674" y="1354"/>
                      </a:lnTo>
                      <a:lnTo>
                        <a:pt x="671" y="1384"/>
                      </a:lnTo>
                      <a:lnTo>
                        <a:pt x="662" y="1412"/>
                      </a:lnTo>
                      <a:lnTo>
                        <a:pt x="648" y="1438"/>
                      </a:lnTo>
                      <a:lnTo>
                        <a:pt x="630" y="1460"/>
                      </a:lnTo>
                      <a:lnTo>
                        <a:pt x="607" y="1479"/>
                      </a:lnTo>
                      <a:lnTo>
                        <a:pt x="582" y="1492"/>
                      </a:lnTo>
                      <a:lnTo>
                        <a:pt x="552" y="1500"/>
                      </a:lnTo>
                      <a:lnTo>
                        <a:pt x="522" y="1504"/>
                      </a:lnTo>
                      <a:lnTo>
                        <a:pt x="151" y="1504"/>
                      </a:lnTo>
                      <a:lnTo>
                        <a:pt x="121" y="1500"/>
                      </a:lnTo>
                      <a:lnTo>
                        <a:pt x="93" y="1492"/>
                      </a:lnTo>
                      <a:lnTo>
                        <a:pt x="67" y="1479"/>
                      </a:lnTo>
                      <a:lnTo>
                        <a:pt x="45" y="1460"/>
                      </a:lnTo>
                      <a:lnTo>
                        <a:pt x="26" y="1438"/>
                      </a:lnTo>
                      <a:lnTo>
                        <a:pt x="12" y="1412"/>
                      </a:lnTo>
                      <a:lnTo>
                        <a:pt x="3" y="1384"/>
                      </a:lnTo>
                      <a:lnTo>
                        <a:pt x="0" y="1354"/>
                      </a:lnTo>
                      <a:lnTo>
                        <a:pt x="0" y="151"/>
                      </a:lnTo>
                      <a:lnTo>
                        <a:pt x="3" y="120"/>
                      </a:lnTo>
                      <a:lnTo>
                        <a:pt x="12" y="92"/>
                      </a:lnTo>
                      <a:lnTo>
                        <a:pt x="26" y="66"/>
                      </a:lnTo>
                      <a:lnTo>
                        <a:pt x="45" y="44"/>
                      </a:lnTo>
                      <a:lnTo>
                        <a:pt x="67"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23">
                  <a:extLst>
                    <a:ext uri="{FF2B5EF4-FFF2-40B4-BE49-F238E27FC236}">
                      <a16:creationId xmlns:a16="http://schemas.microsoft.com/office/drawing/2014/main" id="{3A043033-4B5F-5699-9993-9C6982939956}"/>
                    </a:ext>
                  </a:extLst>
                </p:cNvPr>
                <p:cNvSpPr>
                  <a:spLocks/>
                </p:cNvSpPr>
                <p:nvPr/>
              </p:nvSpPr>
              <p:spPr bwMode="auto">
                <a:xfrm>
                  <a:off x="6234113" y="5273676"/>
                  <a:ext cx="96838" cy="217488"/>
                </a:xfrm>
                <a:custGeom>
                  <a:avLst/>
                  <a:gdLst>
                    <a:gd name="T0" fmla="*/ 152 w 675"/>
                    <a:gd name="T1" fmla="*/ 0 h 1504"/>
                    <a:gd name="T2" fmla="*/ 523 w 675"/>
                    <a:gd name="T3" fmla="*/ 0 h 1504"/>
                    <a:gd name="T4" fmla="*/ 553 w 675"/>
                    <a:gd name="T5" fmla="*/ 3 h 1504"/>
                    <a:gd name="T6" fmla="*/ 581 w 675"/>
                    <a:gd name="T7" fmla="*/ 12 h 1504"/>
                    <a:gd name="T8" fmla="*/ 608 w 675"/>
                    <a:gd name="T9" fmla="*/ 26 h 1504"/>
                    <a:gd name="T10" fmla="*/ 630 w 675"/>
                    <a:gd name="T11" fmla="*/ 44 h 1504"/>
                    <a:gd name="T12" fmla="*/ 648 w 675"/>
                    <a:gd name="T13" fmla="*/ 66 h 1504"/>
                    <a:gd name="T14" fmla="*/ 662 w 675"/>
                    <a:gd name="T15" fmla="*/ 92 h 1504"/>
                    <a:gd name="T16" fmla="*/ 672 w 675"/>
                    <a:gd name="T17" fmla="*/ 120 h 1504"/>
                    <a:gd name="T18" fmla="*/ 675 w 675"/>
                    <a:gd name="T19" fmla="*/ 151 h 1504"/>
                    <a:gd name="T20" fmla="*/ 675 w 675"/>
                    <a:gd name="T21" fmla="*/ 1354 h 1504"/>
                    <a:gd name="T22" fmla="*/ 672 w 675"/>
                    <a:gd name="T23" fmla="*/ 1384 h 1504"/>
                    <a:gd name="T24" fmla="*/ 662 w 675"/>
                    <a:gd name="T25" fmla="*/ 1412 h 1504"/>
                    <a:gd name="T26" fmla="*/ 648 w 675"/>
                    <a:gd name="T27" fmla="*/ 1438 h 1504"/>
                    <a:gd name="T28" fmla="*/ 630 w 675"/>
                    <a:gd name="T29" fmla="*/ 1460 h 1504"/>
                    <a:gd name="T30" fmla="*/ 608 w 675"/>
                    <a:gd name="T31" fmla="*/ 1479 h 1504"/>
                    <a:gd name="T32" fmla="*/ 581 w 675"/>
                    <a:gd name="T33" fmla="*/ 1492 h 1504"/>
                    <a:gd name="T34" fmla="*/ 553 w 675"/>
                    <a:gd name="T35" fmla="*/ 1500 h 1504"/>
                    <a:gd name="T36" fmla="*/ 523 w 675"/>
                    <a:gd name="T37" fmla="*/ 1504 h 1504"/>
                    <a:gd name="T38" fmla="*/ 152 w 675"/>
                    <a:gd name="T39" fmla="*/ 1504 h 1504"/>
                    <a:gd name="T40" fmla="*/ 122 w 675"/>
                    <a:gd name="T41" fmla="*/ 1500 h 1504"/>
                    <a:gd name="T42" fmla="*/ 94 w 675"/>
                    <a:gd name="T43" fmla="*/ 1492 h 1504"/>
                    <a:gd name="T44" fmla="*/ 67 w 675"/>
                    <a:gd name="T45" fmla="*/ 1479 h 1504"/>
                    <a:gd name="T46" fmla="*/ 45 w 675"/>
                    <a:gd name="T47" fmla="*/ 1460 h 1504"/>
                    <a:gd name="T48" fmla="*/ 27 w 675"/>
                    <a:gd name="T49" fmla="*/ 1438 h 1504"/>
                    <a:gd name="T50" fmla="*/ 13 w 675"/>
                    <a:gd name="T51" fmla="*/ 1412 h 1504"/>
                    <a:gd name="T52" fmla="*/ 4 w 675"/>
                    <a:gd name="T53" fmla="*/ 1384 h 1504"/>
                    <a:gd name="T54" fmla="*/ 0 w 675"/>
                    <a:gd name="T55" fmla="*/ 1354 h 1504"/>
                    <a:gd name="T56" fmla="*/ 0 w 675"/>
                    <a:gd name="T57" fmla="*/ 151 h 1504"/>
                    <a:gd name="T58" fmla="*/ 4 w 675"/>
                    <a:gd name="T59" fmla="*/ 120 h 1504"/>
                    <a:gd name="T60" fmla="*/ 13 w 675"/>
                    <a:gd name="T61" fmla="*/ 92 h 1504"/>
                    <a:gd name="T62" fmla="*/ 27 w 675"/>
                    <a:gd name="T63" fmla="*/ 66 h 1504"/>
                    <a:gd name="T64" fmla="*/ 45 w 675"/>
                    <a:gd name="T65" fmla="*/ 44 h 1504"/>
                    <a:gd name="T66" fmla="*/ 67 w 675"/>
                    <a:gd name="T67" fmla="*/ 26 h 1504"/>
                    <a:gd name="T68" fmla="*/ 94 w 675"/>
                    <a:gd name="T69" fmla="*/ 12 h 1504"/>
                    <a:gd name="T70" fmla="*/ 122 w 675"/>
                    <a:gd name="T71" fmla="*/ 3 h 1504"/>
                    <a:gd name="T72" fmla="*/ 152 w 675"/>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5" h="1504">
                      <a:moveTo>
                        <a:pt x="152" y="0"/>
                      </a:moveTo>
                      <a:lnTo>
                        <a:pt x="523" y="0"/>
                      </a:lnTo>
                      <a:lnTo>
                        <a:pt x="553" y="3"/>
                      </a:lnTo>
                      <a:lnTo>
                        <a:pt x="581" y="12"/>
                      </a:lnTo>
                      <a:lnTo>
                        <a:pt x="608" y="26"/>
                      </a:lnTo>
                      <a:lnTo>
                        <a:pt x="630" y="44"/>
                      </a:lnTo>
                      <a:lnTo>
                        <a:pt x="648" y="66"/>
                      </a:lnTo>
                      <a:lnTo>
                        <a:pt x="662" y="92"/>
                      </a:lnTo>
                      <a:lnTo>
                        <a:pt x="672" y="120"/>
                      </a:lnTo>
                      <a:lnTo>
                        <a:pt x="675" y="151"/>
                      </a:lnTo>
                      <a:lnTo>
                        <a:pt x="675" y="1354"/>
                      </a:lnTo>
                      <a:lnTo>
                        <a:pt x="672" y="1384"/>
                      </a:lnTo>
                      <a:lnTo>
                        <a:pt x="662" y="1412"/>
                      </a:lnTo>
                      <a:lnTo>
                        <a:pt x="648" y="1438"/>
                      </a:lnTo>
                      <a:lnTo>
                        <a:pt x="630" y="1460"/>
                      </a:lnTo>
                      <a:lnTo>
                        <a:pt x="608" y="1479"/>
                      </a:lnTo>
                      <a:lnTo>
                        <a:pt x="581" y="1492"/>
                      </a:lnTo>
                      <a:lnTo>
                        <a:pt x="553" y="1500"/>
                      </a:lnTo>
                      <a:lnTo>
                        <a:pt x="523" y="1504"/>
                      </a:lnTo>
                      <a:lnTo>
                        <a:pt x="152" y="1504"/>
                      </a:lnTo>
                      <a:lnTo>
                        <a:pt x="122" y="1500"/>
                      </a:lnTo>
                      <a:lnTo>
                        <a:pt x="94" y="1492"/>
                      </a:lnTo>
                      <a:lnTo>
                        <a:pt x="67" y="1479"/>
                      </a:lnTo>
                      <a:lnTo>
                        <a:pt x="45" y="1460"/>
                      </a:lnTo>
                      <a:lnTo>
                        <a:pt x="27" y="1438"/>
                      </a:lnTo>
                      <a:lnTo>
                        <a:pt x="13" y="1412"/>
                      </a:lnTo>
                      <a:lnTo>
                        <a:pt x="4" y="1384"/>
                      </a:lnTo>
                      <a:lnTo>
                        <a:pt x="0" y="1354"/>
                      </a:lnTo>
                      <a:lnTo>
                        <a:pt x="0" y="151"/>
                      </a:lnTo>
                      <a:lnTo>
                        <a:pt x="4" y="120"/>
                      </a:lnTo>
                      <a:lnTo>
                        <a:pt x="13" y="92"/>
                      </a:lnTo>
                      <a:lnTo>
                        <a:pt x="27" y="66"/>
                      </a:lnTo>
                      <a:lnTo>
                        <a:pt x="45" y="44"/>
                      </a:lnTo>
                      <a:lnTo>
                        <a:pt x="67" y="26"/>
                      </a:lnTo>
                      <a:lnTo>
                        <a:pt x="94" y="12"/>
                      </a:lnTo>
                      <a:lnTo>
                        <a:pt x="122"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24">
                  <a:extLst>
                    <a:ext uri="{FF2B5EF4-FFF2-40B4-BE49-F238E27FC236}">
                      <a16:creationId xmlns:a16="http://schemas.microsoft.com/office/drawing/2014/main" id="{1A52D04F-024B-41DE-8FD0-684DB86A1530}"/>
                    </a:ext>
                  </a:extLst>
                </p:cNvPr>
                <p:cNvSpPr>
                  <a:spLocks/>
                </p:cNvSpPr>
                <p:nvPr/>
              </p:nvSpPr>
              <p:spPr bwMode="auto">
                <a:xfrm>
                  <a:off x="6361113" y="5208588"/>
                  <a:ext cx="98425" cy="282575"/>
                </a:xfrm>
                <a:custGeom>
                  <a:avLst/>
                  <a:gdLst>
                    <a:gd name="T0" fmla="*/ 152 w 674"/>
                    <a:gd name="T1" fmla="*/ 0 h 1956"/>
                    <a:gd name="T2" fmla="*/ 523 w 674"/>
                    <a:gd name="T3" fmla="*/ 0 h 1956"/>
                    <a:gd name="T4" fmla="*/ 553 w 674"/>
                    <a:gd name="T5" fmla="*/ 4 h 1956"/>
                    <a:gd name="T6" fmla="*/ 582 w 674"/>
                    <a:gd name="T7" fmla="*/ 13 h 1956"/>
                    <a:gd name="T8" fmla="*/ 607 w 674"/>
                    <a:gd name="T9" fmla="*/ 26 h 1956"/>
                    <a:gd name="T10" fmla="*/ 630 w 674"/>
                    <a:gd name="T11" fmla="*/ 45 h 1956"/>
                    <a:gd name="T12" fmla="*/ 648 w 674"/>
                    <a:gd name="T13" fmla="*/ 67 h 1956"/>
                    <a:gd name="T14" fmla="*/ 663 w 674"/>
                    <a:gd name="T15" fmla="*/ 93 h 1956"/>
                    <a:gd name="T16" fmla="*/ 671 w 674"/>
                    <a:gd name="T17" fmla="*/ 121 h 1956"/>
                    <a:gd name="T18" fmla="*/ 674 w 674"/>
                    <a:gd name="T19" fmla="*/ 151 h 1956"/>
                    <a:gd name="T20" fmla="*/ 674 w 674"/>
                    <a:gd name="T21" fmla="*/ 1806 h 1956"/>
                    <a:gd name="T22" fmla="*/ 671 w 674"/>
                    <a:gd name="T23" fmla="*/ 1836 h 1956"/>
                    <a:gd name="T24" fmla="*/ 663 w 674"/>
                    <a:gd name="T25" fmla="*/ 1864 h 1956"/>
                    <a:gd name="T26" fmla="*/ 648 w 674"/>
                    <a:gd name="T27" fmla="*/ 1890 h 1956"/>
                    <a:gd name="T28" fmla="*/ 630 w 674"/>
                    <a:gd name="T29" fmla="*/ 1912 h 1956"/>
                    <a:gd name="T30" fmla="*/ 607 w 674"/>
                    <a:gd name="T31" fmla="*/ 1931 h 1956"/>
                    <a:gd name="T32" fmla="*/ 582 w 674"/>
                    <a:gd name="T33" fmla="*/ 1944 h 1956"/>
                    <a:gd name="T34" fmla="*/ 553 w 674"/>
                    <a:gd name="T35" fmla="*/ 1952 h 1956"/>
                    <a:gd name="T36" fmla="*/ 523 w 674"/>
                    <a:gd name="T37" fmla="*/ 1956 h 1956"/>
                    <a:gd name="T38" fmla="*/ 152 w 674"/>
                    <a:gd name="T39" fmla="*/ 1956 h 1956"/>
                    <a:gd name="T40" fmla="*/ 122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2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3" y="0"/>
                      </a:lnTo>
                      <a:lnTo>
                        <a:pt x="553" y="4"/>
                      </a:lnTo>
                      <a:lnTo>
                        <a:pt x="582" y="13"/>
                      </a:lnTo>
                      <a:lnTo>
                        <a:pt x="607" y="26"/>
                      </a:lnTo>
                      <a:lnTo>
                        <a:pt x="630" y="45"/>
                      </a:lnTo>
                      <a:lnTo>
                        <a:pt x="648" y="67"/>
                      </a:lnTo>
                      <a:lnTo>
                        <a:pt x="663" y="93"/>
                      </a:lnTo>
                      <a:lnTo>
                        <a:pt x="671" y="121"/>
                      </a:lnTo>
                      <a:lnTo>
                        <a:pt x="674" y="151"/>
                      </a:lnTo>
                      <a:lnTo>
                        <a:pt x="674" y="1806"/>
                      </a:lnTo>
                      <a:lnTo>
                        <a:pt x="671" y="1836"/>
                      </a:lnTo>
                      <a:lnTo>
                        <a:pt x="663" y="1864"/>
                      </a:lnTo>
                      <a:lnTo>
                        <a:pt x="648" y="1890"/>
                      </a:lnTo>
                      <a:lnTo>
                        <a:pt x="630" y="1912"/>
                      </a:lnTo>
                      <a:lnTo>
                        <a:pt x="607" y="1931"/>
                      </a:lnTo>
                      <a:lnTo>
                        <a:pt x="582" y="1944"/>
                      </a:lnTo>
                      <a:lnTo>
                        <a:pt x="553" y="1952"/>
                      </a:lnTo>
                      <a:lnTo>
                        <a:pt x="523" y="1956"/>
                      </a:lnTo>
                      <a:lnTo>
                        <a:pt x="152" y="1956"/>
                      </a:lnTo>
                      <a:lnTo>
                        <a:pt x="122"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2"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25">
                  <a:extLst>
                    <a:ext uri="{FF2B5EF4-FFF2-40B4-BE49-F238E27FC236}">
                      <a16:creationId xmlns:a16="http://schemas.microsoft.com/office/drawing/2014/main" id="{E4AD159C-B223-CBED-1CAD-E2159B6CC62E}"/>
                    </a:ext>
                  </a:extLst>
                </p:cNvPr>
                <p:cNvSpPr>
                  <a:spLocks/>
                </p:cNvSpPr>
                <p:nvPr/>
              </p:nvSpPr>
              <p:spPr bwMode="auto">
                <a:xfrm>
                  <a:off x="6224588" y="5145088"/>
                  <a:ext cx="25400" cy="38100"/>
                </a:xfrm>
                <a:custGeom>
                  <a:avLst/>
                  <a:gdLst>
                    <a:gd name="T0" fmla="*/ 0 w 169"/>
                    <a:gd name="T1" fmla="*/ 0 h 271"/>
                    <a:gd name="T2" fmla="*/ 21 w 169"/>
                    <a:gd name="T3" fmla="*/ 5 h 271"/>
                    <a:gd name="T4" fmla="*/ 42 w 169"/>
                    <a:gd name="T5" fmla="*/ 11 h 271"/>
                    <a:gd name="T6" fmla="*/ 62 w 169"/>
                    <a:gd name="T7" fmla="*/ 17 h 271"/>
                    <a:gd name="T8" fmla="*/ 83 w 169"/>
                    <a:gd name="T9" fmla="*/ 25 h 271"/>
                    <a:gd name="T10" fmla="*/ 103 w 169"/>
                    <a:gd name="T11" fmla="*/ 35 h 271"/>
                    <a:gd name="T12" fmla="*/ 121 w 169"/>
                    <a:gd name="T13" fmla="*/ 46 h 271"/>
                    <a:gd name="T14" fmla="*/ 137 w 169"/>
                    <a:gd name="T15" fmla="*/ 58 h 271"/>
                    <a:gd name="T16" fmla="*/ 150 w 169"/>
                    <a:gd name="T17" fmla="*/ 74 h 271"/>
                    <a:gd name="T18" fmla="*/ 161 w 169"/>
                    <a:gd name="T19" fmla="*/ 93 h 271"/>
                    <a:gd name="T20" fmla="*/ 167 w 169"/>
                    <a:gd name="T21" fmla="*/ 114 h 271"/>
                    <a:gd name="T22" fmla="*/ 169 w 169"/>
                    <a:gd name="T23" fmla="*/ 136 h 271"/>
                    <a:gd name="T24" fmla="*/ 167 w 169"/>
                    <a:gd name="T25" fmla="*/ 160 h 271"/>
                    <a:gd name="T26" fmla="*/ 161 w 169"/>
                    <a:gd name="T27" fmla="*/ 181 h 271"/>
                    <a:gd name="T28" fmla="*/ 151 w 169"/>
                    <a:gd name="T29" fmla="*/ 200 h 271"/>
                    <a:gd name="T30" fmla="*/ 139 w 169"/>
                    <a:gd name="T31" fmla="*/ 215 h 271"/>
                    <a:gd name="T32" fmla="*/ 124 w 169"/>
                    <a:gd name="T33" fmla="*/ 230 h 271"/>
                    <a:gd name="T34" fmla="*/ 106 w 169"/>
                    <a:gd name="T35" fmla="*/ 241 h 271"/>
                    <a:gd name="T36" fmla="*/ 88 w 169"/>
                    <a:gd name="T37" fmla="*/ 251 h 271"/>
                    <a:gd name="T38" fmla="*/ 67 w 169"/>
                    <a:gd name="T39" fmla="*/ 259 h 271"/>
                    <a:gd name="T40" fmla="*/ 45 w 169"/>
                    <a:gd name="T41" fmla="*/ 264 h 271"/>
                    <a:gd name="T42" fmla="*/ 23 w 169"/>
                    <a:gd name="T43" fmla="*/ 269 h 271"/>
                    <a:gd name="T44" fmla="*/ 0 w 169"/>
                    <a:gd name="T45" fmla="*/ 271 h 271"/>
                    <a:gd name="T46" fmla="*/ 0 w 169"/>
                    <a:gd name="T4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71">
                      <a:moveTo>
                        <a:pt x="0" y="0"/>
                      </a:moveTo>
                      <a:lnTo>
                        <a:pt x="21" y="5"/>
                      </a:lnTo>
                      <a:lnTo>
                        <a:pt x="42" y="11"/>
                      </a:lnTo>
                      <a:lnTo>
                        <a:pt x="62" y="17"/>
                      </a:lnTo>
                      <a:lnTo>
                        <a:pt x="83" y="25"/>
                      </a:lnTo>
                      <a:lnTo>
                        <a:pt x="103" y="35"/>
                      </a:lnTo>
                      <a:lnTo>
                        <a:pt x="121" y="46"/>
                      </a:lnTo>
                      <a:lnTo>
                        <a:pt x="137" y="58"/>
                      </a:lnTo>
                      <a:lnTo>
                        <a:pt x="150" y="74"/>
                      </a:lnTo>
                      <a:lnTo>
                        <a:pt x="161" y="93"/>
                      </a:lnTo>
                      <a:lnTo>
                        <a:pt x="167" y="114"/>
                      </a:lnTo>
                      <a:lnTo>
                        <a:pt x="169" y="136"/>
                      </a:lnTo>
                      <a:lnTo>
                        <a:pt x="167" y="160"/>
                      </a:lnTo>
                      <a:lnTo>
                        <a:pt x="161" y="181"/>
                      </a:lnTo>
                      <a:lnTo>
                        <a:pt x="151" y="200"/>
                      </a:lnTo>
                      <a:lnTo>
                        <a:pt x="139" y="215"/>
                      </a:lnTo>
                      <a:lnTo>
                        <a:pt x="124" y="230"/>
                      </a:lnTo>
                      <a:lnTo>
                        <a:pt x="106" y="241"/>
                      </a:lnTo>
                      <a:lnTo>
                        <a:pt x="88" y="251"/>
                      </a:lnTo>
                      <a:lnTo>
                        <a:pt x="67" y="259"/>
                      </a:lnTo>
                      <a:lnTo>
                        <a:pt x="45" y="264"/>
                      </a:lnTo>
                      <a:lnTo>
                        <a:pt x="23" y="269"/>
                      </a:lnTo>
                      <a:lnTo>
                        <a:pt x="0" y="27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126">
                  <a:extLst>
                    <a:ext uri="{FF2B5EF4-FFF2-40B4-BE49-F238E27FC236}">
                      <a16:creationId xmlns:a16="http://schemas.microsoft.com/office/drawing/2014/main" id="{EF7A54F9-786F-821D-1D18-28AAB11D9887}"/>
                    </a:ext>
                  </a:extLst>
                </p:cNvPr>
                <p:cNvSpPr>
                  <a:spLocks/>
                </p:cNvSpPr>
                <p:nvPr/>
              </p:nvSpPr>
              <p:spPr bwMode="auto">
                <a:xfrm>
                  <a:off x="6191250" y="5080001"/>
                  <a:ext cx="22225" cy="36513"/>
                </a:xfrm>
                <a:custGeom>
                  <a:avLst/>
                  <a:gdLst>
                    <a:gd name="T0" fmla="*/ 154 w 154"/>
                    <a:gd name="T1" fmla="*/ 0 h 246"/>
                    <a:gd name="T2" fmla="*/ 154 w 154"/>
                    <a:gd name="T3" fmla="*/ 246 h 246"/>
                    <a:gd name="T4" fmla="*/ 118 w 154"/>
                    <a:gd name="T5" fmla="*/ 237 h 246"/>
                    <a:gd name="T6" fmla="*/ 87 w 154"/>
                    <a:gd name="T7" fmla="*/ 227 h 246"/>
                    <a:gd name="T8" fmla="*/ 60 w 154"/>
                    <a:gd name="T9" fmla="*/ 214 h 246"/>
                    <a:gd name="T10" fmla="*/ 39 w 154"/>
                    <a:gd name="T11" fmla="*/ 200 h 246"/>
                    <a:gd name="T12" fmla="*/ 21 w 154"/>
                    <a:gd name="T13" fmla="*/ 182 h 246"/>
                    <a:gd name="T14" fmla="*/ 9 w 154"/>
                    <a:gd name="T15" fmla="*/ 164 h 246"/>
                    <a:gd name="T16" fmla="*/ 2 w 154"/>
                    <a:gd name="T17" fmla="*/ 142 h 246"/>
                    <a:gd name="T18" fmla="*/ 0 w 154"/>
                    <a:gd name="T19" fmla="*/ 117 h 246"/>
                    <a:gd name="T20" fmla="*/ 2 w 154"/>
                    <a:gd name="T21" fmla="*/ 96 h 246"/>
                    <a:gd name="T22" fmla="*/ 11 w 154"/>
                    <a:gd name="T23" fmla="*/ 75 h 246"/>
                    <a:gd name="T24" fmla="*/ 24 w 154"/>
                    <a:gd name="T25" fmla="*/ 55 h 246"/>
                    <a:gd name="T26" fmla="*/ 42 w 154"/>
                    <a:gd name="T27" fmla="*/ 38 h 246"/>
                    <a:gd name="T28" fmla="*/ 64 w 154"/>
                    <a:gd name="T29" fmla="*/ 23 h 246"/>
                    <a:gd name="T30" fmla="*/ 91 w 154"/>
                    <a:gd name="T31" fmla="*/ 12 h 246"/>
                    <a:gd name="T32" fmla="*/ 120 w 154"/>
                    <a:gd name="T33" fmla="*/ 4 h 246"/>
                    <a:gd name="T34" fmla="*/ 154 w 15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46">
                      <a:moveTo>
                        <a:pt x="154" y="0"/>
                      </a:moveTo>
                      <a:lnTo>
                        <a:pt x="154" y="246"/>
                      </a:lnTo>
                      <a:lnTo>
                        <a:pt x="118" y="237"/>
                      </a:lnTo>
                      <a:lnTo>
                        <a:pt x="87" y="227"/>
                      </a:lnTo>
                      <a:lnTo>
                        <a:pt x="60" y="214"/>
                      </a:lnTo>
                      <a:lnTo>
                        <a:pt x="39" y="200"/>
                      </a:lnTo>
                      <a:lnTo>
                        <a:pt x="21" y="182"/>
                      </a:lnTo>
                      <a:lnTo>
                        <a:pt x="9" y="164"/>
                      </a:lnTo>
                      <a:lnTo>
                        <a:pt x="2" y="142"/>
                      </a:lnTo>
                      <a:lnTo>
                        <a:pt x="0" y="117"/>
                      </a:lnTo>
                      <a:lnTo>
                        <a:pt x="2" y="96"/>
                      </a:lnTo>
                      <a:lnTo>
                        <a:pt x="11" y="75"/>
                      </a:lnTo>
                      <a:lnTo>
                        <a:pt x="24" y="55"/>
                      </a:lnTo>
                      <a:lnTo>
                        <a:pt x="42" y="38"/>
                      </a:lnTo>
                      <a:lnTo>
                        <a:pt x="64" y="23"/>
                      </a:lnTo>
                      <a:lnTo>
                        <a:pt x="91" y="12"/>
                      </a:lnTo>
                      <a:lnTo>
                        <a:pt x="120" y="4"/>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127">
                  <a:extLst>
                    <a:ext uri="{FF2B5EF4-FFF2-40B4-BE49-F238E27FC236}">
                      <a16:creationId xmlns:a16="http://schemas.microsoft.com/office/drawing/2014/main" id="{7A3FEBEA-9A3C-A746-19C7-0DEA38E1DFF2}"/>
                    </a:ext>
                  </a:extLst>
                </p:cNvPr>
                <p:cNvSpPr>
                  <a:spLocks noEditPoints="1"/>
                </p:cNvSpPr>
                <p:nvPr/>
              </p:nvSpPr>
              <p:spPr bwMode="auto">
                <a:xfrm>
                  <a:off x="6099175" y="5013326"/>
                  <a:ext cx="239713" cy="239713"/>
                </a:xfrm>
                <a:custGeom>
                  <a:avLst/>
                  <a:gdLst>
                    <a:gd name="T0" fmla="*/ 802 w 1665"/>
                    <a:gd name="T1" fmla="*/ 227 h 1654"/>
                    <a:gd name="T2" fmla="*/ 758 w 1665"/>
                    <a:gd name="T3" fmla="*/ 329 h 1654"/>
                    <a:gd name="T4" fmla="*/ 622 w 1665"/>
                    <a:gd name="T5" fmla="*/ 366 h 1654"/>
                    <a:gd name="T6" fmla="*/ 520 w 1665"/>
                    <a:gd name="T7" fmla="*/ 449 h 1654"/>
                    <a:gd name="T8" fmla="*/ 469 w 1665"/>
                    <a:gd name="T9" fmla="*/ 575 h 1654"/>
                    <a:gd name="T10" fmla="*/ 489 w 1665"/>
                    <a:gd name="T11" fmla="*/ 716 h 1654"/>
                    <a:gd name="T12" fmla="*/ 585 w 1665"/>
                    <a:gd name="T13" fmla="*/ 817 h 1654"/>
                    <a:gd name="T14" fmla="*/ 745 w 1665"/>
                    <a:gd name="T15" fmla="*/ 881 h 1654"/>
                    <a:gd name="T16" fmla="*/ 735 w 1665"/>
                    <a:gd name="T17" fmla="*/ 1169 h 1654"/>
                    <a:gd name="T18" fmla="*/ 665 w 1665"/>
                    <a:gd name="T19" fmla="*/ 1130 h 1654"/>
                    <a:gd name="T20" fmla="*/ 635 w 1665"/>
                    <a:gd name="T21" fmla="*/ 1075 h 1654"/>
                    <a:gd name="T22" fmla="*/ 613 w 1665"/>
                    <a:gd name="T23" fmla="*/ 1020 h 1654"/>
                    <a:gd name="T24" fmla="*/ 570 w 1665"/>
                    <a:gd name="T25" fmla="*/ 984 h 1654"/>
                    <a:gd name="T26" fmla="*/ 491 w 1665"/>
                    <a:gd name="T27" fmla="*/ 986 h 1654"/>
                    <a:gd name="T28" fmla="*/ 448 w 1665"/>
                    <a:gd name="T29" fmla="*/ 1042 h 1654"/>
                    <a:gd name="T30" fmla="*/ 462 w 1665"/>
                    <a:gd name="T31" fmla="*/ 1137 h 1654"/>
                    <a:gd name="T32" fmla="*/ 533 w 1665"/>
                    <a:gd name="T33" fmla="*/ 1229 h 1654"/>
                    <a:gd name="T34" fmla="*/ 661 w 1665"/>
                    <a:gd name="T35" fmla="*/ 1296 h 1654"/>
                    <a:gd name="T36" fmla="*/ 794 w 1665"/>
                    <a:gd name="T37" fmla="*/ 1401 h 1654"/>
                    <a:gd name="T38" fmla="*/ 822 w 1665"/>
                    <a:gd name="T39" fmla="*/ 1445 h 1654"/>
                    <a:gd name="T40" fmla="*/ 869 w 1665"/>
                    <a:gd name="T41" fmla="*/ 1428 h 1654"/>
                    <a:gd name="T42" fmla="*/ 923 w 1665"/>
                    <a:gd name="T43" fmla="*/ 1312 h 1654"/>
                    <a:gd name="T44" fmla="*/ 1080 w 1665"/>
                    <a:gd name="T45" fmla="*/ 1266 h 1654"/>
                    <a:gd name="T46" fmla="*/ 1182 w 1665"/>
                    <a:gd name="T47" fmla="*/ 1171 h 1654"/>
                    <a:gd name="T48" fmla="*/ 1220 w 1665"/>
                    <a:gd name="T49" fmla="*/ 1028 h 1654"/>
                    <a:gd name="T50" fmla="*/ 1192 w 1665"/>
                    <a:gd name="T51" fmla="*/ 897 h 1654"/>
                    <a:gd name="T52" fmla="*/ 1116 w 1665"/>
                    <a:gd name="T53" fmla="*/ 813 h 1654"/>
                    <a:gd name="T54" fmla="*/ 1008 w 1665"/>
                    <a:gd name="T55" fmla="*/ 760 h 1654"/>
                    <a:gd name="T56" fmla="*/ 877 w 1665"/>
                    <a:gd name="T57" fmla="*/ 725 h 1654"/>
                    <a:gd name="T58" fmla="*/ 952 w 1665"/>
                    <a:gd name="T59" fmla="*/ 483 h 1654"/>
                    <a:gd name="T60" fmla="*/ 1015 w 1665"/>
                    <a:gd name="T61" fmla="*/ 534 h 1654"/>
                    <a:gd name="T62" fmla="*/ 1061 w 1665"/>
                    <a:gd name="T63" fmla="*/ 589 h 1654"/>
                    <a:gd name="T64" fmla="*/ 1117 w 1665"/>
                    <a:gd name="T65" fmla="*/ 615 h 1654"/>
                    <a:gd name="T66" fmla="*/ 1186 w 1665"/>
                    <a:gd name="T67" fmla="*/ 586 h 1654"/>
                    <a:gd name="T68" fmla="*/ 1201 w 1665"/>
                    <a:gd name="T69" fmla="*/ 505 h 1654"/>
                    <a:gd name="T70" fmla="*/ 1144 w 1665"/>
                    <a:gd name="T71" fmla="*/ 418 h 1654"/>
                    <a:gd name="T72" fmla="*/ 1039 w 1665"/>
                    <a:gd name="T73" fmla="*/ 361 h 1654"/>
                    <a:gd name="T74" fmla="*/ 925 w 1665"/>
                    <a:gd name="T75" fmla="*/ 331 h 1654"/>
                    <a:gd name="T76" fmla="*/ 875 w 1665"/>
                    <a:gd name="T77" fmla="*/ 240 h 1654"/>
                    <a:gd name="T78" fmla="*/ 835 w 1665"/>
                    <a:gd name="T79" fmla="*/ 207 h 1654"/>
                    <a:gd name="T80" fmla="*/ 1043 w 1665"/>
                    <a:gd name="T81" fmla="*/ 27 h 1654"/>
                    <a:gd name="T82" fmla="*/ 1291 w 1665"/>
                    <a:gd name="T83" fmla="*/ 138 h 1654"/>
                    <a:gd name="T84" fmla="*/ 1488 w 1665"/>
                    <a:gd name="T85" fmla="*/ 318 h 1654"/>
                    <a:gd name="T86" fmla="*/ 1619 w 1665"/>
                    <a:gd name="T87" fmla="*/ 554 h 1654"/>
                    <a:gd name="T88" fmla="*/ 1665 w 1665"/>
                    <a:gd name="T89" fmla="*/ 827 h 1654"/>
                    <a:gd name="T90" fmla="*/ 1619 w 1665"/>
                    <a:gd name="T91" fmla="*/ 1102 h 1654"/>
                    <a:gd name="T92" fmla="*/ 1488 w 1665"/>
                    <a:gd name="T93" fmla="*/ 1337 h 1654"/>
                    <a:gd name="T94" fmla="*/ 1291 w 1665"/>
                    <a:gd name="T95" fmla="*/ 1518 h 1654"/>
                    <a:gd name="T96" fmla="*/ 1043 w 1665"/>
                    <a:gd name="T97" fmla="*/ 1628 h 1654"/>
                    <a:gd name="T98" fmla="*/ 761 w 1665"/>
                    <a:gd name="T99" fmla="*/ 1652 h 1654"/>
                    <a:gd name="T100" fmla="*/ 493 w 1665"/>
                    <a:gd name="T101" fmla="*/ 1582 h 1654"/>
                    <a:gd name="T102" fmla="*/ 268 w 1665"/>
                    <a:gd name="T103" fmla="*/ 1435 h 1654"/>
                    <a:gd name="T104" fmla="*/ 103 w 1665"/>
                    <a:gd name="T105" fmla="*/ 1224 h 1654"/>
                    <a:gd name="T106" fmla="*/ 12 w 1665"/>
                    <a:gd name="T107" fmla="*/ 969 h 1654"/>
                    <a:gd name="T108" fmla="*/ 12 w 1665"/>
                    <a:gd name="T109" fmla="*/ 687 h 1654"/>
                    <a:gd name="T110" fmla="*/ 103 w 1665"/>
                    <a:gd name="T111" fmla="*/ 430 h 1654"/>
                    <a:gd name="T112" fmla="*/ 268 w 1665"/>
                    <a:gd name="T113" fmla="*/ 220 h 1654"/>
                    <a:gd name="T114" fmla="*/ 493 w 1665"/>
                    <a:gd name="T115" fmla="*/ 72 h 1654"/>
                    <a:gd name="T116" fmla="*/ 761 w 1665"/>
                    <a:gd name="T117" fmla="*/ 3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5" h="1654">
                      <a:moveTo>
                        <a:pt x="835" y="207"/>
                      </a:moveTo>
                      <a:lnTo>
                        <a:pt x="822" y="209"/>
                      </a:lnTo>
                      <a:lnTo>
                        <a:pt x="811" y="217"/>
                      </a:lnTo>
                      <a:lnTo>
                        <a:pt x="802" y="227"/>
                      </a:lnTo>
                      <a:lnTo>
                        <a:pt x="796" y="240"/>
                      </a:lnTo>
                      <a:lnTo>
                        <a:pt x="794" y="254"/>
                      </a:lnTo>
                      <a:lnTo>
                        <a:pt x="794" y="327"/>
                      </a:lnTo>
                      <a:lnTo>
                        <a:pt x="758" y="329"/>
                      </a:lnTo>
                      <a:lnTo>
                        <a:pt x="722" y="334"/>
                      </a:lnTo>
                      <a:lnTo>
                        <a:pt x="687" y="343"/>
                      </a:lnTo>
                      <a:lnTo>
                        <a:pt x="655" y="353"/>
                      </a:lnTo>
                      <a:lnTo>
                        <a:pt x="622" y="366"/>
                      </a:lnTo>
                      <a:lnTo>
                        <a:pt x="593" y="383"/>
                      </a:lnTo>
                      <a:lnTo>
                        <a:pt x="566" y="402"/>
                      </a:lnTo>
                      <a:lnTo>
                        <a:pt x="542" y="424"/>
                      </a:lnTo>
                      <a:lnTo>
                        <a:pt x="520" y="449"/>
                      </a:lnTo>
                      <a:lnTo>
                        <a:pt x="502" y="477"/>
                      </a:lnTo>
                      <a:lnTo>
                        <a:pt x="487" y="507"/>
                      </a:lnTo>
                      <a:lnTo>
                        <a:pt x="476" y="539"/>
                      </a:lnTo>
                      <a:lnTo>
                        <a:pt x="469" y="575"/>
                      </a:lnTo>
                      <a:lnTo>
                        <a:pt x="466" y="614"/>
                      </a:lnTo>
                      <a:lnTo>
                        <a:pt x="469" y="650"/>
                      </a:lnTo>
                      <a:lnTo>
                        <a:pt x="477" y="685"/>
                      </a:lnTo>
                      <a:lnTo>
                        <a:pt x="489" y="716"/>
                      </a:lnTo>
                      <a:lnTo>
                        <a:pt x="506" y="745"/>
                      </a:lnTo>
                      <a:lnTo>
                        <a:pt x="528" y="771"/>
                      </a:lnTo>
                      <a:lnTo>
                        <a:pt x="554" y="796"/>
                      </a:lnTo>
                      <a:lnTo>
                        <a:pt x="585" y="817"/>
                      </a:lnTo>
                      <a:lnTo>
                        <a:pt x="619" y="837"/>
                      </a:lnTo>
                      <a:lnTo>
                        <a:pt x="657" y="853"/>
                      </a:lnTo>
                      <a:lnTo>
                        <a:pt x="700" y="869"/>
                      </a:lnTo>
                      <a:lnTo>
                        <a:pt x="745" y="881"/>
                      </a:lnTo>
                      <a:lnTo>
                        <a:pt x="794" y="892"/>
                      </a:lnTo>
                      <a:lnTo>
                        <a:pt x="794" y="1177"/>
                      </a:lnTo>
                      <a:lnTo>
                        <a:pt x="763" y="1175"/>
                      </a:lnTo>
                      <a:lnTo>
                        <a:pt x="735" y="1169"/>
                      </a:lnTo>
                      <a:lnTo>
                        <a:pt x="712" y="1162"/>
                      </a:lnTo>
                      <a:lnTo>
                        <a:pt x="693" y="1153"/>
                      </a:lnTo>
                      <a:lnTo>
                        <a:pt x="679" y="1142"/>
                      </a:lnTo>
                      <a:lnTo>
                        <a:pt x="665" y="1130"/>
                      </a:lnTo>
                      <a:lnTo>
                        <a:pt x="656" y="1116"/>
                      </a:lnTo>
                      <a:lnTo>
                        <a:pt x="647" y="1103"/>
                      </a:lnTo>
                      <a:lnTo>
                        <a:pt x="640" y="1088"/>
                      </a:lnTo>
                      <a:lnTo>
                        <a:pt x="635" y="1075"/>
                      </a:lnTo>
                      <a:lnTo>
                        <a:pt x="630" y="1060"/>
                      </a:lnTo>
                      <a:lnTo>
                        <a:pt x="624" y="1046"/>
                      </a:lnTo>
                      <a:lnTo>
                        <a:pt x="619" y="1032"/>
                      </a:lnTo>
                      <a:lnTo>
                        <a:pt x="613" y="1020"/>
                      </a:lnTo>
                      <a:lnTo>
                        <a:pt x="605" y="1008"/>
                      </a:lnTo>
                      <a:lnTo>
                        <a:pt x="596" y="999"/>
                      </a:lnTo>
                      <a:lnTo>
                        <a:pt x="585" y="990"/>
                      </a:lnTo>
                      <a:lnTo>
                        <a:pt x="570" y="984"/>
                      </a:lnTo>
                      <a:lnTo>
                        <a:pt x="552" y="980"/>
                      </a:lnTo>
                      <a:lnTo>
                        <a:pt x="531" y="979"/>
                      </a:lnTo>
                      <a:lnTo>
                        <a:pt x="510" y="980"/>
                      </a:lnTo>
                      <a:lnTo>
                        <a:pt x="491" y="986"/>
                      </a:lnTo>
                      <a:lnTo>
                        <a:pt x="476" y="996"/>
                      </a:lnTo>
                      <a:lnTo>
                        <a:pt x="463" y="1008"/>
                      </a:lnTo>
                      <a:lnTo>
                        <a:pt x="454" y="1024"/>
                      </a:lnTo>
                      <a:lnTo>
                        <a:pt x="448" y="1042"/>
                      </a:lnTo>
                      <a:lnTo>
                        <a:pt x="446" y="1065"/>
                      </a:lnTo>
                      <a:lnTo>
                        <a:pt x="447" y="1088"/>
                      </a:lnTo>
                      <a:lnTo>
                        <a:pt x="453" y="1112"/>
                      </a:lnTo>
                      <a:lnTo>
                        <a:pt x="462" y="1137"/>
                      </a:lnTo>
                      <a:lnTo>
                        <a:pt x="475" y="1161"/>
                      </a:lnTo>
                      <a:lnTo>
                        <a:pt x="490" y="1185"/>
                      </a:lnTo>
                      <a:lnTo>
                        <a:pt x="510" y="1208"/>
                      </a:lnTo>
                      <a:lnTo>
                        <a:pt x="533" y="1229"/>
                      </a:lnTo>
                      <a:lnTo>
                        <a:pt x="559" y="1249"/>
                      </a:lnTo>
                      <a:lnTo>
                        <a:pt x="590" y="1267"/>
                      </a:lnTo>
                      <a:lnTo>
                        <a:pt x="623" y="1283"/>
                      </a:lnTo>
                      <a:lnTo>
                        <a:pt x="661" y="1296"/>
                      </a:lnTo>
                      <a:lnTo>
                        <a:pt x="702" y="1307"/>
                      </a:lnTo>
                      <a:lnTo>
                        <a:pt x="746" y="1313"/>
                      </a:lnTo>
                      <a:lnTo>
                        <a:pt x="794" y="1317"/>
                      </a:lnTo>
                      <a:lnTo>
                        <a:pt x="794" y="1401"/>
                      </a:lnTo>
                      <a:lnTo>
                        <a:pt x="796" y="1415"/>
                      </a:lnTo>
                      <a:lnTo>
                        <a:pt x="802" y="1428"/>
                      </a:lnTo>
                      <a:lnTo>
                        <a:pt x="811" y="1439"/>
                      </a:lnTo>
                      <a:lnTo>
                        <a:pt x="822" y="1445"/>
                      </a:lnTo>
                      <a:lnTo>
                        <a:pt x="835" y="1448"/>
                      </a:lnTo>
                      <a:lnTo>
                        <a:pt x="848" y="1445"/>
                      </a:lnTo>
                      <a:lnTo>
                        <a:pt x="860" y="1439"/>
                      </a:lnTo>
                      <a:lnTo>
                        <a:pt x="869" y="1428"/>
                      </a:lnTo>
                      <a:lnTo>
                        <a:pt x="875" y="1415"/>
                      </a:lnTo>
                      <a:lnTo>
                        <a:pt x="877" y="1401"/>
                      </a:lnTo>
                      <a:lnTo>
                        <a:pt x="877" y="1317"/>
                      </a:lnTo>
                      <a:lnTo>
                        <a:pt x="923" y="1312"/>
                      </a:lnTo>
                      <a:lnTo>
                        <a:pt x="967" y="1305"/>
                      </a:lnTo>
                      <a:lnTo>
                        <a:pt x="1008" y="1295"/>
                      </a:lnTo>
                      <a:lnTo>
                        <a:pt x="1045" y="1282"/>
                      </a:lnTo>
                      <a:lnTo>
                        <a:pt x="1080" y="1266"/>
                      </a:lnTo>
                      <a:lnTo>
                        <a:pt x="1111" y="1247"/>
                      </a:lnTo>
                      <a:lnTo>
                        <a:pt x="1138" y="1225"/>
                      </a:lnTo>
                      <a:lnTo>
                        <a:pt x="1162" y="1199"/>
                      </a:lnTo>
                      <a:lnTo>
                        <a:pt x="1182" y="1171"/>
                      </a:lnTo>
                      <a:lnTo>
                        <a:pt x="1198" y="1140"/>
                      </a:lnTo>
                      <a:lnTo>
                        <a:pt x="1211" y="1106"/>
                      </a:lnTo>
                      <a:lnTo>
                        <a:pt x="1217" y="1068"/>
                      </a:lnTo>
                      <a:lnTo>
                        <a:pt x="1220" y="1028"/>
                      </a:lnTo>
                      <a:lnTo>
                        <a:pt x="1218" y="990"/>
                      </a:lnTo>
                      <a:lnTo>
                        <a:pt x="1213" y="956"/>
                      </a:lnTo>
                      <a:lnTo>
                        <a:pt x="1203" y="925"/>
                      </a:lnTo>
                      <a:lnTo>
                        <a:pt x="1192" y="897"/>
                      </a:lnTo>
                      <a:lnTo>
                        <a:pt x="1177" y="872"/>
                      </a:lnTo>
                      <a:lnTo>
                        <a:pt x="1159" y="850"/>
                      </a:lnTo>
                      <a:lnTo>
                        <a:pt x="1139" y="830"/>
                      </a:lnTo>
                      <a:lnTo>
                        <a:pt x="1116" y="813"/>
                      </a:lnTo>
                      <a:lnTo>
                        <a:pt x="1091" y="797"/>
                      </a:lnTo>
                      <a:lnTo>
                        <a:pt x="1065" y="782"/>
                      </a:lnTo>
                      <a:lnTo>
                        <a:pt x="1037" y="770"/>
                      </a:lnTo>
                      <a:lnTo>
                        <a:pt x="1008" y="760"/>
                      </a:lnTo>
                      <a:lnTo>
                        <a:pt x="976" y="750"/>
                      </a:lnTo>
                      <a:lnTo>
                        <a:pt x="944" y="741"/>
                      </a:lnTo>
                      <a:lnTo>
                        <a:pt x="910" y="733"/>
                      </a:lnTo>
                      <a:lnTo>
                        <a:pt x="877" y="725"/>
                      </a:lnTo>
                      <a:lnTo>
                        <a:pt x="877" y="466"/>
                      </a:lnTo>
                      <a:lnTo>
                        <a:pt x="905" y="468"/>
                      </a:lnTo>
                      <a:lnTo>
                        <a:pt x="930" y="475"/>
                      </a:lnTo>
                      <a:lnTo>
                        <a:pt x="952" y="483"/>
                      </a:lnTo>
                      <a:lnTo>
                        <a:pt x="971" y="493"/>
                      </a:lnTo>
                      <a:lnTo>
                        <a:pt x="988" y="506"/>
                      </a:lnTo>
                      <a:lnTo>
                        <a:pt x="1001" y="519"/>
                      </a:lnTo>
                      <a:lnTo>
                        <a:pt x="1015" y="534"/>
                      </a:lnTo>
                      <a:lnTo>
                        <a:pt x="1026" y="548"/>
                      </a:lnTo>
                      <a:lnTo>
                        <a:pt x="1038" y="563"/>
                      </a:lnTo>
                      <a:lnTo>
                        <a:pt x="1049" y="577"/>
                      </a:lnTo>
                      <a:lnTo>
                        <a:pt x="1061" y="589"/>
                      </a:lnTo>
                      <a:lnTo>
                        <a:pt x="1072" y="599"/>
                      </a:lnTo>
                      <a:lnTo>
                        <a:pt x="1086" y="608"/>
                      </a:lnTo>
                      <a:lnTo>
                        <a:pt x="1101" y="613"/>
                      </a:lnTo>
                      <a:lnTo>
                        <a:pt x="1117" y="615"/>
                      </a:lnTo>
                      <a:lnTo>
                        <a:pt x="1137" y="613"/>
                      </a:lnTo>
                      <a:lnTo>
                        <a:pt x="1155" y="608"/>
                      </a:lnTo>
                      <a:lnTo>
                        <a:pt x="1172" y="598"/>
                      </a:lnTo>
                      <a:lnTo>
                        <a:pt x="1186" y="586"/>
                      </a:lnTo>
                      <a:lnTo>
                        <a:pt x="1195" y="570"/>
                      </a:lnTo>
                      <a:lnTo>
                        <a:pt x="1202" y="552"/>
                      </a:lnTo>
                      <a:lnTo>
                        <a:pt x="1204" y="531"/>
                      </a:lnTo>
                      <a:lnTo>
                        <a:pt x="1201" y="505"/>
                      </a:lnTo>
                      <a:lnTo>
                        <a:pt x="1194" y="480"/>
                      </a:lnTo>
                      <a:lnTo>
                        <a:pt x="1180" y="458"/>
                      </a:lnTo>
                      <a:lnTo>
                        <a:pt x="1164" y="437"/>
                      </a:lnTo>
                      <a:lnTo>
                        <a:pt x="1144" y="418"/>
                      </a:lnTo>
                      <a:lnTo>
                        <a:pt x="1120" y="402"/>
                      </a:lnTo>
                      <a:lnTo>
                        <a:pt x="1094" y="386"/>
                      </a:lnTo>
                      <a:lnTo>
                        <a:pt x="1067" y="373"/>
                      </a:lnTo>
                      <a:lnTo>
                        <a:pt x="1039" y="361"/>
                      </a:lnTo>
                      <a:lnTo>
                        <a:pt x="1010" y="351"/>
                      </a:lnTo>
                      <a:lnTo>
                        <a:pt x="980" y="343"/>
                      </a:lnTo>
                      <a:lnTo>
                        <a:pt x="952" y="336"/>
                      </a:lnTo>
                      <a:lnTo>
                        <a:pt x="925" y="331"/>
                      </a:lnTo>
                      <a:lnTo>
                        <a:pt x="900" y="328"/>
                      </a:lnTo>
                      <a:lnTo>
                        <a:pt x="877" y="327"/>
                      </a:lnTo>
                      <a:lnTo>
                        <a:pt x="877" y="254"/>
                      </a:lnTo>
                      <a:lnTo>
                        <a:pt x="875" y="240"/>
                      </a:lnTo>
                      <a:lnTo>
                        <a:pt x="869" y="227"/>
                      </a:lnTo>
                      <a:lnTo>
                        <a:pt x="860" y="217"/>
                      </a:lnTo>
                      <a:lnTo>
                        <a:pt x="848" y="209"/>
                      </a:lnTo>
                      <a:lnTo>
                        <a:pt x="835" y="207"/>
                      </a:lnTo>
                      <a:close/>
                      <a:moveTo>
                        <a:pt x="833" y="0"/>
                      </a:moveTo>
                      <a:lnTo>
                        <a:pt x="905" y="3"/>
                      </a:lnTo>
                      <a:lnTo>
                        <a:pt x="975" y="12"/>
                      </a:lnTo>
                      <a:lnTo>
                        <a:pt x="1043" y="27"/>
                      </a:lnTo>
                      <a:lnTo>
                        <a:pt x="1109" y="47"/>
                      </a:lnTo>
                      <a:lnTo>
                        <a:pt x="1172" y="72"/>
                      </a:lnTo>
                      <a:lnTo>
                        <a:pt x="1233" y="102"/>
                      </a:lnTo>
                      <a:lnTo>
                        <a:pt x="1291" y="138"/>
                      </a:lnTo>
                      <a:lnTo>
                        <a:pt x="1346" y="176"/>
                      </a:lnTo>
                      <a:lnTo>
                        <a:pt x="1397" y="220"/>
                      </a:lnTo>
                      <a:lnTo>
                        <a:pt x="1445" y="267"/>
                      </a:lnTo>
                      <a:lnTo>
                        <a:pt x="1488" y="318"/>
                      </a:lnTo>
                      <a:lnTo>
                        <a:pt x="1528" y="373"/>
                      </a:lnTo>
                      <a:lnTo>
                        <a:pt x="1562" y="430"/>
                      </a:lnTo>
                      <a:lnTo>
                        <a:pt x="1593" y="490"/>
                      </a:lnTo>
                      <a:lnTo>
                        <a:pt x="1619" y="554"/>
                      </a:lnTo>
                      <a:lnTo>
                        <a:pt x="1639" y="619"/>
                      </a:lnTo>
                      <a:lnTo>
                        <a:pt x="1654" y="687"/>
                      </a:lnTo>
                      <a:lnTo>
                        <a:pt x="1662" y="756"/>
                      </a:lnTo>
                      <a:lnTo>
                        <a:pt x="1665" y="827"/>
                      </a:lnTo>
                      <a:lnTo>
                        <a:pt x="1662" y="899"/>
                      </a:lnTo>
                      <a:lnTo>
                        <a:pt x="1654" y="969"/>
                      </a:lnTo>
                      <a:lnTo>
                        <a:pt x="1639" y="1036"/>
                      </a:lnTo>
                      <a:lnTo>
                        <a:pt x="1619" y="1102"/>
                      </a:lnTo>
                      <a:lnTo>
                        <a:pt x="1593" y="1164"/>
                      </a:lnTo>
                      <a:lnTo>
                        <a:pt x="1562" y="1224"/>
                      </a:lnTo>
                      <a:lnTo>
                        <a:pt x="1528" y="1283"/>
                      </a:lnTo>
                      <a:lnTo>
                        <a:pt x="1488" y="1337"/>
                      </a:lnTo>
                      <a:lnTo>
                        <a:pt x="1445" y="1388"/>
                      </a:lnTo>
                      <a:lnTo>
                        <a:pt x="1397" y="1435"/>
                      </a:lnTo>
                      <a:lnTo>
                        <a:pt x="1346" y="1478"/>
                      </a:lnTo>
                      <a:lnTo>
                        <a:pt x="1291" y="1518"/>
                      </a:lnTo>
                      <a:lnTo>
                        <a:pt x="1233" y="1552"/>
                      </a:lnTo>
                      <a:lnTo>
                        <a:pt x="1172" y="1582"/>
                      </a:lnTo>
                      <a:lnTo>
                        <a:pt x="1109" y="1608"/>
                      </a:lnTo>
                      <a:lnTo>
                        <a:pt x="1043" y="1628"/>
                      </a:lnTo>
                      <a:lnTo>
                        <a:pt x="975" y="1643"/>
                      </a:lnTo>
                      <a:lnTo>
                        <a:pt x="905" y="1652"/>
                      </a:lnTo>
                      <a:lnTo>
                        <a:pt x="833" y="1654"/>
                      </a:lnTo>
                      <a:lnTo>
                        <a:pt x="761" y="1652"/>
                      </a:lnTo>
                      <a:lnTo>
                        <a:pt x="691" y="1643"/>
                      </a:lnTo>
                      <a:lnTo>
                        <a:pt x="623" y="1628"/>
                      </a:lnTo>
                      <a:lnTo>
                        <a:pt x="557" y="1608"/>
                      </a:lnTo>
                      <a:lnTo>
                        <a:pt x="493" y="1582"/>
                      </a:lnTo>
                      <a:lnTo>
                        <a:pt x="433" y="1552"/>
                      </a:lnTo>
                      <a:lnTo>
                        <a:pt x="374" y="1518"/>
                      </a:lnTo>
                      <a:lnTo>
                        <a:pt x="320" y="1478"/>
                      </a:lnTo>
                      <a:lnTo>
                        <a:pt x="268" y="1435"/>
                      </a:lnTo>
                      <a:lnTo>
                        <a:pt x="221" y="1388"/>
                      </a:lnTo>
                      <a:lnTo>
                        <a:pt x="177" y="1337"/>
                      </a:lnTo>
                      <a:lnTo>
                        <a:pt x="137" y="1283"/>
                      </a:lnTo>
                      <a:lnTo>
                        <a:pt x="103" y="1224"/>
                      </a:lnTo>
                      <a:lnTo>
                        <a:pt x="73" y="1164"/>
                      </a:lnTo>
                      <a:lnTo>
                        <a:pt x="46" y="1102"/>
                      </a:lnTo>
                      <a:lnTo>
                        <a:pt x="27" y="1036"/>
                      </a:lnTo>
                      <a:lnTo>
                        <a:pt x="12" y="969"/>
                      </a:lnTo>
                      <a:lnTo>
                        <a:pt x="2" y="899"/>
                      </a:lnTo>
                      <a:lnTo>
                        <a:pt x="0" y="827"/>
                      </a:lnTo>
                      <a:lnTo>
                        <a:pt x="2" y="756"/>
                      </a:lnTo>
                      <a:lnTo>
                        <a:pt x="12" y="687"/>
                      </a:lnTo>
                      <a:lnTo>
                        <a:pt x="27" y="619"/>
                      </a:lnTo>
                      <a:lnTo>
                        <a:pt x="46" y="554"/>
                      </a:lnTo>
                      <a:lnTo>
                        <a:pt x="73" y="490"/>
                      </a:lnTo>
                      <a:lnTo>
                        <a:pt x="103" y="430"/>
                      </a:lnTo>
                      <a:lnTo>
                        <a:pt x="137" y="373"/>
                      </a:lnTo>
                      <a:lnTo>
                        <a:pt x="177" y="318"/>
                      </a:lnTo>
                      <a:lnTo>
                        <a:pt x="221" y="267"/>
                      </a:lnTo>
                      <a:lnTo>
                        <a:pt x="268" y="220"/>
                      </a:lnTo>
                      <a:lnTo>
                        <a:pt x="320" y="176"/>
                      </a:lnTo>
                      <a:lnTo>
                        <a:pt x="374" y="138"/>
                      </a:lnTo>
                      <a:lnTo>
                        <a:pt x="433" y="102"/>
                      </a:lnTo>
                      <a:lnTo>
                        <a:pt x="493" y="72"/>
                      </a:lnTo>
                      <a:lnTo>
                        <a:pt x="557" y="47"/>
                      </a:lnTo>
                      <a:lnTo>
                        <a:pt x="623" y="27"/>
                      </a:lnTo>
                      <a:lnTo>
                        <a:pt x="691" y="12"/>
                      </a:lnTo>
                      <a:lnTo>
                        <a:pt x="761" y="3"/>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40" name="Group 139">
            <a:extLst>
              <a:ext uri="{FF2B5EF4-FFF2-40B4-BE49-F238E27FC236}">
                <a16:creationId xmlns:a16="http://schemas.microsoft.com/office/drawing/2014/main" id="{F4541208-259B-0DFF-63A1-AD4FD83DB65F}"/>
              </a:ext>
            </a:extLst>
          </p:cNvPr>
          <p:cNvGrpSpPr/>
          <p:nvPr/>
        </p:nvGrpSpPr>
        <p:grpSpPr>
          <a:xfrm rot="1019629">
            <a:off x="2247422" y="2842202"/>
            <a:ext cx="2513013" cy="2576513"/>
            <a:chOff x="2660650" y="2842202"/>
            <a:chExt cx="2513013" cy="2576513"/>
          </a:xfrm>
        </p:grpSpPr>
        <p:sp>
          <p:nvSpPr>
            <p:cNvPr id="141" name="Freeform 8">
              <a:extLst>
                <a:ext uri="{FF2B5EF4-FFF2-40B4-BE49-F238E27FC236}">
                  <a16:creationId xmlns:a16="http://schemas.microsoft.com/office/drawing/2014/main" id="{ACEE4DDD-929A-4689-4567-154BBFFD549E}"/>
                </a:ext>
              </a:extLst>
            </p:cNvPr>
            <p:cNvSpPr>
              <a:spLocks/>
            </p:cNvSpPr>
            <p:nvPr/>
          </p:nvSpPr>
          <p:spPr bwMode="auto">
            <a:xfrm>
              <a:off x="2660650" y="2921577"/>
              <a:ext cx="2513013" cy="2497138"/>
            </a:xfrm>
            <a:custGeom>
              <a:avLst/>
              <a:gdLst>
                <a:gd name="T0" fmla="*/ 1405 w 1583"/>
                <a:gd name="T1" fmla="*/ 141 h 1573"/>
                <a:gd name="T2" fmla="*/ 1402 w 1583"/>
                <a:gd name="T3" fmla="*/ 125 h 1573"/>
                <a:gd name="T4" fmla="*/ 1395 w 1583"/>
                <a:gd name="T5" fmla="*/ 78 h 1573"/>
                <a:gd name="T6" fmla="*/ 172 w 1583"/>
                <a:gd name="T7" fmla="*/ 0 h 1573"/>
                <a:gd name="T8" fmla="*/ 225 w 1583"/>
                <a:gd name="T9" fmla="*/ 346 h 1573"/>
                <a:gd name="T10" fmla="*/ 849 w 1583"/>
                <a:gd name="T11" fmla="*/ 385 h 1573"/>
                <a:gd name="T12" fmla="*/ 0 w 1583"/>
                <a:gd name="T13" fmla="*/ 1313 h 1573"/>
                <a:gd name="T14" fmla="*/ 285 w 1583"/>
                <a:gd name="T15" fmla="*/ 1573 h 1573"/>
                <a:gd name="T16" fmla="*/ 1138 w 1583"/>
                <a:gd name="T17" fmla="*/ 640 h 1573"/>
                <a:gd name="T18" fmla="*/ 1235 w 1583"/>
                <a:gd name="T19" fmla="*/ 1269 h 1573"/>
                <a:gd name="T20" fmla="*/ 1583 w 1583"/>
                <a:gd name="T21" fmla="*/ 1291 h 1573"/>
                <a:gd name="T22" fmla="*/ 1405 w 1583"/>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3">
                  <a:moveTo>
                    <a:pt x="1405" y="141"/>
                  </a:moveTo>
                  <a:lnTo>
                    <a:pt x="1402" y="125"/>
                  </a:lnTo>
                  <a:lnTo>
                    <a:pt x="1395" y="78"/>
                  </a:lnTo>
                  <a:lnTo>
                    <a:pt x="172" y="0"/>
                  </a:lnTo>
                  <a:lnTo>
                    <a:pt x="225" y="346"/>
                  </a:lnTo>
                  <a:lnTo>
                    <a:pt x="849" y="385"/>
                  </a:lnTo>
                  <a:lnTo>
                    <a:pt x="0" y="1313"/>
                  </a:lnTo>
                  <a:lnTo>
                    <a:pt x="285" y="1573"/>
                  </a:lnTo>
                  <a:lnTo>
                    <a:pt x="1138" y="640"/>
                  </a:lnTo>
                  <a:lnTo>
                    <a:pt x="1235" y="1269"/>
                  </a:lnTo>
                  <a:lnTo>
                    <a:pt x="1583" y="1291"/>
                  </a:lnTo>
                  <a:lnTo>
                    <a:pt x="1405" y="141"/>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2" name="Group 141">
              <a:extLst>
                <a:ext uri="{FF2B5EF4-FFF2-40B4-BE49-F238E27FC236}">
                  <a16:creationId xmlns:a16="http://schemas.microsoft.com/office/drawing/2014/main" id="{8A0052E6-1DAD-C97D-82E7-1C01AA767772}"/>
                </a:ext>
              </a:extLst>
            </p:cNvPr>
            <p:cNvGrpSpPr/>
            <p:nvPr/>
          </p:nvGrpSpPr>
          <p:grpSpPr>
            <a:xfrm>
              <a:off x="3808413" y="2842202"/>
              <a:ext cx="1276350" cy="1276350"/>
              <a:chOff x="3808413" y="2842202"/>
              <a:chExt cx="1276350" cy="1276350"/>
            </a:xfrm>
          </p:grpSpPr>
          <p:sp>
            <p:nvSpPr>
              <p:cNvPr id="143" name="Oval 11">
                <a:extLst>
                  <a:ext uri="{FF2B5EF4-FFF2-40B4-BE49-F238E27FC236}">
                    <a16:creationId xmlns:a16="http://schemas.microsoft.com/office/drawing/2014/main" id="{6D88F067-4C26-19C3-0BD4-4E47D01A566A}"/>
                  </a:ext>
                </a:extLst>
              </p:cNvPr>
              <p:cNvSpPr>
                <a:spLocks noChangeArrowheads="1"/>
              </p:cNvSpPr>
              <p:nvPr/>
            </p:nvSpPr>
            <p:spPr bwMode="auto">
              <a:xfrm>
                <a:off x="3808413" y="2842202"/>
                <a:ext cx="1276350"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4" name="Group 192">
                <a:extLst>
                  <a:ext uri="{FF2B5EF4-FFF2-40B4-BE49-F238E27FC236}">
                    <a16:creationId xmlns:a16="http://schemas.microsoft.com/office/drawing/2014/main" id="{827B0D1C-D267-807D-2046-F7B97EFE9E53}"/>
                  </a:ext>
                </a:extLst>
              </p:cNvPr>
              <p:cNvGrpSpPr>
                <a:grpSpLocks noChangeAspect="1"/>
              </p:cNvGrpSpPr>
              <p:nvPr/>
            </p:nvGrpSpPr>
            <p:grpSpPr bwMode="auto">
              <a:xfrm>
                <a:off x="4232276" y="3284887"/>
                <a:ext cx="436865" cy="313500"/>
                <a:chOff x="4283" y="2577"/>
                <a:chExt cx="3134" cy="2249"/>
              </a:xfrm>
              <a:solidFill>
                <a:schemeClr val="accent4"/>
              </a:solidFill>
            </p:grpSpPr>
            <p:sp>
              <p:nvSpPr>
                <p:cNvPr id="145" name="Freeform 194">
                  <a:extLst>
                    <a:ext uri="{FF2B5EF4-FFF2-40B4-BE49-F238E27FC236}">
                      <a16:creationId xmlns:a16="http://schemas.microsoft.com/office/drawing/2014/main" id="{D6B76670-BE37-C817-6AF2-B093F569B64E}"/>
                    </a:ext>
                  </a:extLst>
                </p:cNvPr>
                <p:cNvSpPr>
                  <a:spLocks/>
                </p:cNvSpPr>
                <p:nvPr/>
              </p:nvSpPr>
              <p:spPr bwMode="auto">
                <a:xfrm>
                  <a:off x="4718" y="2723"/>
                  <a:ext cx="958" cy="1276"/>
                </a:xfrm>
                <a:custGeom>
                  <a:avLst/>
                  <a:gdLst>
                    <a:gd name="T0" fmla="*/ 1134 w 1917"/>
                    <a:gd name="T1" fmla="*/ 13 h 2554"/>
                    <a:gd name="T2" fmla="*/ 1314 w 1917"/>
                    <a:gd name="T3" fmla="*/ 74 h 2554"/>
                    <a:gd name="T4" fmla="*/ 1459 w 1917"/>
                    <a:gd name="T5" fmla="*/ 164 h 2554"/>
                    <a:gd name="T6" fmla="*/ 1548 w 1917"/>
                    <a:gd name="T7" fmla="*/ 253 h 2554"/>
                    <a:gd name="T8" fmla="*/ 1586 w 1917"/>
                    <a:gd name="T9" fmla="*/ 306 h 2554"/>
                    <a:gd name="T10" fmla="*/ 1598 w 1917"/>
                    <a:gd name="T11" fmla="*/ 312 h 2554"/>
                    <a:gd name="T12" fmla="*/ 1634 w 1917"/>
                    <a:gd name="T13" fmla="*/ 321 h 2554"/>
                    <a:gd name="T14" fmla="*/ 1687 w 1917"/>
                    <a:gd name="T15" fmla="*/ 350 h 2554"/>
                    <a:gd name="T16" fmla="*/ 1750 w 1917"/>
                    <a:gd name="T17" fmla="*/ 407 h 2554"/>
                    <a:gd name="T18" fmla="*/ 1807 w 1917"/>
                    <a:gd name="T19" fmla="*/ 500 h 2554"/>
                    <a:gd name="T20" fmla="*/ 1849 w 1917"/>
                    <a:gd name="T21" fmla="*/ 639 h 2554"/>
                    <a:gd name="T22" fmla="*/ 1862 w 1917"/>
                    <a:gd name="T23" fmla="*/ 835 h 2554"/>
                    <a:gd name="T24" fmla="*/ 1835 w 1917"/>
                    <a:gd name="T25" fmla="*/ 1097 h 2554"/>
                    <a:gd name="T26" fmla="*/ 1822 w 1917"/>
                    <a:gd name="T27" fmla="*/ 1217 h 2554"/>
                    <a:gd name="T28" fmla="*/ 1872 w 1917"/>
                    <a:gd name="T29" fmla="*/ 1230 h 2554"/>
                    <a:gd name="T30" fmla="*/ 1908 w 1917"/>
                    <a:gd name="T31" fmla="*/ 1280 h 2554"/>
                    <a:gd name="T32" fmla="*/ 1915 w 1917"/>
                    <a:gd name="T33" fmla="*/ 1380 h 2554"/>
                    <a:gd name="T34" fmla="*/ 1883 w 1917"/>
                    <a:gd name="T35" fmla="*/ 1546 h 2554"/>
                    <a:gd name="T36" fmla="*/ 1816 w 1917"/>
                    <a:gd name="T37" fmla="*/ 1726 h 2554"/>
                    <a:gd name="T38" fmla="*/ 1757 w 1917"/>
                    <a:gd name="T39" fmla="*/ 1808 h 2554"/>
                    <a:gd name="T40" fmla="*/ 1710 w 1917"/>
                    <a:gd name="T41" fmla="*/ 1888 h 2554"/>
                    <a:gd name="T42" fmla="*/ 1632 w 1917"/>
                    <a:gd name="T43" fmla="*/ 2092 h 2554"/>
                    <a:gd name="T44" fmla="*/ 1497 w 1917"/>
                    <a:gd name="T45" fmla="*/ 2284 h 2554"/>
                    <a:gd name="T46" fmla="*/ 1312 w 1917"/>
                    <a:gd name="T47" fmla="*/ 2443 h 2554"/>
                    <a:gd name="T48" fmla="*/ 1096 w 1917"/>
                    <a:gd name="T49" fmla="*/ 2536 h 2554"/>
                    <a:gd name="T50" fmla="*/ 888 w 1917"/>
                    <a:gd name="T51" fmla="*/ 2550 h 2554"/>
                    <a:gd name="T52" fmla="*/ 673 w 1917"/>
                    <a:gd name="T53" fmla="*/ 2485 h 2554"/>
                    <a:gd name="T54" fmla="*/ 472 w 1917"/>
                    <a:gd name="T55" fmla="*/ 2344 h 2554"/>
                    <a:gd name="T56" fmla="*/ 322 w 1917"/>
                    <a:gd name="T57" fmla="*/ 2160 h 2554"/>
                    <a:gd name="T58" fmla="*/ 226 w 1917"/>
                    <a:gd name="T59" fmla="*/ 1957 h 2554"/>
                    <a:gd name="T60" fmla="*/ 177 w 1917"/>
                    <a:gd name="T61" fmla="*/ 1822 h 2554"/>
                    <a:gd name="T62" fmla="*/ 120 w 1917"/>
                    <a:gd name="T63" fmla="*/ 1766 h 2554"/>
                    <a:gd name="T64" fmla="*/ 57 w 1917"/>
                    <a:gd name="T65" fmla="*/ 1620 h 2554"/>
                    <a:gd name="T66" fmla="*/ 8 w 1917"/>
                    <a:gd name="T67" fmla="*/ 1428 h 2554"/>
                    <a:gd name="T68" fmla="*/ 4 w 1917"/>
                    <a:gd name="T69" fmla="*/ 1308 h 2554"/>
                    <a:gd name="T70" fmla="*/ 32 w 1917"/>
                    <a:gd name="T71" fmla="*/ 1244 h 2554"/>
                    <a:gd name="T72" fmla="*/ 78 w 1917"/>
                    <a:gd name="T73" fmla="*/ 1219 h 2554"/>
                    <a:gd name="T74" fmla="*/ 95 w 1917"/>
                    <a:gd name="T75" fmla="*/ 1156 h 2554"/>
                    <a:gd name="T76" fmla="*/ 61 w 1917"/>
                    <a:gd name="T77" fmla="*/ 935 h 2554"/>
                    <a:gd name="T78" fmla="*/ 80 w 1917"/>
                    <a:gd name="T79" fmla="*/ 709 h 2554"/>
                    <a:gd name="T80" fmla="*/ 169 w 1917"/>
                    <a:gd name="T81" fmla="*/ 489 h 2554"/>
                    <a:gd name="T82" fmla="*/ 306 w 1917"/>
                    <a:gd name="T83" fmla="*/ 314 h 2554"/>
                    <a:gd name="T84" fmla="*/ 514 w 1917"/>
                    <a:gd name="T85" fmla="*/ 141 h 2554"/>
                    <a:gd name="T86" fmla="*/ 717 w 1917"/>
                    <a:gd name="T87" fmla="*/ 38 h 2554"/>
                    <a:gd name="T88" fmla="*/ 902 w 1917"/>
                    <a:gd name="T89" fmla="*/ 4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7" h="2554">
                      <a:moveTo>
                        <a:pt x="983" y="0"/>
                      </a:moveTo>
                      <a:lnTo>
                        <a:pt x="1061" y="4"/>
                      </a:lnTo>
                      <a:lnTo>
                        <a:pt x="1134" y="13"/>
                      </a:lnTo>
                      <a:lnTo>
                        <a:pt x="1198" y="29"/>
                      </a:lnTo>
                      <a:lnTo>
                        <a:pt x="1259" y="49"/>
                      </a:lnTo>
                      <a:lnTo>
                        <a:pt x="1314" y="74"/>
                      </a:lnTo>
                      <a:lnTo>
                        <a:pt x="1364" y="101"/>
                      </a:lnTo>
                      <a:lnTo>
                        <a:pt x="1415" y="131"/>
                      </a:lnTo>
                      <a:lnTo>
                        <a:pt x="1459" y="164"/>
                      </a:lnTo>
                      <a:lnTo>
                        <a:pt x="1495" y="196"/>
                      </a:lnTo>
                      <a:lnTo>
                        <a:pt x="1525" y="224"/>
                      </a:lnTo>
                      <a:lnTo>
                        <a:pt x="1548" y="253"/>
                      </a:lnTo>
                      <a:lnTo>
                        <a:pt x="1567" y="276"/>
                      </a:lnTo>
                      <a:lnTo>
                        <a:pt x="1579" y="295"/>
                      </a:lnTo>
                      <a:lnTo>
                        <a:pt x="1586" y="306"/>
                      </a:lnTo>
                      <a:lnTo>
                        <a:pt x="1588" y="310"/>
                      </a:lnTo>
                      <a:lnTo>
                        <a:pt x="1590" y="310"/>
                      </a:lnTo>
                      <a:lnTo>
                        <a:pt x="1598" y="312"/>
                      </a:lnTo>
                      <a:lnTo>
                        <a:pt x="1605" y="314"/>
                      </a:lnTo>
                      <a:lnTo>
                        <a:pt x="1619" y="316"/>
                      </a:lnTo>
                      <a:lnTo>
                        <a:pt x="1634" y="321"/>
                      </a:lnTo>
                      <a:lnTo>
                        <a:pt x="1649" y="329"/>
                      </a:lnTo>
                      <a:lnTo>
                        <a:pt x="1668" y="338"/>
                      </a:lnTo>
                      <a:lnTo>
                        <a:pt x="1687" y="350"/>
                      </a:lnTo>
                      <a:lnTo>
                        <a:pt x="1708" y="365"/>
                      </a:lnTo>
                      <a:lnTo>
                        <a:pt x="1729" y="384"/>
                      </a:lnTo>
                      <a:lnTo>
                        <a:pt x="1750" y="407"/>
                      </a:lnTo>
                      <a:lnTo>
                        <a:pt x="1771" y="432"/>
                      </a:lnTo>
                      <a:lnTo>
                        <a:pt x="1790" y="464"/>
                      </a:lnTo>
                      <a:lnTo>
                        <a:pt x="1807" y="500"/>
                      </a:lnTo>
                      <a:lnTo>
                        <a:pt x="1824" y="540"/>
                      </a:lnTo>
                      <a:lnTo>
                        <a:pt x="1837" y="588"/>
                      </a:lnTo>
                      <a:lnTo>
                        <a:pt x="1849" y="639"/>
                      </a:lnTo>
                      <a:lnTo>
                        <a:pt x="1856" y="698"/>
                      </a:lnTo>
                      <a:lnTo>
                        <a:pt x="1862" y="762"/>
                      </a:lnTo>
                      <a:lnTo>
                        <a:pt x="1862" y="835"/>
                      </a:lnTo>
                      <a:lnTo>
                        <a:pt x="1858" y="915"/>
                      </a:lnTo>
                      <a:lnTo>
                        <a:pt x="1851" y="1002"/>
                      </a:lnTo>
                      <a:lnTo>
                        <a:pt x="1835" y="1097"/>
                      </a:lnTo>
                      <a:lnTo>
                        <a:pt x="1822" y="1156"/>
                      </a:lnTo>
                      <a:lnTo>
                        <a:pt x="1805" y="1217"/>
                      </a:lnTo>
                      <a:lnTo>
                        <a:pt x="1822" y="1217"/>
                      </a:lnTo>
                      <a:lnTo>
                        <a:pt x="1839" y="1217"/>
                      </a:lnTo>
                      <a:lnTo>
                        <a:pt x="1856" y="1223"/>
                      </a:lnTo>
                      <a:lnTo>
                        <a:pt x="1872" y="1230"/>
                      </a:lnTo>
                      <a:lnTo>
                        <a:pt x="1885" y="1242"/>
                      </a:lnTo>
                      <a:lnTo>
                        <a:pt x="1898" y="1259"/>
                      </a:lnTo>
                      <a:lnTo>
                        <a:pt x="1908" y="1280"/>
                      </a:lnTo>
                      <a:lnTo>
                        <a:pt x="1913" y="1306"/>
                      </a:lnTo>
                      <a:lnTo>
                        <a:pt x="1917" y="1340"/>
                      </a:lnTo>
                      <a:lnTo>
                        <a:pt x="1915" y="1380"/>
                      </a:lnTo>
                      <a:lnTo>
                        <a:pt x="1910" y="1428"/>
                      </a:lnTo>
                      <a:lnTo>
                        <a:pt x="1900" y="1483"/>
                      </a:lnTo>
                      <a:lnTo>
                        <a:pt x="1883" y="1546"/>
                      </a:lnTo>
                      <a:lnTo>
                        <a:pt x="1860" y="1620"/>
                      </a:lnTo>
                      <a:lnTo>
                        <a:pt x="1839" y="1679"/>
                      </a:lnTo>
                      <a:lnTo>
                        <a:pt x="1816" y="1726"/>
                      </a:lnTo>
                      <a:lnTo>
                        <a:pt x="1795" y="1765"/>
                      </a:lnTo>
                      <a:lnTo>
                        <a:pt x="1776" y="1791"/>
                      </a:lnTo>
                      <a:lnTo>
                        <a:pt x="1757" y="1808"/>
                      </a:lnTo>
                      <a:lnTo>
                        <a:pt x="1740" y="1820"/>
                      </a:lnTo>
                      <a:lnTo>
                        <a:pt x="1723" y="1823"/>
                      </a:lnTo>
                      <a:lnTo>
                        <a:pt x="1710" y="1888"/>
                      </a:lnTo>
                      <a:lnTo>
                        <a:pt x="1691" y="1957"/>
                      </a:lnTo>
                      <a:lnTo>
                        <a:pt x="1664" y="2023"/>
                      </a:lnTo>
                      <a:lnTo>
                        <a:pt x="1632" y="2092"/>
                      </a:lnTo>
                      <a:lnTo>
                        <a:pt x="1592" y="2158"/>
                      </a:lnTo>
                      <a:lnTo>
                        <a:pt x="1548" y="2223"/>
                      </a:lnTo>
                      <a:lnTo>
                        <a:pt x="1497" y="2284"/>
                      </a:lnTo>
                      <a:lnTo>
                        <a:pt x="1440" y="2343"/>
                      </a:lnTo>
                      <a:lnTo>
                        <a:pt x="1379" y="2396"/>
                      </a:lnTo>
                      <a:lnTo>
                        <a:pt x="1312" y="2443"/>
                      </a:lnTo>
                      <a:lnTo>
                        <a:pt x="1240" y="2483"/>
                      </a:lnTo>
                      <a:lnTo>
                        <a:pt x="1162" y="2517"/>
                      </a:lnTo>
                      <a:lnTo>
                        <a:pt x="1096" y="2536"/>
                      </a:lnTo>
                      <a:lnTo>
                        <a:pt x="1027" y="2550"/>
                      </a:lnTo>
                      <a:lnTo>
                        <a:pt x="957" y="2554"/>
                      </a:lnTo>
                      <a:lnTo>
                        <a:pt x="888" y="2550"/>
                      </a:lnTo>
                      <a:lnTo>
                        <a:pt x="820" y="2536"/>
                      </a:lnTo>
                      <a:lnTo>
                        <a:pt x="753" y="2517"/>
                      </a:lnTo>
                      <a:lnTo>
                        <a:pt x="673" y="2485"/>
                      </a:lnTo>
                      <a:lnTo>
                        <a:pt x="601" y="2445"/>
                      </a:lnTo>
                      <a:lnTo>
                        <a:pt x="535" y="2398"/>
                      </a:lnTo>
                      <a:lnTo>
                        <a:pt x="472" y="2344"/>
                      </a:lnTo>
                      <a:lnTo>
                        <a:pt x="417" y="2285"/>
                      </a:lnTo>
                      <a:lnTo>
                        <a:pt x="365" y="2225"/>
                      </a:lnTo>
                      <a:lnTo>
                        <a:pt x="322" y="2160"/>
                      </a:lnTo>
                      <a:lnTo>
                        <a:pt x="284" y="2093"/>
                      </a:lnTo>
                      <a:lnTo>
                        <a:pt x="251" y="2025"/>
                      </a:lnTo>
                      <a:lnTo>
                        <a:pt x="226" y="1957"/>
                      </a:lnTo>
                      <a:lnTo>
                        <a:pt x="206" y="1890"/>
                      </a:lnTo>
                      <a:lnTo>
                        <a:pt x="192" y="1825"/>
                      </a:lnTo>
                      <a:lnTo>
                        <a:pt x="177" y="1822"/>
                      </a:lnTo>
                      <a:lnTo>
                        <a:pt x="158" y="1810"/>
                      </a:lnTo>
                      <a:lnTo>
                        <a:pt x="139" y="1793"/>
                      </a:lnTo>
                      <a:lnTo>
                        <a:pt x="120" y="1766"/>
                      </a:lnTo>
                      <a:lnTo>
                        <a:pt x="99" y="1728"/>
                      </a:lnTo>
                      <a:lnTo>
                        <a:pt x="78" y="1681"/>
                      </a:lnTo>
                      <a:lnTo>
                        <a:pt x="57" y="1620"/>
                      </a:lnTo>
                      <a:lnTo>
                        <a:pt x="34" y="1546"/>
                      </a:lnTo>
                      <a:lnTo>
                        <a:pt x="17" y="1483"/>
                      </a:lnTo>
                      <a:lnTo>
                        <a:pt x="8" y="1428"/>
                      </a:lnTo>
                      <a:lnTo>
                        <a:pt x="2" y="1380"/>
                      </a:lnTo>
                      <a:lnTo>
                        <a:pt x="0" y="1340"/>
                      </a:lnTo>
                      <a:lnTo>
                        <a:pt x="4" y="1308"/>
                      </a:lnTo>
                      <a:lnTo>
                        <a:pt x="10" y="1280"/>
                      </a:lnTo>
                      <a:lnTo>
                        <a:pt x="19" y="1259"/>
                      </a:lnTo>
                      <a:lnTo>
                        <a:pt x="32" y="1244"/>
                      </a:lnTo>
                      <a:lnTo>
                        <a:pt x="46" y="1230"/>
                      </a:lnTo>
                      <a:lnTo>
                        <a:pt x="63" y="1223"/>
                      </a:lnTo>
                      <a:lnTo>
                        <a:pt x="78" y="1219"/>
                      </a:lnTo>
                      <a:lnTo>
                        <a:pt x="95" y="1217"/>
                      </a:lnTo>
                      <a:lnTo>
                        <a:pt x="114" y="1217"/>
                      </a:lnTo>
                      <a:lnTo>
                        <a:pt x="95" y="1156"/>
                      </a:lnTo>
                      <a:lnTo>
                        <a:pt x="82" y="1097"/>
                      </a:lnTo>
                      <a:lnTo>
                        <a:pt x="69" y="1015"/>
                      </a:lnTo>
                      <a:lnTo>
                        <a:pt x="61" y="935"/>
                      </a:lnTo>
                      <a:lnTo>
                        <a:pt x="59" y="859"/>
                      </a:lnTo>
                      <a:lnTo>
                        <a:pt x="65" y="783"/>
                      </a:lnTo>
                      <a:lnTo>
                        <a:pt x="80" y="709"/>
                      </a:lnTo>
                      <a:lnTo>
                        <a:pt x="103" y="631"/>
                      </a:lnTo>
                      <a:lnTo>
                        <a:pt x="133" y="557"/>
                      </a:lnTo>
                      <a:lnTo>
                        <a:pt x="169" y="489"/>
                      </a:lnTo>
                      <a:lnTo>
                        <a:pt x="211" y="426"/>
                      </a:lnTo>
                      <a:lnTo>
                        <a:pt x="257" y="367"/>
                      </a:lnTo>
                      <a:lnTo>
                        <a:pt x="306" y="314"/>
                      </a:lnTo>
                      <a:lnTo>
                        <a:pt x="371" y="251"/>
                      </a:lnTo>
                      <a:lnTo>
                        <a:pt x="441" y="192"/>
                      </a:lnTo>
                      <a:lnTo>
                        <a:pt x="514" y="141"/>
                      </a:lnTo>
                      <a:lnTo>
                        <a:pt x="576" y="101"/>
                      </a:lnTo>
                      <a:lnTo>
                        <a:pt x="645" y="67"/>
                      </a:lnTo>
                      <a:lnTo>
                        <a:pt x="717" y="38"/>
                      </a:lnTo>
                      <a:lnTo>
                        <a:pt x="776" y="21"/>
                      </a:lnTo>
                      <a:lnTo>
                        <a:pt x="837" y="10"/>
                      </a:lnTo>
                      <a:lnTo>
                        <a:pt x="902" y="4"/>
                      </a:lnTo>
                      <a:lnTo>
                        <a:pt x="9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195">
                  <a:extLst>
                    <a:ext uri="{FF2B5EF4-FFF2-40B4-BE49-F238E27FC236}">
                      <a16:creationId xmlns:a16="http://schemas.microsoft.com/office/drawing/2014/main" id="{24A1A8DE-452E-4D2C-A0AF-6EA661E9F02E}"/>
                    </a:ext>
                  </a:extLst>
                </p:cNvPr>
                <p:cNvSpPr>
                  <a:spLocks/>
                </p:cNvSpPr>
                <p:nvPr/>
              </p:nvSpPr>
              <p:spPr bwMode="auto">
                <a:xfrm>
                  <a:off x="4283" y="3981"/>
                  <a:ext cx="1831" cy="845"/>
                </a:xfrm>
                <a:custGeom>
                  <a:avLst/>
                  <a:gdLst>
                    <a:gd name="T0" fmla="*/ 1531 w 3661"/>
                    <a:gd name="T1" fmla="*/ 1090 h 1691"/>
                    <a:gd name="T2" fmla="*/ 1733 w 3661"/>
                    <a:gd name="T3" fmla="*/ 801 h 1691"/>
                    <a:gd name="T4" fmla="*/ 1653 w 3661"/>
                    <a:gd name="T5" fmla="*/ 677 h 1691"/>
                    <a:gd name="T6" fmla="*/ 1607 w 3661"/>
                    <a:gd name="T7" fmla="*/ 575 h 1691"/>
                    <a:gd name="T8" fmla="*/ 1586 w 3661"/>
                    <a:gd name="T9" fmla="*/ 493 h 1691"/>
                    <a:gd name="T10" fmla="*/ 1588 w 3661"/>
                    <a:gd name="T11" fmla="*/ 426 h 1691"/>
                    <a:gd name="T12" fmla="*/ 1607 w 3661"/>
                    <a:gd name="T13" fmla="*/ 377 h 1691"/>
                    <a:gd name="T14" fmla="*/ 1639 w 3661"/>
                    <a:gd name="T15" fmla="*/ 339 h 1691"/>
                    <a:gd name="T16" fmla="*/ 1679 w 3661"/>
                    <a:gd name="T17" fmla="*/ 314 h 1691"/>
                    <a:gd name="T18" fmla="*/ 1723 w 3661"/>
                    <a:gd name="T19" fmla="*/ 297 h 1691"/>
                    <a:gd name="T20" fmla="*/ 1765 w 3661"/>
                    <a:gd name="T21" fmla="*/ 288 h 1691"/>
                    <a:gd name="T22" fmla="*/ 1801 w 3661"/>
                    <a:gd name="T23" fmla="*/ 284 h 1691"/>
                    <a:gd name="T24" fmla="*/ 1826 w 3661"/>
                    <a:gd name="T25" fmla="*/ 282 h 1691"/>
                    <a:gd name="T26" fmla="*/ 1843 w 3661"/>
                    <a:gd name="T27" fmla="*/ 284 h 1691"/>
                    <a:gd name="T28" fmla="*/ 1873 w 3661"/>
                    <a:gd name="T29" fmla="*/ 286 h 1691"/>
                    <a:gd name="T30" fmla="*/ 1913 w 3661"/>
                    <a:gd name="T31" fmla="*/ 291 h 1691"/>
                    <a:gd name="T32" fmla="*/ 1957 w 3661"/>
                    <a:gd name="T33" fmla="*/ 305 h 1691"/>
                    <a:gd name="T34" fmla="*/ 1999 w 3661"/>
                    <a:gd name="T35" fmla="*/ 326 h 1691"/>
                    <a:gd name="T36" fmla="*/ 2037 w 3661"/>
                    <a:gd name="T37" fmla="*/ 356 h 1691"/>
                    <a:gd name="T38" fmla="*/ 2063 w 3661"/>
                    <a:gd name="T39" fmla="*/ 400 h 1691"/>
                    <a:gd name="T40" fmla="*/ 2073 w 3661"/>
                    <a:gd name="T41" fmla="*/ 457 h 1691"/>
                    <a:gd name="T42" fmla="*/ 2065 w 3661"/>
                    <a:gd name="T43" fmla="*/ 531 h 1691"/>
                    <a:gd name="T44" fmla="*/ 2031 w 3661"/>
                    <a:gd name="T45" fmla="*/ 624 h 1691"/>
                    <a:gd name="T46" fmla="*/ 1968 w 3661"/>
                    <a:gd name="T47" fmla="*/ 736 h 1691"/>
                    <a:gd name="T48" fmla="*/ 2081 w 3661"/>
                    <a:gd name="T49" fmla="*/ 1240 h 1691"/>
                    <a:gd name="T50" fmla="*/ 2472 w 3661"/>
                    <a:gd name="T51" fmla="*/ 0 h 1691"/>
                    <a:gd name="T52" fmla="*/ 2488 w 3661"/>
                    <a:gd name="T53" fmla="*/ 10 h 1691"/>
                    <a:gd name="T54" fmla="*/ 2535 w 3661"/>
                    <a:gd name="T55" fmla="*/ 38 h 1691"/>
                    <a:gd name="T56" fmla="*/ 2613 w 3661"/>
                    <a:gd name="T57" fmla="*/ 82 h 1691"/>
                    <a:gd name="T58" fmla="*/ 2718 w 3661"/>
                    <a:gd name="T59" fmla="*/ 137 h 1691"/>
                    <a:gd name="T60" fmla="*/ 2851 w 3661"/>
                    <a:gd name="T61" fmla="*/ 202 h 1691"/>
                    <a:gd name="T62" fmla="*/ 3007 w 3661"/>
                    <a:gd name="T63" fmla="*/ 272 h 1691"/>
                    <a:gd name="T64" fmla="*/ 3187 w 3661"/>
                    <a:gd name="T65" fmla="*/ 345 h 1691"/>
                    <a:gd name="T66" fmla="*/ 3334 w 3661"/>
                    <a:gd name="T67" fmla="*/ 413 h 1691"/>
                    <a:gd name="T68" fmla="*/ 3446 w 3661"/>
                    <a:gd name="T69" fmla="*/ 501 h 1691"/>
                    <a:gd name="T70" fmla="*/ 3528 w 3661"/>
                    <a:gd name="T71" fmla="*/ 605 h 1691"/>
                    <a:gd name="T72" fmla="*/ 3585 w 3661"/>
                    <a:gd name="T73" fmla="*/ 731 h 1691"/>
                    <a:gd name="T74" fmla="*/ 3621 w 3661"/>
                    <a:gd name="T75" fmla="*/ 875 h 1691"/>
                    <a:gd name="T76" fmla="*/ 3644 w 3661"/>
                    <a:gd name="T77" fmla="*/ 1044 h 1691"/>
                    <a:gd name="T78" fmla="*/ 3653 w 3661"/>
                    <a:gd name="T79" fmla="*/ 1234 h 1691"/>
                    <a:gd name="T80" fmla="*/ 3657 w 3661"/>
                    <a:gd name="T81" fmla="*/ 1449 h 1691"/>
                    <a:gd name="T82" fmla="*/ 3661 w 3661"/>
                    <a:gd name="T83" fmla="*/ 1691 h 1691"/>
                    <a:gd name="T84" fmla="*/ 2 w 3661"/>
                    <a:gd name="T85" fmla="*/ 1567 h 1691"/>
                    <a:gd name="T86" fmla="*/ 4 w 3661"/>
                    <a:gd name="T87" fmla="*/ 1339 h 1691"/>
                    <a:gd name="T88" fmla="*/ 11 w 3661"/>
                    <a:gd name="T89" fmla="*/ 1136 h 1691"/>
                    <a:gd name="T90" fmla="*/ 27 w 3661"/>
                    <a:gd name="T91" fmla="*/ 957 h 1691"/>
                    <a:gd name="T92" fmla="*/ 55 w 3661"/>
                    <a:gd name="T93" fmla="*/ 801 h 1691"/>
                    <a:gd name="T94" fmla="*/ 103 w 3661"/>
                    <a:gd name="T95" fmla="*/ 664 h 1691"/>
                    <a:gd name="T96" fmla="*/ 171 w 3661"/>
                    <a:gd name="T97" fmla="*/ 550 h 1691"/>
                    <a:gd name="T98" fmla="*/ 266 w 3661"/>
                    <a:gd name="T99" fmla="*/ 455 h 1691"/>
                    <a:gd name="T100" fmla="*/ 396 w 3661"/>
                    <a:gd name="T101" fmla="*/ 377 h 1691"/>
                    <a:gd name="T102" fmla="*/ 567 w 3661"/>
                    <a:gd name="T103" fmla="*/ 308 h 1691"/>
                    <a:gd name="T104" fmla="*/ 736 w 3661"/>
                    <a:gd name="T105" fmla="*/ 236 h 1691"/>
                    <a:gd name="T106" fmla="*/ 881 w 3661"/>
                    <a:gd name="T107" fmla="*/ 170 h 1691"/>
                    <a:gd name="T108" fmla="*/ 998 w 3661"/>
                    <a:gd name="T109" fmla="*/ 109 h 1691"/>
                    <a:gd name="T110" fmla="*/ 1090 w 3661"/>
                    <a:gd name="T111" fmla="*/ 59 h 1691"/>
                    <a:gd name="T112" fmla="*/ 1153 w 3661"/>
                    <a:gd name="T113" fmla="*/ 21 h 1691"/>
                    <a:gd name="T114" fmla="*/ 1185 w 3661"/>
                    <a:gd name="T115" fmla="*/ 2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1" h="1691">
                      <a:moveTo>
                        <a:pt x="1189" y="0"/>
                      </a:moveTo>
                      <a:lnTo>
                        <a:pt x="1531" y="1090"/>
                      </a:lnTo>
                      <a:lnTo>
                        <a:pt x="1579" y="1240"/>
                      </a:lnTo>
                      <a:lnTo>
                        <a:pt x="1733" y="801"/>
                      </a:lnTo>
                      <a:lnTo>
                        <a:pt x="1689" y="736"/>
                      </a:lnTo>
                      <a:lnTo>
                        <a:pt x="1653" y="677"/>
                      </a:lnTo>
                      <a:lnTo>
                        <a:pt x="1626" y="624"/>
                      </a:lnTo>
                      <a:lnTo>
                        <a:pt x="1607" y="575"/>
                      </a:lnTo>
                      <a:lnTo>
                        <a:pt x="1594" y="531"/>
                      </a:lnTo>
                      <a:lnTo>
                        <a:pt x="1586" y="493"/>
                      </a:lnTo>
                      <a:lnTo>
                        <a:pt x="1584" y="459"/>
                      </a:lnTo>
                      <a:lnTo>
                        <a:pt x="1588" y="426"/>
                      </a:lnTo>
                      <a:lnTo>
                        <a:pt x="1596" y="400"/>
                      </a:lnTo>
                      <a:lnTo>
                        <a:pt x="1607" y="377"/>
                      </a:lnTo>
                      <a:lnTo>
                        <a:pt x="1622" y="356"/>
                      </a:lnTo>
                      <a:lnTo>
                        <a:pt x="1639" y="339"/>
                      </a:lnTo>
                      <a:lnTo>
                        <a:pt x="1658" y="326"/>
                      </a:lnTo>
                      <a:lnTo>
                        <a:pt x="1679" y="314"/>
                      </a:lnTo>
                      <a:lnTo>
                        <a:pt x="1700" y="305"/>
                      </a:lnTo>
                      <a:lnTo>
                        <a:pt x="1723" y="297"/>
                      </a:lnTo>
                      <a:lnTo>
                        <a:pt x="1744" y="291"/>
                      </a:lnTo>
                      <a:lnTo>
                        <a:pt x="1765" y="288"/>
                      </a:lnTo>
                      <a:lnTo>
                        <a:pt x="1784" y="286"/>
                      </a:lnTo>
                      <a:lnTo>
                        <a:pt x="1801" y="284"/>
                      </a:lnTo>
                      <a:lnTo>
                        <a:pt x="1816" y="284"/>
                      </a:lnTo>
                      <a:lnTo>
                        <a:pt x="1826" y="282"/>
                      </a:lnTo>
                      <a:lnTo>
                        <a:pt x="1831" y="282"/>
                      </a:lnTo>
                      <a:lnTo>
                        <a:pt x="1843" y="284"/>
                      </a:lnTo>
                      <a:lnTo>
                        <a:pt x="1856" y="284"/>
                      </a:lnTo>
                      <a:lnTo>
                        <a:pt x="1873" y="286"/>
                      </a:lnTo>
                      <a:lnTo>
                        <a:pt x="1892" y="288"/>
                      </a:lnTo>
                      <a:lnTo>
                        <a:pt x="1913" y="291"/>
                      </a:lnTo>
                      <a:lnTo>
                        <a:pt x="1934" y="297"/>
                      </a:lnTo>
                      <a:lnTo>
                        <a:pt x="1957" y="305"/>
                      </a:lnTo>
                      <a:lnTo>
                        <a:pt x="1978" y="314"/>
                      </a:lnTo>
                      <a:lnTo>
                        <a:pt x="1999" y="326"/>
                      </a:lnTo>
                      <a:lnTo>
                        <a:pt x="2020" y="339"/>
                      </a:lnTo>
                      <a:lnTo>
                        <a:pt x="2037" y="356"/>
                      </a:lnTo>
                      <a:lnTo>
                        <a:pt x="2050" y="377"/>
                      </a:lnTo>
                      <a:lnTo>
                        <a:pt x="2063" y="400"/>
                      </a:lnTo>
                      <a:lnTo>
                        <a:pt x="2071" y="426"/>
                      </a:lnTo>
                      <a:lnTo>
                        <a:pt x="2073" y="457"/>
                      </a:lnTo>
                      <a:lnTo>
                        <a:pt x="2073" y="493"/>
                      </a:lnTo>
                      <a:lnTo>
                        <a:pt x="2065" y="531"/>
                      </a:lnTo>
                      <a:lnTo>
                        <a:pt x="2052" y="575"/>
                      </a:lnTo>
                      <a:lnTo>
                        <a:pt x="2031" y="624"/>
                      </a:lnTo>
                      <a:lnTo>
                        <a:pt x="2005" y="677"/>
                      </a:lnTo>
                      <a:lnTo>
                        <a:pt x="1968" y="736"/>
                      </a:lnTo>
                      <a:lnTo>
                        <a:pt x="1925" y="801"/>
                      </a:lnTo>
                      <a:lnTo>
                        <a:pt x="2081" y="1240"/>
                      </a:lnTo>
                      <a:lnTo>
                        <a:pt x="2128" y="1090"/>
                      </a:lnTo>
                      <a:lnTo>
                        <a:pt x="2472" y="0"/>
                      </a:lnTo>
                      <a:lnTo>
                        <a:pt x="2476" y="2"/>
                      </a:lnTo>
                      <a:lnTo>
                        <a:pt x="2488" y="10"/>
                      </a:lnTo>
                      <a:lnTo>
                        <a:pt x="2508" y="21"/>
                      </a:lnTo>
                      <a:lnTo>
                        <a:pt x="2535" y="38"/>
                      </a:lnTo>
                      <a:lnTo>
                        <a:pt x="2571" y="59"/>
                      </a:lnTo>
                      <a:lnTo>
                        <a:pt x="2613" y="82"/>
                      </a:lnTo>
                      <a:lnTo>
                        <a:pt x="2663" y="109"/>
                      </a:lnTo>
                      <a:lnTo>
                        <a:pt x="2718" y="137"/>
                      </a:lnTo>
                      <a:lnTo>
                        <a:pt x="2780" y="170"/>
                      </a:lnTo>
                      <a:lnTo>
                        <a:pt x="2851" y="202"/>
                      </a:lnTo>
                      <a:lnTo>
                        <a:pt x="2927" y="236"/>
                      </a:lnTo>
                      <a:lnTo>
                        <a:pt x="3007" y="272"/>
                      </a:lnTo>
                      <a:lnTo>
                        <a:pt x="3094" y="308"/>
                      </a:lnTo>
                      <a:lnTo>
                        <a:pt x="3187" y="345"/>
                      </a:lnTo>
                      <a:lnTo>
                        <a:pt x="3265" y="377"/>
                      </a:lnTo>
                      <a:lnTo>
                        <a:pt x="3334" y="413"/>
                      </a:lnTo>
                      <a:lnTo>
                        <a:pt x="3393" y="455"/>
                      </a:lnTo>
                      <a:lnTo>
                        <a:pt x="3446" y="501"/>
                      </a:lnTo>
                      <a:lnTo>
                        <a:pt x="3490" y="550"/>
                      </a:lnTo>
                      <a:lnTo>
                        <a:pt x="3528" y="605"/>
                      </a:lnTo>
                      <a:lnTo>
                        <a:pt x="3558" y="664"/>
                      </a:lnTo>
                      <a:lnTo>
                        <a:pt x="3585" y="731"/>
                      </a:lnTo>
                      <a:lnTo>
                        <a:pt x="3606" y="801"/>
                      </a:lnTo>
                      <a:lnTo>
                        <a:pt x="3621" y="875"/>
                      </a:lnTo>
                      <a:lnTo>
                        <a:pt x="3634" y="957"/>
                      </a:lnTo>
                      <a:lnTo>
                        <a:pt x="3644" y="1044"/>
                      </a:lnTo>
                      <a:lnTo>
                        <a:pt x="3650" y="1136"/>
                      </a:lnTo>
                      <a:lnTo>
                        <a:pt x="3653" y="1234"/>
                      </a:lnTo>
                      <a:lnTo>
                        <a:pt x="3657" y="1339"/>
                      </a:lnTo>
                      <a:lnTo>
                        <a:pt x="3657" y="1449"/>
                      </a:lnTo>
                      <a:lnTo>
                        <a:pt x="3659" y="1567"/>
                      </a:lnTo>
                      <a:lnTo>
                        <a:pt x="3661" y="1691"/>
                      </a:lnTo>
                      <a:lnTo>
                        <a:pt x="0" y="1691"/>
                      </a:lnTo>
                      <a:lnTo>
                        <a:pt x="2" y="1567"/>
                      </a:lnTo>
                      <a:lnTo>
                        <a:pt x="2" y="1449"/>
                      </a:lnTo>
                      <a:lnTo>
                        <a:pt x="4" y="1339"/>
                      </a:lnTo>
                      <a:lnTo>
                        <a:pt x="8" y="1234"/>
                      </a:lnTo>
                      <a:lnTo>
                        <a:pt x="11" y="1136"/>
                      </a:lnTo>
                      <a:lnTo>
                        <a:pt x="17" y="1044"/>
                      </a:lnTo>
                      <a:lnTo>
                        <a:pt x="27" y="957"/>
                      </a:lnTo>
                      <a:lnTo>
                        <a:pt x="38" y="875"/>
                      </a:lnTo>
                      <a:lnTo>
                        <a:pt x="55" y="801"/>
                      </a:lnTo>
                      <a:lnTo>
                        <a:pt x="76" y="731"/>
                      </a:lnTo>
                      <a:lnTo>
                        <a:pt x="103" y="664"/>
                      </a:lnTo>
                      <a:lnTo>
                        <a:pt x="133" y="605"/>
                      </a:lnTo>
                      <a:lnTo>
                        <a:pt x="171" y="550"/>
                      </a:lnTo>
                      <a:lnTo>
                        <a:pt x="215" y="501"/>
                      </a:lnTo>
                      <a:lnTo>
                        <a:pt x="266" y="455"/>
                      </a:lnTo>
                      <a:lnTo>
                        <a:pt x="327" y="413"/>
                      </a:lnTo>
                      <a:lnTo>
                        <a:pt x="396" y="377"/>
                      </a:lnTo>
                      <a:lnTo>
                        <a:pt x="474" y="345"/>
                      </a:lnTo>
                      <a:lnTo>
                        <a:pt x="567" y="308"/>
                      </a:lnTo>
                      <a:lnTo>
                        <a:pt x="654" y="272"/>
                      </a:lnTo>
                      <a:lnTo>
                        <a:pt x="736" y="236"/>
                      </a:lnTo>
                      <a:lnTo>
                        <a:pt x="810" y="202"/>
                      </a:lnTo>
                      <a:lnTo>
                        <a:pt x="881" y="170"/>
                      </a:lnTo>
                      <a:lnTo>
                        <a:pt x="943" y="137"/>
                      </a:lnTo>
                      <a:lnTo>
                        <a:pt x="998" y="109"/>
                      </a:lnTo>
                      <a:lnTo>
                        <a:pt x="1048" y="82"/>
                      </a:lnTo>
                      <a:lnTo>
                        <a:pt x="1090" y="59"/>
                      </a:lnTo>
                      <a:lnTo>
                        <a:pt x="1126" y="38"/>
                      </a:lnTo>
                      <a:lnTo>
                        <a:pt x="1153" y="21"/>
                      </a:lnTo>
                      <a:lnTo>
                        <a:pt x="1172" y="10"/>
                      </a:lnTo>
                      <a:lnTo>
                        <a:pt x="1185" y="2"/>
                      </a:lnTo>
                      <a:lnTo>
                        <a:pt x="1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196">
                  <a:extLst>
                    <a:ext uri="{FF2B5EF4-FFF2-40B4-BE49-F238E27FC236}">
                      <a16:creationId xmlns:a16="http://schemas.microsoft.com/office/drawing/2014/main" id="{199BAA61-4717-C990-FE88-7E215009CD4E}"/>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197">
                  <a:extLst>
                    <a:ext uri="{FF2B5EF4-FFF2-40B4-BE49-F238E27FC236}">
                      <a16:creationId xmlns:a16="http://schemas.microsoft.com/office/drawing/2014/main" id="{6495E136-6C2F-254A-39AF-07F7EA3DFAB2}"/>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98">
                  <a:extLst>
                    <a:ext uri="{FF2B5EF4-FFF2-40B4-BE49-F238E27FC236}">
                      <a16:creationId xmlns:a16="http://schemas.microsoft.com/office/drawing/2014/main" id="{2F787444-914D-B466-D004-9550EB704E5E}"/>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99">
                  <a:extLst>
                    <a:ext uri="{FF2B5EF4-FFF2-40B4-BE49-F238E27FC236}">
                      <a16:creationId xmlns:a16="http://schemas.microsoft.com/office/drawing/2014/main" id="{A514E0C7-B547-81BF-3C50-F94D620CA04C}"/>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200">
                  <a:extLst>
                    <a:ext uri="{FF2B5EF4-FFF2-40B4-BE49-F238E27FC236}">
                      <a16:creationId xmlns:a16="http://schemas.microsoft.com/office/drawing/2014/main" id="{CE361890-A209-B6EA-2E8A-FC6C8C03932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52" name="Group 151">
            <a:extLst>
              <a:ext uri="{FF2B5EF4-FFF2-40B4-BE49-F238E27FC236}">
                <a16:creationId xmlns:a16="http://schemas.microsoft.com/office/drawing/2014/main" id="{AD01979B-5ADE-ACE5-B0C6-AE26D7B47BEA}"/>
              </a:ext>
            </a:extLst>
          </p:cNvPr>
          <p:cNvGrpSpPr/>
          <p:nvPr/>
        </p:nvGrpSpPr>
        <p:grpSpPr>
          <a:xfrm rot="1019629">
            <a:off x="194784" y="2826887"/>
            <a:ext cx="2511425" cy="2605088"/>
            <a:chOff x="608012" y="3256540"/>
            <a:chExt cx="2511425" cy="2605088"/>
          </a:xfrm>
        </p:grpSpPr>
        <p:sp>
          <p:nvSpPr>
            <p:cNvPr id="153" name="Freeform 9">
              <a:extLst>
                <a:ext uri="{FF2B5EF4-FFF2-40B4-BE49-F238E27FC236}">
                  <a16:creationId xmlns:a16="http://schemas.microsoft.com/office/drawing/2014/main" id="{E535D437-0CA3-C532-6C92-58D64E533FDD}"/>
                </a:ext>
              </a:extLst>
            </p:cNvPr>
            <p:cNvSpPr>
              <a:spLocks/>
            </p:cNvSpPr>
            <p:nvPr/>
          </p:nvSpPr>
          <p:spPr bwMode="auto">
            <a:xfrm>
              <a:off x="608012" y="3364490"/>
              <a:ext cx="2511425" cy="2497138"/>
            </a:xfrm>
            <a:custGeom>
              <a:avLst/>
              <a:gdLst>
                <a:gd name="T0" fmla="*/ 1404 w 1582"/>
                <a:gd name="T1" fmla="*/ 141 h 1573"/>
                <a:gd name="T2" fmla="*/ 1402 w 1582"/>
                <a:gd name="T3" fmla="*/ 125 h 1573"/>
                <a:gd name="T4" fmla="*/ 1395 w 1582"/>
                <a:gd name="T5" fmla="*/ 78 h 1573"/>
                <a:gd name="T6" fmla="*/ 172 w 1582"/>
                <a:gd name="T7" fmla="*/ 0 h 1573"/>
                <a:gd name="T8" fmla="*/ 224 w 1582"/>
                <a:gd name="T9" fmla="*/ 345 h 1573"/>
                <a:gd name="T10" fmla="*/ 848 w 1582"/>
                <a:gd name="T11" fmla="*/ 385 h 1573"/>
                <a:gd name="T12" fmla="*/ 0 w 1582"/>
                <a:gd name="T13" fmla="*/ 1313 h 1573"/>
                <a:gd name="T14" fmla="*/ 284 w 1582"/>
                <a:gd name="T15" fmla="*/ 1573 h 1573"/>
                <a:gd name="T16" fmla="*/ 1137 w 1582"/>
                <a:gd name="T17" fmla="*/ 640 h 1573"/>
                <a:gd name="T18" fmla="*/ 1234 w 1582"/>
                <a:gd name="T19" fmla="*/ 1269 h 1573"/>
                <a:gd name="T20" fmla="*/ 1582 w 1582"/>
                <a:gd name="T21" fmla="*/ 1291 h 1573"/>
                <a:gd name="T22" fmla="*/ 1404 w 1582"/>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4" y="141"/>
                  </a:moveTo>
                  <a:lnTo>
                    <a:pt x="1402" y="125"/>
                  </a:lnTo>
                  <a:lnTo>
                    <a:pt x="1395" y="78"/>
                  </a:lnTo>
                  <a:lnTo>
                    <a:pt x="172" y="0"/>
                  </a:lnTo>
                  <a:lnTo>
                    <a:pt x="224" y="345"/>
                  </a:lnTo>
                  <a:lnTo>
                    <a:pt x="848" y="385"/>
                  </a:lnTo>
                  <a:lnTo>
                    <a:pt x="0" y="1313"/>
                  </a:lnTo>
                  <a:lnTo>
                    <a:pt x="284" y="1573"/>
                  </a:lnTo>
                  <a:lnTo>
                    <a:pt x="1137" y="640"/>
                  </a:lnTo>
                  <a:lnTo>
                    <a:pt x="1234" y="1269"/>
                  </a:lnTo>
                  <a:lnTo>
                    <a:pt x="1582" y="1291"/>
                  </a:lnTo>
                  <a:lnTo>
                    <a:pt x="1404" y="14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54" name="Group 153">
              <a:extLst>
                <a:ext uri="{FF2B5EF4-FFF2-40B4-BE49-F238E27FC236}">
                  <a16:creationId xmlns:a16="http://schemas.microsoft.com/office/drawing/2014/main" id="{91ECE445-3C4C-5E5B-D0D1-BD3AF4BFE4E4}"/>
                </a:ext>
              </a:extLst>
            </p:cNvPr>
            <p:cNvGrpSpPr/>
            <p:nvPr/>
          </p:nvGrpSpPr>
          <p:grpSpPr>
            <a:xfrm>
              <a:off x="1800225" y="3256540"/>
              <a:ext cx="1277938" cy="1277938"/>
              <a:chOff x="1800225" y="3256540"/>
              <a:chExt cx="1277938" cy="1277938"/>
            </a:xfrm>
          </p:grpSpPr>
          <p:sp>
            <p:nvSpPr>
              <p:cNvPr id="155" name="Oval 10">
                <a:extLst>
                  <a:ext uri="{FF2B5EF4-FFF2-40B4-BE49-F238E27FC236}">
                    <a16:creationId xmlns:a16="http://schemas.microsoft.com/office/drawing/2014/main" id="{FBFE09BA-0AF2-B595-2782-7133E29E3FB1}"/>
                  </a:ext>
                </a:extLst>
              </p:cNvPr>
              <p:cNvSpPr>
                <a:spLocks noChangeArrowheads="1"/>
              </p:cNvSpPr>
              <p:nvPr/>
            </p:nvSpPr>
            <p:spPr bwMode="auto">
              <a:xfrm>
                <a:off x="1800225" y="3256540"/>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56" name="Group 185">
                <a:extLst>
                  <a:ext uri="{FF2B5EF4-FFF2-40B4-BE49-F238E27FC236}">
                    <a16:creationId xmlns:a16="http://schemas.microsoft.com/office/drawing/2014/main" id="{9087E7A0-A266-A2B4-CEA5-C6F21B356E35}"/>
                  </a:ext>
                </a:extLst>
              </p:cNvPr>
              <p:cNvGrpSpPr>
                <a:grpSpLocks noChangeAspect="1"/>
              </p:cNvGrpSpPr>
              <p:nvPr/>
            </p:nvGrpSpPr>
            <p:grpSpPr bwMode="auto">
              <a:xfrm>
                <a:off x="2265113" y="3743872"/>
                <a:ext cx="353515" cy="300862"/>
                <a:chOff x="3912" y="2397"/>
                <a:chExt cx="3122" cy="2657"/>
              </a:xfrm>
              <a:solidFill>
                <a:schemeClr val="accent5"/>
              </a:solidFill>
            </p:grpSpPr>
            <p:sp>
              <p:nvSpPr>
                <p:cNvPr id="157" name="Freeform 187">
                  <a:extLst>
                    <a:ext uri="{FF2B5EF4-FFF2-40B4-BE49-F238E27FC236}">
                      <a16:creationId xmlns:a16="http://schemas.microsoft.com/office/drawing/2014/main" id="{45A1A49A-C1F4-EEBA-06D3-F43C0277862A}"/>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188">
                  <a:extLst>
                    <a:ext uri="{FF2B5EF4-FFF2-40B4-BE49-F238E27FC236}">
                      <a16:creationId xmlns:a16="http://schemas.microsoft.com/office/drawing/2014/main" id="{125E3B63-3D9E-237C-2CF1-23B837AB60FF}"/>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189">
                  <a:extLst>
                    <a:ext uri="{FF2B5EF4-FFF2-40B4-BE49-F238E27FC236}">
                      <a16:creationId xmlns:a16="http://schemas.microsoft.com/office/drawing/2014/main" id="{1A3E499B-DCD4-1780-9096-F126E2A02B9E}"/>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161" name="TextBox 160">
            <a:extLst>
              <a:ext uri="{FF2B5EF4-FFF2-40B4-BE49-F238E27FC236}">
                <a16:creationId xmlns:a16="http://schemas.microsoft.com/office/drawing/2014/main" id="{C53286AD-6168-8289-22CE-A5BC687F27DA}"/>
              </a:ext>
            </a:extLst>
          </p:cNvPr>
          <p:cNvSpPr txBox="1"/>
          <p:nvPr/>
        </p:nvSpPr>
        <p:spPr>
          <a:xfrm>
            <a:off x="1162265" y="2536129"/>
            <a:ext cx="1869168" cy="430887"/>
          </a:xfrm>
          <a:prstGeom prst="rect">
            <a:avLst/>
          </a:prstGeom>
          <a:noFill/>
        </p:spPr>
        <p:txBody>
          <a:bodyPr wrap="square">
            <a:spAutoFit/>
          </a:bodyPr>
          <a:lstStyle/>
          <a:p>
            <a:pPr algn="ctr"/>
            <a:r>
              <a:rPr lang="en-US" sz="2200" dirty="0" err="1">
                <a:solidFill>
                  <a:srgbClr val="000000"/>
                </a:solidFill>
              </a:rPr>
              <a:t>Visie</a:t>
            </a:r>
            <a:endParaRPr lang="en-US" sz="2200" dirty="0">
              <a:solidFill>
                <a:srgbClr val="000000"/>
              </a:solidFill>
            </a:endParaRPr>
          </a:p>
        </p:txBody>
      </p:sp>
      <p:sp>
        <p:nvSpPr>
          <p:cNvPr id="162" name="TextBox 161">
            <a:extLst>
              <a:ext uri="{FF2B5EF4-FFF2-40B4-BE49-F238E27FC236}">
                <a16:creationId xmlns:a16="http://schemas.microsoft.com/office/drawing/2014/main" id="{08C416EA-D9BA-38A6-CB63-F97CD1812F44}"/>
              </a:ext>
            </a:extLst>
          </p:cNvPr>
          <p:cNvSpPr txBox="1"/>
          <p:nvPr/>
        </p:nvSpPr>
        <p:spPr>
          <a:xfrm>
            <a:off x="2883813" y="2545785"/>
            <a:ext cx="2497693" cy="430887"/>
          </a:xfrm>
          <a:prstGeom prst="rect">
            <a:avLst/>
          </a:prstGeom>
          <a:noFill/>
        </p:spPr>
        <p:txBody>
          <a:bodyPr wrap="square">
            <a:spAutoFit/>
          </a:bodyPr>
          <a:lstStyle/>
          <a:p>
            <a:pPr algn="ctr"/>
            <a:r>
              <a:rPr lang="en-US" sz="2200" dirty="0" err="1">
                <a:solidFill>
                  <a:srgbClr val="000000"/>
                </a:solidFill>
              </a:rPr>
              <a:t>Geloofwaardigheid</a:t>
            </a:r>
            <a:endParaRPr lang="en-US" sz="2200" dirty="0">
              <a:solidFill>
                <a:srgbClr val="000000"/>
              </a:solidFill>
            </a:endParaRPr>
          </a:p>
        </p:txBody>
      </p:sp>
      <p:sp>
        <p:nvSpPr>
          <p:cNvPr id="163" name="TextBox 162">
            <a:extLst>
              <a:ext uri="{FF2B5EF4-FFF2-40B4-BE49-F238E27FC236}">
                <a16:creationId xmlns:a16="http://schemas.microsoft.com/office/drawing/2014/main" id="{96A73093-CDD3-50EB-3FE9-3A3CAAAF4AA7}"/>
              </a:ext>
            </a:extLst>
          </p:cNvPr>
          <p:cNvSpPr txBox="1"/>
          <p:nvPr/>
        </p:nvSpPr>
        <p:spPr>
          <a:xfrm>
            <a:off x="5406390" y="2536127"/>
            <a:ext cx="1869168" cy="430887"/>
          </a:xfrm>
          <a:prstGeom prst="rect">
            <a:avLst/>
          </a:prstGeom>
          <a:noFill/>
        </p:spPr>
        <p:txBody>
          <a:bodyPr wrap="square">
            <a:spAutoFit/>
          </a:bodyPr>
          <a:lstStyle/>
          <a:p>
            <a:pPr algn="ctr"/>
            <a:r>
              <a:rPr lang="en-US" sz="2200">
                <a:solidFill>
                  <a:srgbClr val="000000"/>
                </a:solidFill>
              </a:rPr>
              <a:t>Stabiliteit</a:t>
            </a:r>
            <a:endParaRPr lang="en-US" sz="2200" dirty="0">
              <a:solidFill>
                <a:srgbClr val="000000"/>
              </a:solidFill>
            </a:endParaRPr>
          </a:p>
        </p:txBody>
      </p:sp>
      <p:sp>
        <p:nvSpPr>
          <p:cNvPr id="164" name="TextBox 163">
            <a:extLst>
              <a:ext uri="{FF2B5EF4-FFF2-40B4-BE49-F238E27FC236}">
                <a16:creationId xmlns:a16="http://schemas.microsoft.com/office/drawing/2014/main" id="{CCC5724A-C4FC-66A5-E5F4-C7115941B0FB}"/>
              </a:ext>
            </a:extLst>
          </p:cNvPr>
          <p:cNvSpPr txBox="1"/>
          <p:nvPr/>
        </p:nvSpPr>
        <p:spPr>
          <a:xfrm>
            <a:off x="7374229" y="2523783"/>
            <a:ext cx="2034274" cy="430887"/>
          </a:xfrm>
          <a:prstGeom prst="rect">
            <a:avLst/>
          </a:prstGeom>
          <a:noFill/>
        </p:spPr>
        <p:txBody>
          <a:bodyPr wrap="square">
            <a:spAutoFit/>
          </a:bodyPr>
          <a:lstStyle/>
          <a:p>
            <a:pPr algn="ctr"/>
            <a:r>
              <a:rPr lang="en-US" sz="2200">
                <a:solidFill>
                  <a:srgbClr val="000000"/>
                </a:solidFill>
              </a:rPr>
              <a:t>Schaalbaarheid</a:t>
            </a:r>
            <a:endParaRPr lang="en-US" sz="2200" dirty="0">
              <a:solidFill>
                <a:srgbClr val="000000"/>
              </a:solidFill>
            </a:endParaRPr>
          </a:p>
        </p:txBody>
      </p:sp>
      <p:sp>
        <p:nvSpPr>
          <p:cNvPr id="165" name="TextBox 164">
            <a:extLst>
              <a:ext uri="{FF2B5EF4-FFF2-40B4-BE49-F238E27FC236}">
                <a16:creationId xmlns:a16="http://schemas.microsoft.com/office/drawing/2014/main" id="{F6DDF824-ECC1-8407-7A62-638930A5A30B}"/>
              </a:ext>
            </a:extLst>
          </p:cNvPr>
          <p:cNvSpPr txBox="1"/>
          <p:nvPr/>
        </p:nvSpPr>
        <p:spPr>
          <a:xfrm>
            <a:off x="9238039" y="2522475"/>
            <a:ext cx="1869168" cy="430887"/>
          </a:xfrm>
          <a:prstGeom prst="rect">
            <a:avLst/>
          </a:prstGeom>
          <a:noFill/>
        </p:spPr>
        <p:txBody>
          <a:bodyPr wrap="square">
            <a:spAutoFit/>
          </a:bodyPr>
          <a:lstStyle/>
          <a:p>
            <a:pPr algn="ctr"/>
            <a:r>
              <a:rPr lang="en-US" sz="2200">
                <a:solidFill>
                  <a:srgbClr val="000000"/>
                </a:solidFill>
              </a:rPr>
              <a:t>Uniciteit</a:t>
            </a:r>
            <a:endParaRPr lang="en-US" sz="2200" dirty="0">
              <a:solidFill>
                <a:srgbClr val="000000"/>
              </a:solidFill>
            </a:endParaRPr>
          </a:p>
        </p:txBody>
      </p:sp>
      <p:sp>
        <p:nvSpPr>
          <p:cNvPr id="166" name="TextBox 165">
            <a:extLst>
              <a:ext uri="{FF2B5EF4-FFF2-40B4-BE49-F238E27FC236}">
                <a16:creationId xmlns:a16="http://schemas.microsoft.com/office/drawing/2014/main" id="{5D5EBA58-79E5-0D1B-26C1-8F3E10A92FC4}"/>
              </a:ext>
            </a:extLst>
          </p:cNvPr>
          <p:cNvSpPr txBox="1"/>
          <p:nvPr/>
        </p:nvSpPr>
        <p:spPr>
          <a:xfrm>
            <a:off x="1139634" y="5336569"/>
            <a:ext cx="2098304" cy="707886"/>
          </a:xfrm>
          <a:prstGeom prst="rect">
            <a:avLst/>
          </a:prstGeom>
          <a:noFill/>
        </p:spPr>
        <p:txBody>
          <a:bodyPr wrap="square">
            <a:spAutoFit/>
          </a:bodyPr>
          <a:lstStyle/>
          <a:p>
            <a:pPr algn="ctr"/>
            <a:r>
              <a:rPr lang="nl-NL" sz="1000" b="1">
                <a:solidFill>
                  <a:schemeClr val="bg2">
                    <a:lumMod val="50000"/>
                  </a:schemeClr>
                </a:solidFill>
              </a:rPr>
              <a:t>Sterke visionaire leiderschapsvaardigheden laten zien dat u het vermogen heeft om uw bedrijf naar succes te sturen</a:t>
            </a:r>
            <a:endParaRPr lang="en-US" sz="1000" b="1" dirty="0">
              <a:solidFill>
                <a:schemeClr val="bg2">
                  <a:lumMod val="50000"/>
                </a:schemeClr>
              </a:solidFill>
            </a:endParaRPr>
          </a:p>
        </p:txBody>
      </p:sp>
      <p:sp>
        <p:nvSpPr>
          <p:cNvPr id="167" name="TextBox 166">
            <a:extLst>
              <a:ext uri="{FF2B5EF4-FFF2-40B4-BE49-F238E27FC236}">
                <a16:creationId xmlns:a16="http://schemas.microsoft.com/office/drawing/2014/main" id="{03882A1E-85A9-74C1-32FC-E44573365DD0}"/>
              </a:ext>
            </a:extLst>
          </p:cNvPr>
          <p:cNvSpPr txBox="1"/>
          <p:nvPr/>
        </p:nvSpPr>
        <p:spPr>
          <a:xfrm>
            <a:off x="3385400" y="5344982"/>
            <a:ext cx="1996106" cy="707886"/>
          </a:xfrm>
          <a:prstGeom prst="rect">
            <a:avLst/>
          </a:prstGeom>
          <a:noFill/>
        </p:spPr>
        <p:txBody>
          <a:bodyPr wrap="square">
            <a:spAutoFit/>
          </a:bodyPr>
          <a:lstStyle/>
          <a:p>
            <a:pPr algn="ctr"/>
            <a:r>
              <a:rPr lang="nl-NL" sz="1000" b="1">
                <a:solidFill>
                  <a:schemeClr val="bg2">
                    <a:lumMod val="50000"/>
                  </a:schemeClr>
                </a:solidFill>
              </a:rPr>
              <a:t>Investeerders willen samenwerken met ondernemers die deskundig, betrouwbaar en betrouwbaar zijn</a:t>
            </a:r>
            <a:endParaRPr lang="en-US" sz="1000" b="1" dirty="0">
              <a:solidFill>
                <a:schemeClr val="bg2">
                  <a:lumMod val="50000"/>
                </a:schemeClr>
              </a:solidFill>
            </a:endParaRPr>
          </a:p>
        </p:txBody>
      </p:sp>
      <p:sp>
        <p:nvSpPr>
          <p:cNvPr id="168" name="TextBox 167">
            <a:extLst>
              <a:ext uri="{FF2B5EF4-FFF2-40B4-BE49-F238E27FC236}">
                <a16:creationId xmlns:a16="http://schemas.microsoft.com/office/drawing/2014/main" id="{12A93E6B-5D19-1B22-2FC7-5023E9164B2B}"/>
              </a:ext>
            </a:extLst>
          </p:cNvPr>
          <p:cNvSpPr txBox="1"/>
          <p:nvPr/>
        </p:nvSpPr>
        <p:spPr>
          <a:xfrm>
            <a:off x="5444132" y="5343733"/>
            <a:ext cx="1869168" cy="707886"/>
          </a:xfrm>
          <a:prstGeom prst="rect">
            <a:avLst/>
          </a:prstGeom>
          <a:noFill/>
        </p:spPr>
        <p:txBody>
          <a:bodyPr wrap="square">
            <a:spAutoFit/>
          </a:bodyPr>
          <a:lstStyle/>
          <a:p>
            <a:pPr algn="ctr"/>
            <a:r>
              <a:rPr lang="nl-NL" sz="1000" b="1">
                <a:solidFill>
                  <a:schemeClr val="bg2">
                    <a:lumMod val="50000"/>
                  </a:schemeClr>
                </a:solidFill>
              </a:rPr>
              <a:t>Beleggers zullen de gezondheid, cashflow en winstgevendheid van uw financiële overzichten nauwkeurig onderzoeken.</a:t>
            </a:r>
            <a:endParaRPr lang="en-US" sz="1000" b="1" dirty="0">
              <a:solidFill>
                <a:schemeClr val="bg2">
                  <a:lumMod val="50000"/>
                </a:schemeClr>
              </a:solidFill>
            </a:endParaRPr>
          </a:p>
        </p:txBody>
      </p:sp>
      <p:sp>
        <p:nvSpPr>
          <p:cNvPr id="169" name="TextBox 168">
            <a:extLst>
              <a:ext uri="{FF2B5EF4-FFF2-40B4-BE49-F238E27FC236}">
                <a16:creationId xmlns:a16="http://schemas.microsoft.com/office/drawing/2014/main" id="{974F1CF4-807B-2AA3-470D-8366B0148AA2}"/>
              </a:ext>
            </a:extLst>
          </p:cNvPr>
          <p:cNvSpPr txBox="1"/>
          <p:nvPr/>
        </p:nvSpPr>
        <p:spPr>
          <a:xfrm>
            <a:off x="7196070" y="5330518"/>
            <a:ext cx="2391382" cy="707886"/>
          </a:xfrm>
          <a:prstGeom prst="rect">
            <a:avLst/>
          </a:prstGeom>
          <a:noFill/>
        </p:spPr>
        <p:txBody>
          <a:bodyPr wrap="square">
            <a:spAutoFit/>
          </a:bodyPr>
          <a:lstStyle/>
          <a:p>
            <a:pPr algn="ctr"/>
            <a:r>
              <a:rPr lang="nl-NL" sz="1000" b="1">
                <a:solidFill>
                  <a:schemeClr val="bg2">
                    <a:lumMod val="50000"/>
                  </a:schemeClr>
                </a:solidFill>
              </a:rPr>
              <a:t>Ze moeten zien dat uw bedrijf het potentieel heeft om aanzienlijk te groeien, om een betrouwbaar rendement op de investering te garanderen</a:t>
            </a:r>
            <a:endParaRPr lang="en-US" sz="1000" b="1" dirty="0">
              <a:solidFill>
                <a:schemeClr val="bg2">
                  <a:lumMod val="50000"/>
                </a:schemeClr>
              </a:solidFill>
            </a:endParaRPr>
          </a:p>
        </p:txBody>
      </p:sp>
      <p:sp>
        <p:nvSpPr>
          <p:cNvPr id="170" name="TextBox 169">
            <a:extLst>
              <a:ext uri="{FF2B5EF4-FFF2-40B4-BE49-F238E27FC236}">
                <a16:creationId xmlns:a16="http://schemas.microsoft.com/office/drawing/2014/main" id="{72946D6B-6FA9-447A-1B8B-44C5CB0708EC}"/>
              </a:ext>
            </a:extLst>
          </p:cNvPr>
          <p:cNvSpPr txBox="1"/>
          <p:nvPr/>
        </p:nvSpPr>
        <p:spPr>
          <a:xfrm>
            <a:off x="9450480" y="5330518"/>
            <a:ext cx="1592140" cy="707886"/>
          </a:xfrm>
          <a:prstGeom prst="rect">
            <a:avLst/>
          </a:prstGeom>
          <a:noFill/>
        </p:spPr>
        <p:txBody>
          <a:bodyPr wrap="square">
            <a:spAutoFit/>
          </a:bodyPr>
          <a:lstStyle/>
          <a:p>
            <a:pPr algn="ctr"/>
            <a:r>
              <a:rPr lang="nl-NL" sz="1000" b="1" dirty="0">
                <a:solidFill>
                  <a:schemeClr val="bg2">
                    <a:lumMod val="50000"/>
                  </a:schemeClr>
                </a:solidFill>
              </a:rPr>
              <a:t>Wat zorgt ervoor dat uw </a:t>
            </a:r>
            <a:r>
              <a:rPr lang="nl-NL" sz="1000" b="1" dirty="0" err="1">
                <a:solidFill>
                  <a:schemeClr val="bg2">
                    <a:lumMod val="50000"/>
                  </a:schemeClr>
                </a:solidFill>
              </a:rPr>
              <a:t>waardepropositie</a:t>
            </a:r>
            <a:r>
              <a:rPr lang="nl-NL" sz="1000" b="1" dirty="0">
                <a:solidFill>
                  <a:schemeClr val="bg2">
                    <a:lumMod val="50000"/>
                  </a:schemeClr>
                </a:solidFill>
              </a:rPr>
              <a:t> opvalt in de markt en anders is dan de bestaande?</a:t>
            </a:r>
            <a:endParaRPr lang="en-US" sz="1000" b="1" dirty="0">
              <a:solidFill>
                <a:schemeClr val="bg2">
                  <a:lumMod val="50000"/>
                </a:schemeClr>
              </a:solidFill>
            </a:endParaRPr>
          </a:p>
        </p:txBody>
      </p:sp>
    </p:spTree>
    <p:extLst>
      <p:ext uri="{BB962C8B-B14F-4D97-AF65-F5344CB8AC3E}">
        <p14:creationId xmlns:p14="http://schemas.microsoft.com/office/powerpoint/2010/main" val="330862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5134" y="1474423"/>
            <a:ext cx="10391609" cy="4168762"/>
          </a:xfrm>
        </p:spPr>
        <p:txBody>
          <a:bodyPr/>
          <a:lstStyle/>
          <a:p>
            <a:pPr marL="0" indent="0"/>
            <a:r>
              <a:rPr lang="en-US" sz="2000" b="1" dirty="0" err="1"/>
              <a:t>Geloofwaardigheid</a:t>
            </a:r>
            <a:r>
              <a:rPr lang="en-US" sz="2000" b="1" dirty="0"/>
              <a:t> </a:t>
            </a:r>
            <a:r>
              <a:rPr lang="nl-NL" sz="2000" dirty="0"/>
              <a:t>met investeerders wordt gebouwd door transparantie, consistentie en het nakomen van beloften. Enkele belangrijke manieren om geloofwaardigheid bij beleggers op te bouwen en te behouden</a:t>
            </a:r>
            <a:r>
              <a:rPr lang="en-US" sz="2000" dirty="0"/>
              <a:t>:</a:t>
            </a:r>
          </a:p>
          <a:p>
            <a:pPr marL="342900" indent="-342900">
              <a:buFont typeface="Arial" panose="020B0604020202020204" pitchFamily="34" charset="0"/>
              <a:buChar char="•"/>
            </a:pPr>
            <a:r>
              <a:rPr lang="en-US" sz="2000" b="1" dirty="0" err="1">
                <a:solidFill>
                  <a:srgbClr val="086575"/>
                </a:solidFill>
              </a:rPr>
              <a:t>Transparantie</a:t>
            </a:r>
            <a:r>
              <a:rPr lang="en-US" sz="2000" b="1" dirty="0">
                <a:solidFill>
                  <a:srgbClr val="086575"/>
                </a:solidFill>
              </a:rPr>
              <a:t> in </a:t>
            </a:r>
            <a:r>
              <a:rPr lang="en-US" sz="2000" b="1" dirty="0" err="1">
                <a:solidFill>
                  <a:srgbClr val="086575"/>
                </a:solidFill>
              </a:rPr>
              <a:t>financiële</a:t>
            </a:r>
            <a:r>
              <a:rPr lang="en-US" sz="2000" b="1" dirty="0">
                <a:solidFill>
                  <a:srgbClr val="086575"/>
                </a:solidFill>
              </a:rPr>
              <a:t> </a:t>
            </a:r>
            <a:r>
              <a:rPr lang="en-US" sz="2000" b="1" dirty="0" err="1">
                <a:solidFill>
                  <a:srgbClr val="086575"/>
                </a:solidFill>
              </a:rPr>
              <a:t>verslaggeving</a:t>
            </a:r>
            <a:r>
              <a:rPr lang="en-US" sz="2000" b="1" dirty="0">
                <a:solidFill>
                  <a:srgbClr val="086575"/>
                </a:solidFill>
              </a:rPr>
              <a:t>: </a:t>
            </a:r>
            <a:r>
              <a:rPr lang="nl-NL" sz="2000" dirty="0"/>
              <a:t>Beleggers hebben duidelijke, eerlijke financiële gegevens nodig. Vermijd het verbergen van problemen; Presenteer in plaats daarvan oplossingen.</a:t>
            </a:r>
          </a:p>
          <a:p>
            <a:pPr marL="342900" indent="-342900">
              <a:buFont typeface="Arial" panose="020B0604020202020204" pitchFamily="34" charset="0"/>
              <a:buChar char="•"/>
            </a:pPr>
            <a:r>
              <a:rPr lang="en-US" sz="2000" b="1" dirty="0" err="1">
                <a:solidFill>
                  <a:srgbClr val="47B5C8"/>
                </a:solidFill>
              </a:rPr>
              <a:t>Consistentie</a:t>
            </a:r>
            <a:r>
              <a:rPr lang="en-US" sz="2000" b="1" dirty="0">
                <a:solidFill>
                  <a:srgbClr val="47B5C8"/>
                </a:solidFill>
              </a:rPr>
              <a:t> in </a:t>
            </a:r>
            <a:r>
              <a:rPr lang="en-US" sz="2000" b="1" dirty="0" err="1">
                <a:solidFill>
                  <a:srgbClr val="47B5C8"/>
                </a:solidFill>
              </a:rPr>
              <a:t>prestaties</a:t>
            </a:r>
            <a:r>
              <a:rPr lang="en-US" sz="2000" b="1" dirty="0">
                <a:solidFill>
                  <a:srgbClr val="47B5C8"/>
                </a:solidFill>
              </a:rPr>
              <a:t>: </a:t>
            </a:r>
            <a:r>
              <a:rPr lang="nl-NL" sz="2000" dirty="0"/>
              <a:t>Of het nu gaat om het behalen van uw mijlpalen of het onderhouden van consistente communicatie, betrouwbaarheid is de sleutel tot het vertrouwen van beleggers</a:t>
            </a:r>
            <a:r>
              <a:rPr lang="en-US" sz="2000" dirty="0"/>
              <a:t>.</a:t>
            </a:r>
          </a:p>
          <a:p>
            <a:pPr marL="342900" indent="-342900">
              <a:buFont typeface="Arial" panose="020B0604020202020204" pitchFamily="34" charset="0"/>
              <a:buChar char="•"/>
            </a:pPr>
            <a:r>
              <a:rPr lang="en-US" sz="2000" b="1" dirty="0" err="1">
                <a:solidFill>
                  <a:srgbClr val="F2A72C"/>
                </a:solidFill>
              </a:rPr>
              <a:t>Beloften</a:t>
            </a:r>
            <a:r>
              <a:rPr lang="en-US" sz="2000" b="1" dirty="0">
                <a:solidFill>
                  <a:srgbClr val="F2A72C"/>
                </a:solidFill>
              </a:rPr>
              <a:t> </a:t>
            </a:r>
            <a:r>
              <a:rPr lang="en-US" sz="2000" b="1" dirty="0" err="1">
                <a:solidFill>
                  <a:srgbClr val="F2A72C"/>
                </a:solidFill>
              </a:rPr>
              <a:t>waarmaken</a:t>
            </a:r>
            <a:r>
              <a:rPr lang="en-US" sz="2000" b="1" dirty="0">
                <a:solidFill>
                  <a:srgbClr val="F2A72C"/>
                </a:solidFill>
              </a:rPr>
              <a:t>: </a:t>
            </a:r>
            <a:r>
              <a:rPr lang="nl-NL" sz="2000" dirty="0"/>
              <a:t>Kom altijd de toezeggingen aan beleggers na. Als je zegt dat je een doel zult halen, werk dan hard om het te bereiken</a:t>
            </a:r>
            <a:r>
              <a:rPr lang="en-US" sz="2000" dirty="0"/>
              <a:t>.</a:t>
            </a:r>
          </a:p>
          <a:p>
            <a:pPr marL="342900" indent="-342900">
              <a:buFont typeface="Arial" panose="020B0604020202020204" pitchFamily="34" charset="0"/>
              <a:buChar char="•"/>
            </a:pPr>
            <a:r>
              <a:rPr lang="en-US" sz="2000" b="1" dirty="0" err="1">
                <a:solidFill>
                  <a:srgbClr val="D9552F"/>
                </a:solidFill>
              </a:rPr>
              <a:t>Consistente</a:t>
            </a:r>
            <a:r>
              <a:rPr lang="en-US" sz="2000" b="1" dirty="0">
                <a:solidFill>
                  <a:srgbClr val="D9552F"/>
                </a:solidFill>
              </a:rPr>
              <a:t> </a:t>
            </a:r>
            <a:r>
              <a:rPr lang="en-US" sz="2000" b="1" dirty="0" err="1">
                <a:solidFill>
                  <a:srgbClr val="D9552F"/>
                </a:solidFill>
              </a:rPr>
              <a:t>zekerheid</a:t>
            </a:r>
            <a:r>
              <a:rPr lang="en-US" sz="2000" b="1" dirty="0">
                <a:solidFill>
                  <a:srgbClr val="D9552F"/>
                </a:solidFill>
              </a:rPr>
              <a:t>: </a:t>
            </a:r>
            <a:r>
              <a:rPr lang="nl-NL" sz="2000" dirty="0"/>
              <a:t>Vooral voor uw begrip van de culturen van uw beleggers</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Geloofwaardigheid opbouwen</a:t>
            </a:r>
            <a:endParaRPr lang="en-US" dirty="0">
              <a:solidFill>
                <a:schemeClr val="bg1"/>
              </a:solidFill>
            </a:endParaRPr>
          </a:p>
        </p:txBody>
      </p:sp>
    </p:spTree>
    <p:extLst>
      <p:ext uri="{BB962C8B-B14F-4D97-AF65-F5344CB8AC3E}">
        <p14:creationId xmlns:p14="http://schemas.microsoft.com/office/powerpoint/2010/main" val="1331580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9727" y="1552521"/>
            <a:ext cx="4867011" cy="3591582"/>
          </a:xfrm>
        </p:spPr>
        <p:txBody>
          <a:bodyPr/>
          <a:lstStyle/>
          <a:p>
            <a:pPr indent="-3175"/>
            <a:r>
              <a:rPr lang="nl-NL"/>
              <a:t>Overweeg een oprichter die zijn investeerders regelmatig op de hoogte houdt van zowel successen als uitdagingen. 
Door transparant te zijn over een tijdelijk cashflowprobleem, konden ze extra steun van hun investeerders krijgen, wat niet zou zijn gebeurd als het probleem verborgen was gebleven.</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766263" y="411847"/>
            <a:ext cx="4990998" cy="992652"/>
          </a:xfrm>
        </p:spPr>
        <p:txBody>
          <a:bodyPr/>
          <a:lstStyle/>
          <a:p>
            <a:r>
              <a:rPr lang="en-US" b="1">
                <a:solidFill>
                  <a:srgbClr val="47B5C8"/>
                </a:solidFill>
              </a:rPr>
              <a:t>Voorbeeld</a:t>
            </a:r>
            <a:endParaRPr lang="en-US" dirty="0"/>
          </a:p>
        </p:txBody>
      </p:sp>
      <p:pic>
        <p:nvPicPr>
          <p:cNvPr id="9" name="Picture Placeholder 8" descr="Stacks of gold coins">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srcRect l="9575" r="9575"/>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2703552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ow To Build Relationships With Investors">
            <a:hlinkClick r:id="" action="ppaction://media"/>
            <a:extLst>
              <a:ext uri="{FF2B5EF4-FFF2-40B4-BE49-F238E27FC236}">
                <a16:creationId xmlns:a16="http://schemas.microsoft.com/office/drawing/2014/main" id="{5484C5F1-70DC-53A0-25E9-F83A9FD48589}"/>
              </a:ext>
            </a:extLst>
          </p:cNvPr>
          <p:cNvPicPr>
            <a:picLocks noRot="1" noChangeAspect="1"/>
          </p:cNvPicPr>
          <p:nvPr>
            <a:videoFile r:link="rId1"/>
          </p:nvPr>
        </p:nvPicPr>
        <p:blipFill>
          <a:blip r:embed="rId3"/>
          <a:stretch>
            <a:fillRect/>
          </a:stretch>
        </p:blipFill>
        <p:spPr>
          <a:xfrm>
            <a:off x="7563646" y="2234459"/>
            <a:ext cx="3166170" cy="1788886"/>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3602" y="1662396"/>
            <a:ext cx="6850043" cy="3849918"/>
          </a:xfrm>
        </p:spPr>
        <p:txBody>
          <a:bodyPr/>
          <a:lstStyle/>
          <a:p>
            <a:pPr marL="0" indent="0"/>
            <a:r>
              <a:rPr lang="nl-NL" sz="2000" dirty="0"/>
              <a:t>In deze video kun je zien hoe succesvolle ondernemers duurzame relaties hebben opgebouwd met investeerders en horen verhalen en strategieën uit de echte wereld over:</a:t>
            </a:r>
          </a:p>
          <a:p>
            <a:pPr marL="342900" indent="-342900">
              <a:buFont typeface="Arial" panose="020B0604020202020204" pitchFamily="34" charset="0"/>
              <a:buChar char="•"/>
            </a:pPr>
            <a:r>
              <a:rPr lang="nl-NL" sz="2000" dirty="0"/>
              <a:t>Hoe benader je investeerders voor het eerst?
Sleutelmanieren om verstandhouding en vertrouwen op te bouwen.
Zorg voor langdurige betrokkenheid bij beleggers</a:t>
            </a:r>
            <a:r>
              <a:rPr lang="en-US" sz="2000" dirty="0"/>
              <a:t>.</a:t>
            </a:r>
          </a:p>
          <a:p>
            <a:pPr marL="0" indent="0"/>
            <a:r>
              <a:rPr lang="en-US" sz="2000" b="1" dirty="0" err="1">
                <a:solidFill>
                  <a:srgbClr val="086575"/>
                </a:solidFill>
              </a:rPr>
              <a:t>Reflecterende</a:t>
            </a:r>
            <a:r>
              <a:rPr lang="en-US" sz="2000" b="1" dirty="0">
                <a:solidFill>
                  <a:srgbClr val="086575"/>
                </a:solidFill>
              </a:rPr>
              <a:t> </a:t>
            </a:r>
            <a:r>
              <a:rPr lang="en-US" sz="2000" b="1" dirty="0" err="1">
                <a:solidFill>
                  <a:srgbClr val="086575"/>
                </a:solidFill>
              </a:rPr>
              <a:t>vraag</a:t>
            </a:r>
            <a:r>
              <a:rPr lang="en-US" sz="2000" dirty="0">
                <a:solidFill>
                  <a:srgbClr val="086575"/>
                </a:solidFill>
              </a:rPr>
              <a:t>: </a:t>
            </a:r>
            <a:r>
              <a:rPr lang="nl-NL" sz="2000" dirty="0"/>
              <a:t>Overweeg na het bekijken van de video om met een collega te bespreken hoe u soortgelijke strategieën zou kunnen implementeren in uw eigen inspanningen om investeerders te bereiken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Tree>
    <p:extLst>
      <p:ext uri="{BB962C8B-B14F-4D97-AF65-F5344CB8AC3E}">
        <p14:creationId xmlns:p14="http://schemas.microsoft.com/office/powerpoint/2010/main" val="304147938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4600" y="1565257"/>
            <a:ext cx="10089641" cy="4168762"/>
          </a:xfrm>
        </p:spPr>
        <p:txBody>
          <a:bodyPr/>
          <a:lstStyle/>
          <a:p>
            <a:pPr marL="0" indent="0"/>
            <a:r>
              <a:rPr lang="nl-NL" sz="2000" dirty="0"/>
              <a:t>Door uw bedrijfsdoelen en -waarden af te stemmen op die van uw financiers en investeerders, kunt u sterkere, meer ondersteunende relaties opbouwen.  Dit is hoe afstemming wederzijds voordeel creëert</a:t>
            </a:r>
            <a:r>
              <a:rPr lang="en-US" sz="2000" dirty="0"/>
              <a:t>:</a:t>
            </a:r>
          </a:p>
          <a:p>
            <a:pPr marL="342900" indent="-342900">
              <a:buFont typeface="Arial" panose="020B0604020202020204" pitchFamily="34" charset="0"/>
              <a:buChar char="•"/>
            </a:pPr>
            <a:r>
              <a:rPr lang="en-US" sz="2000" b="1" dirty="0" err="1">
                <a:solidFill>
                  <a:srgbClr val="086575"/>
                </a:solidFill>
              </a:rPr>
              <a:t>Gedeelde</a:t>
            </a:r>
            <a:r>
              <a:rPr lang="en-US" sz="2000" b="1" dirty="0">
                <a:solidFill>
                  <a:srgbClr val="086575"/>
                </a:solidFill>
              </a:rPr>
              <a:t> </a:t>
            </a:r>
            <a:r>
              <a:rPr lang="en-US" sz="2000" b="1" dirty="0" err="1">
                <a:solidFill>
                  <a:srgbClr val="086575"/>
                </a:solidFill>
              </a:rPr>
              <a:t>visie</a:t>
            </a:r>
            <a:r>
              <a:rPr lang="en-US" sz="2000" b="1" dirty="0">
                <a:solidFill>
                  <a:srgbClr val="086575"/>
                </a:solidFill>
              </a:rPr>
              <a:t>: </a:t>
            </a:r>
            <a:r>
              <a:rPr lang="nl-NL" sz="2000" dirty="0"/>
              <a:t>Wanneer uw </a:t>
            </a:r>
            <a:r>
              <a:rPr lang="nl-NL" sz="2000" dirty="0" err="1"/>
              <a:t>langetermijndoelen</a:t>
            </a:r>
            <a:r>
              <a:rPr lang="nl-NL" sz="2000" dirty="0"/>
              <a:t> overeenkomen met die van uw investeerders, is de kans groter dat ze u ondersteunen tijdens zowel hoogte- als dieptepunten</a:t>
            </a:r>
            <a:r>
              <a:rPr lang="en-US" sz="2000" dirty="0"/>
              <a:t>.</a:t>
            </a:r>
          </a:p>
          <a:p>
            <a:pPr marL="342900" indent="-342900">
              <a:buFont typeface="Arial" panose="020B0604020202020204" pitchFamily="34" charset="0"/>
              <a:buChar char="•"/>
            </a:pPr>
            <a:r>
              <a:rPr lang="en-US" sz="2000" b="1" dirty="0" err="1">
                <a:solidFill>
                  <a:srgbClr val="D9552F"/>
                </a:solidFill>
              </a:rPr>
              <a:t>Gemeenschappelijke</a:t>
            </a:r>
            <a:r>
              <a:rPr lang="en-US" sz="2000" b="1" dirty="0">
                <a:solidFill>
                  <a:srgbClr val="D9552F"/>
                </a:solidFill>
              </a:rPr>
              <a:t> </a:t>
            </a:r>
            <a:r>
              <a:rPr lang="en-US" sz="2000" b="1" dirty="0" err="1">
                <a:solidFill>
                  <a:srgbClr val="D9552F"/>
                </a:solidFill>
              </a:rPr>
              <a:t>waarden</a:t>
            </a:r>
            <a:r>
              <a:rPr lang="en-US" sz="2000" b="1" dirty="0">
                <a:solidFill>
                  <a:srgbClr val="D9552F"/>
                </a:solidFill>
              </a:rPr>
              <a:t>: </a:t>
            </a:r>
            <a:r>
              <a:rPr lang="nl-NL" sz="2000" dirty="0"/>
              <a:t>Beleggers zoeken steeds vaker naar bedrijven die hun ethische, sociale en ecologische waarden delen</a:t>
            </a:r>
            <a:r>
              <a:rPr lang="en-US" sz="2000" dirty="0"/>
              <a:t>.</a:t>
            </a:r>
          </a:p>
          <a:p>
            <a:pPr marL="342900" indent="-342900">
              <a:buFont typeface="Arial" panose="020B0604020202020204" pitchFamily="34" charset="0"/>
              <a:buChar char="•"/>
            </a:pPr>
            <a:r>
              <a:rPr lang="nl-NL" sz="2000" b="1" dirty="0">
                <a:solidFill>
                  <a:srgbClr val="F2A72C"/>
                </a:solidFill>
              </a:rPr>
              <a:t>Voorbeelden van beleggingen met gedeelde waarde</a:t>
            </a:r>
            <a:r>
              <a:rPr lang="en-US" sz="2000" b="1" dirty="0">
                <a:solidFill>
                  <a:srgbClr val="F2A72C"/>
                </a:solidFill>
              </a:rPr>
              <a:t>: </a:t>
            </a:r>
            <a:r>
              <a:rPr lang="nl-NL" sz="2000" dirty="0"/>
              <a:t>Bedrijven die zich aansluiten bij investeerders op het gebied van duurzaamheid, sociale verantwoordelijkheid of innovatie, krijgen vaak meer dan alleen financiële steun, ze krijgen pleitbezorgers</a:t>
            </a:r>
            <a:r>
              <a:rPr lang="en-US" sz="2000" dirty="0"/>
              <a:t>.</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2621" y="751046"/>
            <a:ext cx="9632553" cy="803654"/>
          </a:xfrm>
        </p:spPr>
        <p:txBody>
          <a:bodyPr/>
          <a:lstStyle/>
          <a:p>
            <a:r>
              <a:rPr lang="en-US">
                <a:solidFill>
                  <a:schemeClr val="bg1"/>
                </a:solidFill>
              </a:rPr>
              <a:t>Afstemming met investeerders</a:t>
            </a:r>
            <a:endParaRPr lang="en-US" dirty="0">
              <a:solidFill>
                <a:schemeClr val="bg1"/>
              </a:solidFill>
            </a:endParaRPr>
          </a:p>
        </p:txBody>
      </p:sp>
    </p:spTree>
    <p:extLst>
      <p:ext uri="{BB962C8B-B14F-4D97-AF65-F5344CB8AC3E}">
        <p14:creationId xmlns:p14="http://schemas.microsoft.com/office/powerpoint/2010/main" val="93748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2" y="1662396"/>
            <a:ext cx="9851883" cy="3849918"/>
          </a:xfrm>
        </p:spPr>
        <p:txBody>
          <a:bodyPr/>
          <a:lstStyle/>
          <a:p>
            <a:r>
              <a:rPr lang="nl-NL" b="1" dirty="0"/>
              <a:t>Kennis</a:t>
            </a:r>
          </a:p>
          <a:p>
            <a:pPr marL="457200" indent="-457200">
              <a:buFont typeface="+mj-lt"/>
              <a:buAutoNum type="arabicPeriod"/>
            </a:pPr>
            <a:r>
              <a:rPr lang="nl-NL" b="1" dirty="0"/>
              <a:t>Netwerkprincipes: </a:t>
            </a:r>
            <a:r>
              <a:rPr lang="nl-NL" dirty="0"/>
              <a:t>Inzicht in de kracht van sociaal kapitaal en de rol ervan in zakelijk succes.</a:t>
            </a:r>
            <a:r>
              <a:rPr lang="nl-NL" b="1" dirty="0"/>
              <a:t>
Verwachtingen van investeerders: </a:t>
            </a:r>
            <a:r>
              <a:rPr lang="nl-NL" dirty="0"/>
              <a:t>Weten wat investeerders zoeken in ondernemers en hoe ze aan die verwachtingen kunnen voldoen.</a:t>
            </a:r>
            <a:r>
              <a:rPr lang="nl-NL" b="1" dirty="0"/>
              <a:t>
Incubators en evenementen voor bedrijven: </a:t>
            </a:r>
            <a:r>
              <a:rPr lang="nl-NL" dirty="0"/>
              <a:t>Een diepgaand inzicht krijgen in hoe incubators startups ondersteunen en hoe zakelijke evenementen kunnen worden gebruikt voor netwerken en financiering.</a:t>
            </a:r>
            <a:r>
              <a:rPr lang="nl-NL" b="1" dirty="0"/>
              <a:t>
Mentorschapsdynamiek: </a:t>
            </a:r>
            <a:r>
              <a:rPr lang="nl-NL" dirty="0"/>
              <a:t>Leren hoe mentorschap zowel persoonlijke als zakelijke groei ondersteunt.</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Leerresultaten</a:t>
            </a:r>
            <a:endParaRPr lang="en-US" dirty="0"/>
          </a:p>
        </p:txBody>
      </p:sp>
    </p:spTree>
    <p:extLst>
      <p:ext uri="{BB962C8B-B14F-4D97-AF65-F5344CB8AC3E}">
        <p14:creationId xmlns:p14="http://schemas.microsoft.com/office/powerpoint/2010/main" val="20723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4331" y="1662396"/>
            <a:ext cx="5998415" cy="3849918"/>
          </a:xfrm>
        </p:spPr>
        <p:txBody>
          <a:bodyPr/>
          <a:lstStyle/>
          <a:p>
            <a:pPr marL="0" indent="0"/>
            <a:r>
              <a:rPr lang="nl-NL" sz="2000" dirty="0" err="1"/>
              <a:t>Kaoukab</a:t>
            </a:r>
            <a:r>
              <a:rPr lang="nl-NL" sz="2000" dirty="0"/>
              <a:t>, een innovatieve startup in Frankrijk, mede opgericht door ondervertegenwoordigde ondernemers.</a:t>
            </a:r>
            <a:br>
              <a:rPr lang="nl-NL" sz="2000" dirty="0"/>
            </a:br>
            <a:r>
              <a:rPr lang="nl-NL" sz="2000" dirty="0"/>
              <a:t>Met een focus op ecologische verantwoordelijkheid slaagden ze erin om financiering en investeringen binnen te halen van verschillende structuren die gespecialiseerd zijn in duurzame ondernemingen. 
Omdat hun doelen op één lijn lagen, verstrekte de investeerder niet alleen kapitaal, maar verbond hij de oprichters ook met belangrijke partners op het gebied van duurzaamheid en ontwikkelde hij hun schaalbaarheid snel.</a:t>
            </a:r>
          </a:p>
          <a:p>
            <a:pPr marL="0" indent="0"/>
            <a:r>
              <a:rPr lang="en-IE" dirty="0">
                <a:hlinkClick r:id="rId2"/>
              </a:rPr>
              <a:t>Video | Facebook</a:t>
            </a:r>
            <a:endParaRPr lang="en-US" dirty="0"/>
          </a:p>
          <a:p>
            <a:pPr marL="0" indent="0"/>
            <a:endParaRPr lang="en-US" sz="1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p>
        </p:txBody>
      </p:sp>
      <p:pic>
        <p:nvPicPr>
          <p:cNvPr id="3074" name="Picture 2" descr="Ghaees Alshorbajy - Youth Business International">
            <a:extLst>
              <a:ext uri="{FF2B5EF4-FFF2-40B4-BE49-F238E27FC236}">
                <a16:creationId xmlns:a16="http://schemas.microsoft.com/office/drawing/2014/main" id="{6C8DDC49-29AD-FC5D-6909-AAA6460324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52" r="10383"/>
          <a:stretch/>
        </p:blipFill>
        <p:spPr bwMode="auto">
          <a:xfrm>
            <a:off x="6564707" y="1468118"/>
            <a:ext cx="4419110" cy="462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283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8822" y="1565257"/>
            <a:ext cx="10162309" cy="4168762"/>
          </a:xfrm>
        </p:spPr>
        <p:txBody>
          <a:bodyPr/>
          <a:lstStyle/>
          <a:p>
            <a:pPr marL="0" indent="0"/>
            <a:r>
              <a:rPr lang="nl-NL" sz="2000" b="1" dirty="0"/>
              <a:t>Culturele verschillen </a:t>
            </a:r>
            <a:r>
              <a:rPr lang="nl-NL" sz="2000" dirty="0"/>
              <a:t>kunnen vorm geven aan de manier waarop ondernemers en investeerders met elkaar omgaan. Zich bewust zijn van culturele nuances kan de communicatie verbeteren en sterkere relaties bevorderen. Belangrijke overwegingen zijn onder meer:</a:t>
            </a:r>
            <a:r>
              <a:rPr lang="en-US" sz="2000" dirty="0"/>
              <a:t>:</a:t>
            </a:r>
          </a:p>
          <a:p>
            <a:pPr marL="342900" indent="-342900">
              <a:buFont typeface="Arial" panose="020B0604020202020204" pitchFamily="34" charset="0"/>
              <a:buChar char="•"/>
            </a:pPr>
            <a:r>
              <a:rPr lang="en-US" sz="2000" b="1" dirty="0" err="1">
                <a:solidFill>
                  <a:srgbClr val="F2A72C"/>
                </a:solidFill>
              </a:rPr>
              <a:t>Communicatiestijlen</a:t>
            </a:r>
            <a:r>
              <a:rPr lang="en-US" sz="2000" b="1" dirty="0">
                <a:solidFill>
                  <a:srgbClr val="F2A72C"/>
                </a:solidFill>
              </a:rPr>
              <a:t>: </a:t>
            </a:r>
            <a:r>
              <a:rPr lang="nl-NL" sz="2000" dirty="0"/>
              <a:t>Sommige beleggers geven de voorkeur aan formele, gestructureerde communicatie, terwijl anderen een meer informele en open aanpak waarderen</a:t>
            </a:r>
            <a:r>
              <a:rPr lang="en-US" sz="2000" dirty="0"/>
              <a:t>.</a:t>
            </a:r>
          </a:p>
          <a:p>
            <a:pPr marL="342900" indent="-342900">
              <a:buFont typeface="Arial" panose="020B0604020202020204" pitchFamily="34" charset="0"/>
              <a:buChar char="•"/>
            </a:pPr>
            <a:r>
              <a:rPr lang="en-US" sz="2000" b="1" dirty="0" err="1">
                <a:solidFill>
                  <a:srgbClr val="086575"/>
                </a:solidFill>
              </a:rPr>
              <a:t>Besluitvormingsprocessen</a:t>
            </a:r>
            <a:r>
              <a:rPr lang="en-US" sz="2000" dirty="0">
                <a:solidFill>
                  <a:srgbClr val="086575"/>
                </a:solidFill>
              </a:rPr>
              <a:t>: </a:t>
            </a:r>
            <a:r>
              <a:rPr lang="nl-NL" sz="2000" dirty="0"/>
              <a:t>In sommige culturen is de besluitvorming hiërarchisch, terwijl in andere culturen prioriteit wordt gegeven aan consensusvorming</a:t>
            </a:r>
            <a:r>
              <a:rPr lang="en-US" sz="2000" dirty="0"/>
              <a:t>.</a:t>
            </a:r>
          </a:p>
          <a:p>
            <a:pPr marL="342900" indent="-342900">
              <a:buFont typeface="Arial" panose="020B0604020202020204" pitchFamily="34" charset="0"/>
              <a:buChar char="•"/>
            </a:pPr>
            <a:r>
              <a:rPr lang="en-US" sz="2000" b="1" dirty="0" err="1">
                <a:solidFill>
                  <a:srgbClr val="D9552F"/>
                </a:solidFill>
              </a:rPr>
              <a:t>Risicotolerantie</a:t>
            </a:r>
            <a:r>
              <a:rPr lang="en-US" sz="2000" dirty="0">
                <a:solidFill>
                  <a:srgbClr val="D9552F"/>
                </a:solidFill>
              </a:rPr>
              <a:t>: </a:t>
            </a:r>
            <a:r>
              <a:rPr lang="nl-NL" sz="2000" dirty="0"/>
              <a:t>Culturele achtergrond kan van invloed zijn op hoe beleggers bedrijfsrisico's waarnemen en erop reageren</a:t>
            </a:r>
            <a:r>
              <a:rPr lang="en-US" sz="2000" dirty="0"/>
              <a:t>.</a:t>
            </a:r>
          </a:p>
          <a:p>
            <a:pPr marL="342900" indent="-342900">
              <a:buFont typeface="Arial" panose="020B0604020202020204" pitchFamily="34" charset="0"/>
              <a:buChar char="•"/>
            </a:pPr>
            <a:r>
              <a:rPr lang="en-US" sz="2000" b="1" dirty="0" err="1">
                <a:solidFill>
                  <a:srgbClr val="47B5C8"/>
                </a:solidFill>
              </a:rPr>
              <a:t>Verstandhouding</a:t>
            </a:r>
            <a:r>
              <a:rPr lang="en-US" sz="2000" b="1" dirty="0">
                <a:solidFill>
                  <a:srgbClr val="47B5C8"/>
                </a:solidFill>
              </a:rPr>
              <a:t> </a:t>
            </a:r>
            <a:r>
              <a:rPr lang="en-US" sz="2000" b="1" dirty="0" err="1">
                <a:solidFill>
                  <a:srgbClr val="47B5C8"/>
                </a:solidFill>
              </a:rPr>
              <a:t>opbouwen</a:t>
            </a:r>
            <a:r>
              <a:rPr lang="en-US" sz="2000" dirty="0">
                <a:solidFill>
                  <a:srgbClr val="47B5C8"/>
                </a:solidFill>
              </a:rPr>
              <a:t>: </a:t>
            </a:r>
            <a:r>
              <a:rPr lang="nl-NL" sz="2000" dirty="0"/>
              <a:t>In bepaalde culturen gaan persoonlijke relaties en het opbouwen van vertrouwen vooraf aan zakelijke discussies</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735584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8141" y="761603"/>
            <a:ext cx="9632553" cy="803654"/>
          </a:xfrm>
        </p:spPr>
        <p:txBody>
          <a:bodyPr/>
          <a:lstStyle/>
          <a:p>
            <a:r>
              <a:rPr lang="en-US">
                <a:solidFill>
                  <a:schemeClr val="bg1"/>
                </a:solidFill>
              </a:rPr>
              <a:t>Culturele nuances voor investeerders</a:t>
            </a:r>
            <a:endParaRPr lang="en-US" dirty="0">
              <a:solidFill>
                <a:schemeClr val="bg1"/>
              </a:solidFill>
            </a:endParaRPr>
          </a:p>
        </p:txBody>
      </p:sp>
    </p:spTree>
    <p:extLst>
      <p:ext uri="{BB962C8B-B14F-4D97-AF65-F5344CB8AC3E}">
        <p14:creationId xmlns:p14="http://schemas.microsoft.com/office/powerpoint/2010/main" val="1979401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34878" y="1565257"/>
            <a:ext cx="10023029" cy="4168762"/>
          </a:xfrm>
        </p:spPr>
        <p:txBody>
          <a:bodyPr/>
          <a:lstStyle/>
          <a:p>
            <a:pPr marL="0" indent="0"/>
            <a:r>
              <a:rPr lang="nl-NL" sz="2000" b="1" dirty="0"/>
              <a:t>Het onderhouden van effectieve communicatie met investeerders </a:t>
            </a:r>
            <a:r>
              <a:rPr lang="nl-NL" sz="2000" dirty="0"/>
              <a:t>is de sleutel tot succes op de lange termijn. Hier zijn enkele strategieën om uw beleggers</a:t>
            </a:r>
            <a:r>
              <a:rPr lang="nl-NL" sz="2000" b="1" dirty="0"/>
              <a:t> op de hoogte en betrokken te houden</a:t>
            </a:r>
            <a:r>
              <a:rPr lang="en-US" sz="2000" dirty="0"/>
              <a:t>:</a:t>
            </a:r>
          </a:p>
          <a:p>
            <a:pPr marL="342900" indent="-342900">
              <a:buFont typeface="Arial" panose="020B0604020202020204" pitchFamily="34" charset="0"/>
              <a:buChar char="•"/>
            </a:pPr>
            <a:r>
              <a:rPr lang="en-US" sz="2000" b="1" dirty="0" err="1">
                <a:solidFill>
                  <a:srgbClr val="47B5C8"/>
                </a:solidFill>
              </a:rPr>
              <a:t>Regelmatige</a:t>
            </a:r>
            <a:r>
              <a:rPr lang="en-US" sz="2000" b="1" dirty="0">
                <a:solidFill>
                  <a:srgbClr val="47B5C8"/>
                </a:solidFill>
              </a:rPr>
              <a:t> updates</a:t>
            </a:r>
            <a:r>
              <a:rPr lang="en-US" sz="2000" dirty="0">
                <a:solidFill>
                  <a:srgbClr val="47B5C8"/>
                </a:solidFill>
              </a:rPr>
              <a:t>: </a:t>
            </a:r>
            <a:r>
              <a:rPr lang="nl-NL" sz="2000" dirty="0"/>
              <a:t>Bied maandelijkse of driemaandelijkse rapporten met een samenvatting van de belangrijkste mijlpalen, financiële gegevens en uitdagingen</a:t>
            </a:r>
            <a:r>
              <a:rPr lang="en-US" sz="2000" dirty="0"/>
              <a:t>.</a:t>
            </a:r>
          </a:p>
          <a:p>
            <a:pPr marL="342900" indent="-342900">
              <a:buFont typeface="Arial" panose="020B0604020202020204" pitchFamily="34" charset="0"/>
              <a:buChar char="•"/>
            </a:pPr>
            <a:r>
              <a:rPr lang="en-US" sz="2000" b="1" dirty="0" err="1">
                <a:solidFill>
                  <a:srgbClr val="D9552F"/>
                </a:solidFill>
              </a:rPr>
              <a:t>Gestructureerd</a:t>
            </a:r>
            <a:r>
              <a:rPr lang="en-US" sz="2000" b="1" dirty="0">
                <a:solidFill>
                  <a:srgbClr val="D9552F"/>
                </a:solidFill>
              </a:rPr>
              <a:t> </a:t>
            </a:r>
            <a:r>
              <a:rPr lang="en-US" sz="2000" b="1" dirty="0" err="1">
                <a:solidFill>
                  <a:srgbClr val="D9552F"/>
                </a:solidFill>
              </a:rPr>
              <a:t>vergaderen</a:t>
            </a:r>
            <a:r>
              <a:rPr lang="en-US" sz="2000" dirty="0">
                <a:solidFill>
                  <a:srgbClr val="D9552F"/>
                </a:solidFill>
              </a:rPr>
              <a:t>: </a:t>
            </a:r>
            <a:r>
              <a:rPr lang="nl-NL" sz="2000" dirty="0"/>
              <a:t>Plan regelmatige check-ins waarbij u investeerders op de hoogte houdt van de voortgang van het bedrijf en toekomstige strategieën bespreekt</a:t>
            </a:r>
            <a:r>
              <a:rPr lang="en-US" sz="2000" dirty="0"/>
              <a:t>.</a:t>
            </a:r>
          </a:p>
          <a:p>
            <a:pPr marL="342900" indent="-342900">
              <a:buFont typeface="Arial" panose="020B0604020202020204" pitchFamily="34" charset="0"/>
              <a:buChar char="•"/>
            </a:pPr>
            <a:r>
              <a:rPr lang="nl-NL" sz="2000" b="1" dirty="0">
                <a:solidFill>
                  <a:srgbClr val="086575"/>
                </a:solidFill>
              </a:rPr>
              <a:t>Zowel successen als uitdagingen belichten</a:t>
            </a:r>
            <a:r>
              <a:rPr lang="en-US" sz="2000" dirty="0">
                <a:solidFill>
                  <a:srgbClr val="086575"/>
                </a:solidFill>
              </a:rPr>
              <a:t>: </a:t>
            </a:r>
            <a:r>
              <a:rPr lang="nl-NL" sz="2000" dirty="0"/>
              <a:t>Schroom niet om uitdagingen te bespreken; Beleggers waarderen eerlijkheid en transparantie</a:t>
            </a:r>
            <a:r>
              <a:rPr lang="en-US" sz="2000" dirty="0"/>
              <a:t>.</a:t>
            </a:r>
          </a:p>
          <a:p>
            <a:pPr marL="342900" indent="-342900">
              <a:buFont typeface="Arial" panose="020B0604020202020204" pitchFamily="34" charset="0"/>
              <a:buChar char="•"/>
            </a:pPr>
            <a:r>
              <a:rPr lang="en-US" sz="2000" b="1" dirty="0">
                <a:solidFill>
                  <a:srgbClr val="F2A72C"/>
                </a:solidFill>
              </a:rPr>
              <a:t>Snel </a:t>
            </a:r>
            <a:r>
              <a:rPr lang="en-US" sz="2000" b="1" dirty="0" err="1">
                <a:solidFill>
                  <a:srgbClr val="F2A72C"/>
                </a:solidFill>
              </a:rPr>
              <a:t>reageren</a:t>
            </a:r>
            <a:r>
              <a:rPr lang="en-US" sz="2000" dirty="0">
                <a:solidFill>
                  <a:srgbClr val="F2A72C"/>
                </a:solidFill>
              </a:rPr>
              <a:t>: </a:t>
            </a:r>
            <a:r>
              <a:rPr lang="nl-NL" sz="2000" dirty="0"/>
              <a:t>Tijdige reacties op vragen van investeerders tonen respect en professionaliteit</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914400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3581" y="722154"/>
            <a:ext cx="9632553" cy="803654"/>
          </a:xfrm>
        </p:spPr>
        <p:txBody>
          <a:bodyPr/>
          <a:lstStyle/>
          <a:p>
            <a:r>
              <a:rPr lang="en-US" dirty="0" err="1">
                <a:solidFill>
                  <a:schemeClr val="bg1"/>
                </a:solidFill>
              </a:rPr>
              <a:t>Effectieve</a:t>
            </a:r>
            <a:r>
              <a:rPr lang="en-US" dirty="0">
                <a:solidFill>
                  <a:schemeClr val="bg1"/>
                </a:solidFill>
              </a:rPr>
              <a:t> </a:t>
            </a:r>
            <a:r>
              <a:rPr lang="en-US" dirty="0" err="1">
                <a:solidFill>
                  <a:schemeClr val="bg1"/>
                </a:solidFill>
              </a:rPr>
              <a:t>communicatie</a:t>
            </a:r>
            <a:r>
              <a:rPr lang="en-US" dirty="0">
                <a:solidFill>
                  <a:schemeClr val="bg1"/>
                </a:solidFill>
              </a:rPr>
              <a:t> </a:t>
            </a:r>
            <a:r>
              <a:rPr lang="en-US" dirty="0" err="1">
                <a:solidFill>
                  <a:schemeClr val="bg1"/>
                </a:solidFill>
              </a:rPr>
              <a:t>voor</a:t>
            </a:r>
            <a:r>
              <a:rPr lang="en-US" dirty="0">
                <a:solidFill>
                  <a:schemeClr val="bg1"/>
                </a:solidFill>
              </a:rPr>
              <a:t> </a:t>
            </a:r>
            <a:r>
              <a:rPr lang="en-US" dirty="0" err="1">
                <a:solidFill>
                  <a:schemeClr val="bg1"/>
                </a:solidFill>
              </a:rPr>
              <a:t>investeerders</a:t>
            </a:r>
            <a:endParaRPr lang="en-US" dirty="0">
              <a:solidFill>
                <a:schemeClr val="bg1"/>
              </a:solidFill>
            </a:endParaRPr>
          </a:p>
        </p:txBody>
      </p:sp>
    </p:spTree>
    <p:extLst>
      <p:ext uri="{BB962C8B-B14F-4D97-AF65-F5344CB8AC3E}">
        <p14:creationId xmlns:p14="http://schemas.microsoft.com/office/powerpoint/2010/main" val="29775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3528AC7-E750-212D-9CA8-2FD76F7C8C8C}"/>
              </a:ext>
            </a:extLst>
          </p:cNvPr>
          <p:cNvSpPr/>
          <p:nvPr/>
        </p:nvSpPr>
        <p:spPr>
          <a:xfrm>
            <a:off x="178678" y="3220598"/>
            <a:ext cx="3688242" cy="2730347"/>
          </a:xfrm>
          <a:prstGeom prst="roundRect">
            <a:avLst>
              <a:gd name="adj" fmla="val 25395"/>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nl-NL" sz="2000" dirty="0">
                <a:solidFill>
                  <a:srgbClr val="595959"/>
                </a:solidFill>
              </a:rPr>
              <a:t>Belangrijke statistieken uitvoeren
Productupdates
Team Updates
Aankomende plannen
Belangrijkste uitdagingen en risico's
Dringende zaken</a:t>
            </a:r>
            <a:endParaRPr lang="en-US" sz="2000" dirty="0">
              <a:solidFill>
                <a:srgbClr val="595959"/>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251940"/>
            <a:ext cx="1101344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78678" y="340889"/>
            <a:ext cx="12043859"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a:solidFill>
                  <a:schemeClr val="bg1"/>
                </a:solidFill>
              </a:rPr>
              <a:t>Instrument: Kader voor communicatie met investeerders</a:t>
            </a:r>
            <a:endParaRPr lang="en-US" sz="3600" dirty="0">
              <a:solidFill>
                <a:schemeClr val="bg1"/>
              </a:solidFill>
            </a:endParaRPr>
          </a:p>
        </p:txBody>
      </p:sp>
      <p:sp>
        <p:nvSpPr>
          <p:cNvPr id="11" name="Rectangle: Rounded Corners 10">
            <a:extLst>
              <a:ext uri="{FF2B5EF4-FFF2-40B4-BE49-F238E27FC236}">
                <a16:creationId xmlns:a16="http://schemas.microsoft.com/office/drawing/2014/main" id="{217FFCF6-1CB6-F1FB-F01F-ACC75FC2BE63}"/>
              </a:ext>
            </a:extLst>
          </p:cNvPr>
          <p:cNvSpPr/>
          <p:nvPr/>
        </p:nvSpPr>
        <p:spPr>
          <a:xfrm>
            <a:off x="2816773" y="1713496"/>
            <a:ext cx="8576848" cy="963788"/>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798379" y="1713496"/>
            <a:ext cx="1797675" cy="963788"/>
          </a:xfrm>
          <a:prstGeom prst="roundRect">
            <a:avLst>
              <a:gd name="adj" fmla="val 40909"/>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182EA7-E9D3-2DD5-84C5-01FEF2BD14F3}"/>
              </a:ext>
            </a:extLst>
          </p:cNvPr>
          <p:cNvSpPr/>
          <p:nvPr/>
        </p:nvSpPr>
        <p:spPr>
          <a:xfrm>
            <a:off x="1019097" y="1488168"/>
            <a:ext cx="1103991"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Datum</a:t>
            </a:r>
            <a:endParaRPr lang="en-US" sz="2200" b="1" dirty="0">
              <a:solidFill>
                <a:srgbClr val="595959"/>
              </a:solidFill>
            </a:endParaRPr>
          </a:p>
        </p:txBody>
      </p:sp>
      <p:sp>
        <p:nvSpPr>
          <p:cNvPr id="18" name="Rectangle 17">
            <a:extLst>
              <a:ext uri="{FF2B5EF4-FFF2-40B4-BE49-F238E27FC236}">
                <a16:creationId xmlns:a16="http://schemas.microsoft.com/office/drawing/2014/main" id="{78108899-FEA2-BB31-C2C1-4FA4000692A6}"/>
              </a:ext>
            </a:extLst>
          </p:cNvPr>
          <p:cNvSpPr/>
          <p:nvPr/>
        </p:nvSpPr>
        <p:spPr>
          <a:xfrm>
            <a:off x="3211155" y="1481177"/>
            <a:ext cx="3342535"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Doelstellingen van de communicatie</a:t>
            </a:r>
            <a:endParaRPr lang="en-US" sz="2200" b="1" dirty="0">
              <a:solidFill>
                <a:srgbClr val="595959"/>
              </a:solidFill>
            </a:endParaRPr>
          </a:p>
        </p:txBody>
      </p:sp>
      <p:sp>
        <p:nvSpPr>
          <p:cNvPr id="24" name="TextBox 23">
            <a:extLst>
              <a:ext uri="{FF2B5EF4-FFF2-40B4-BE49-F238E27FC236}">
                <a16:creationId xmlns:a16="http://schemas.microsoft.com/office/drawing/2014/main" id="{C3296059-17E0-C020-03A4-3DA2EB1B34AF}"/>
              </a:ext>
            </a:extLst>
          </p:cNvPr>
          <p:cNvSpPr txBox="1"/>
          <p:nvPr/>
        </p:nvSpPr>
        <p:spPr>
          <a:xfrm>
            <a:off x="7205032" y="2328407"/>
            <a:ext cx="4061472" cy="261610"/>
          </a:xfrm>
          <a:prstGeom prst="rect">
            <a:avLst/>
          </a:prstGeom>
          <a:noFill/>
        </p:spPr>
        <p:txBody>
          <a:bodyPr wrap="square">
            <a:spAutoFit/>
          </a:bodyPr>
          <a:lstStyle/>
          <a:p>
            <a:pPr algn="r"/>
            <a:r>
              <a:rPr lang="en-US" sz="1100" b="0" i="0" u="none" strike="noStrike" dirty="0">
                <a:solidFill>
                  <a:schemeClr val="bg1">
                    <a:lumMod val="65000"/>
                  </a:schemeClr>
                </a:solidFill>
                <a:effectLst/>
              </a:rPr>
              <a:t>Define </a:t>
            </a:r>
            <a:r>
              <a:rPr lang="en-US" sz="1100" b="0" i="0" u="none" strike="noStrike" dirty="0" err="1">
                <a:solidFill>
                  <a:schemeClr val="bg1">
                    <a:lumMod val="65000"/>
                  </a:schemeClr>
                </a:solidFill>
                <a:effectLst/>
              </a:rPr>
              <a:t>contextualised</a:t>
            </a:r>
            <a:r>
              <a:rPr lang="en-US" sz="1100" b="0" i="0" u="none" strike="noStrike" dirty="0">
                <a:solidFill>
                  <a:schemeClr val="bg1">
                    <a:lumMod val="65000"/>
                  </a:schemeClr>
                </a:solidFill>
                <a:effectLst/>
              </a:rPr>
              <a:t> objectives  for this round of communication</a:t>
            </a:r>
            <a:endParaRPr lang="en-US" sz="1100" dirty="0">
              <a:solidFill>
                <a:schemeClr val="bg1">
                  <a:lumMod val="65000"/>
                </a:schemeClr>
              </a:solidFill>
            </a:endParaRPr>
          </a:p>
        </p:txBody>
      </p:sp>
      <p:sp>
        <p:nvSpPr>
          <p:cNvPr id="29" name="Rectangle 28">
            <a:extLst>
              <a:ext uri="{FF2B5EF4-FFF2-40B4-BE49-F238E27FC236}">
                <a16:creationId xmlns:a16="http://schemas.microsoft.com/office/drawing/2014/main" id="{8300EA38-B047-11D9-885B-E351B043CD34}"/>
              </a:ext>
            </a:extLst>
          </p:cNvPr>
          <p:cNvSpPr/>
          <p:nvPr/>
        </p:nvSpPr>
        <p:spPr>
          <a:xfrm>
            <a:off x="504497" y="2917871"/>
            <a:ext cx="3026416" cy="363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595959"/>
                </a:solidFill>
              </a:rPr>
              <a:t>Maandelijkse</a:t>
            </a:r>
            <a:r>
              <a:rPr lang="en-US" sz="2200" b="1" dirty="0">
                <a:solidFill>
                  <a:srgbClr val="595959"/>
                </a:solidFill>
              </a:rPr>
              <a:t> updates</a:t>
            </a:r>
          </a:p>
        </p:txBody>
      </p:sp>
      <p:sp>
        <p:nvSpPr>
          <p:cNvPr id="32" name="Rectangle: Rounded Corners 31">
            <a:extLst>
              <a:ext uri="{FF2B5EF4-FFF2-40B4-BE49-F238E27FC236}">
                <a16:creationId xmlns:a16="http://schemas.microsoft.com/office/drawing/2014/main" id="{69608F07-758D-B107-FCB4-E8B5B2E92596}"/>
              </a:ext>
            </a:extLst>
          </p:cNvPr>
          <p:cNvSpPr/>
          <p:nvPr/>
        </p:nvSpPr>
        <p:spPr>
          <a:xfrm>
            <a:off x="4054207" y="3075543"/>
            <a:ext cx="4175394" cy="3020458"/>
          </a:xfrm>
          <a:prstGeom prst="roundRect">
            <a:avLst>
              <a:gd name="adj" fmla="val 1951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nl-NL" sz="2000" dirty="0">
                <a:solidFill>
                  <a:srgbClr val="595959"/>
                </a:solidFill>
              </a:rPr>
              <a:t>Inleiding  
Samenvatting
Updates voor prestaties
Voortgang kwartaaldoelen
Uitdagingen en risico's
Toekomstige strategie
V/A en volgende stappen</a:t>
            </a:r>
            <a:endParaRPr lang="en-US" sz="2000" dirty="0">
              <a:solidFill>
                <a:srgbClr val="595959"/>
              </a:solidFill>
            </a:endParaRPr>
          </a:p>
        </p:txBody>
      </p:sp>
      <p:sp>
        <p:nvSpPr>
          <p:cNvPr id="33" name="Rectangle 32">
            <a:extLst>
              <a:ext uri="{FF2B5EF4-FFF2-40B4-BE49-F238E27FC236}">
                <a16:creationId xmlns:a16="http://schemas.microsoft.com/office/drawing/2014/main" id="{EAA50D3C-3E8C-A74B-865D-2470938A9E90}"/>
              </a:ext>
            </a:extLst>
          </p:cNvPr>
          <p:cNvSpPr/>
          <p:nvPr/>
        </p:nvSpPr>
        <p:spPr>
          <a:xfrm>
            <a:off x="4307818" y="2844051"/>
            <a:ext cx="3579654" cy="436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Agenda van </a:t>
            </a:r>
            <a:r>
              <a:rPr lang="en-US" sz="2200" b="1" dirty="0" err="1">
                <a:solidFill>
                  <a:srgbClr val="595959"/>
                </a:solidFill>
              </a:rPr>
              <a:t>vergaderingen</a:t>
            </a:r>
            <a:endParaRPr lang="en-US" sz="2200" b="1" dirty="0">
              <a:solidFill>
                <a:srgbClr val="595959"/>
              </a:solidFill>
            </a:endParaRPr>
          </a:p>
        </p:txBody>
      </p:sp>
      <p:sp>
        <p:nvSpPr>
          <p:cNvPr id="34" name="Rectangle: Rounded Corners 33">
            <a:extLst>
              <a:ext uri="{FF2B5EF4-FFF2-40B4-BE49-F238E27FC236}">
                <a16:creationId xmlns:a16="http://schemas.microsoft.com/office/drawing/2014/main" id="{FC63507B-C03E-278D-5E47-DB932D94B01D}"/>
              </a:ext>
            </a:extLst>
          </p:cNvPr>
          <p:cNvSpPr/>
          <p:nvPr/>
        </p:nvSpPr>
        <p:spPr>
          <a:xfrm>
            <a:off x="8449937" y="3064574"/>
            <a:ext cx="3585420" cy="2741315"/>
          </a:xfrm>
          <a:prstGeom prst="roundRect">
            <a:avLst>
              <a:gd name="adj" fmla="val 23137"/>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nl-NL" sz="2000" dirty="0">
                <a:solidFill>
                  <a:srgbClr val="595959"/>
                </a:solidFill>
              </a:rPr>
              <a:t>Financiële metriek
Metrische gegevens van klanten
Product/dienst
Operaties
Marketing en verkoop
Medewerker / Team</a:t>
            </a:r>
            <a:endParaRPr lang="en-US" sz="2000" dirty="0">
              <a:solidFill>
                <a:srgbClr val="595959"/>
              </a:solidFill>
            </a:endParaRPr>
          </a:p>
        </p:txBody>
      </p:sp>
      <p:sp>
        <p:nvSpPr>
          <p:cNvPr id="35" name="Rectangle 34">
            <a:extLst>
              <a:ext uri="{FF2B5EF4-FFF2-40B4-BE49-F238E27FC236}">
                <a16:creationId xmlns:a16="http://schemas.microsoft.com/office/drawing/2014/main" id="{B36DE30F-5CB2-597A-6A4B-E65D4CF84642}"/>
              </a:ext>
            </a:extLst>
          </p:cNvPr>
          <p:cNvSpPr/>
          <p:nvPr/>
        </p:nvSpPr>
        <p:spPr>
          <a:xfrm>
            <a:off x="8960303" y="2873506"/>
            <a:ext cx="1956020" cy="408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KPI-rapportage</a:t>
            </a:r>
            <a:endParaRPr lang="en-US" sz="2200" b="1" dirty="0">
              <a:solidFill>
                <a:srgbClr val="595959"/>
              </a:solidFill>
            </a:endParaRPr>
          </a:p>
        </p:txBody>
      </p:sp>
    </p:spTree>
    <p:extLst>
      <p:ext uri="{BB962C8B-B14F-4D97-AF65-F5344CB8AC3E}">
        <p14:creationId xmlns:p14="http://schemas.microsoft.com/office/powerpoint/2010/main" val="3165406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5257"/>
            <a:ext cx="9986695" cy="4168762"/>
          </a:xfrm>
        </p:spPr>
        <p:txBody>
          <a:bodyPr/>
          <a:lstStyle/>
          <a:p>
            <a:pPr marL="0" indent="0"/>
            <a:r>
              <a:rPr lang="nl-NL" sz="2000" dirty="0"/>
              <a:t>Investeerders zullen </a:t>
            </a:r>
            <a:r>
              <a:rPr lang="nl-NL" sz="2000" b="1" dirty="0"/>
              <a:t>onvermijdelijk vragen </a:t>
            </a:r>
            <a:r>
              <a:rPr lang="nl-NL" sz="2000" dirty="0"/>
              <a:t>en zorgen hebben over uw bedrijf. Hier leest u hoe u </a:t>
            </a:r>
            <a:r>
              <a:rPr lang="nl-NL" sz="2000" b="1" dirty="0"/>
              <a:t>deze gesprekken met vertrouwen kunt voeren</a:t>
            </a:r>
            <a:r>
              <a:rPr lang="en-US" sz="2000" dirty="0"/>
              <a:t>:</a:t>
            </a:r>
          </a:p>
          <a:p>
            <a:pPr marL="342900" indent="-342900">
              <a:buFont typeface="Arial" panose="020B0604020202020204" pitchFamily="34" charset="0"/>
              <a:buChar char="•"/>
            </a:pPr>
            <a:r>
              <a:rPr lang="en-US" sz="2000" b="1" dirty="0">
                <a:solidFill>
                  <a:srgbClr val="F2A72C"/>
                </a:solidFill>
              </a:rPr>
              <a:t>Risico's </a:t>
            </a:r>
            <a:r>
              <a:rPr lang="en-US" sz="2000" b="1" dirty="0" err="1">
                <a:solidFill>
                  <a:srgbClr val="F2A72C"/>
                </a:solidFill>
              </a:rPr>
              <a:t>aanpakken</a:t>
            </a:r>
            <a:r>
              <a:rPr lang="en-US" sz="2000" dirty="0">
                <a:solidFill>
                  <a:srgbClr val="F2A72C"/>
                </a:solidFill>
              </a:rPr>
              <a:t>: </a:t>
            </a:r>
            <a:r>
              <a:rPr lang="nl-NL" sz="2000" dirty="0"/>
              <a:t>Wees openhartig over de risico's waarmee uw bedrijf wordt geconfronteerd, maar bied ook oplossingen of strategieën om die risico's te beperken</a:t>
            </a:r>
            <a:r>
              <a:rPr lang="en-US" sz="2000" dirty="0"/>
              <a:t>.</a:t>
            </a:r>
          </a:p>
          <a:p>
            <a:pPr marL="342900" indent="-342900">
              <a:buFont typeface="Arial" panose="020B0604020202020204" pitchFamily="34" charset="0"/>
              <a:buChar char="•"/>
            </a:pPr>
            <a:r>
              <a:rPr lang="en-US" sz="2000" b="1" dirty="0" err="1">
                <a:solidFill>
                  <a:srgbClr val="47B5C8"/>
                </a:solidFill>
              </a:rPr>
              <a:t>Tegenslagen</a:t>
            </a:r>
            <a:r>
              <a:rPr lang="en-US" sz="2000" b="1" dirty="0">
                <a:solidFill>
                  <a:srgbClr val="47B5C8"/>
                </a:solidFill>
              </a:rPr>
              <a:t> </a:t>
            </a:r>
            <a:r>
              <a:rPr lang="en-US" sz="2000" b="1" dirty="0" err="1">
                <a:solidFill>
                  <a:srgbClr val="47B5C8"/>
                </a:solidFill>
              </a:rPr>
              <a:t>verklaren</a:t>
            </a:r>
            <a:r>
              <a:rPr lang="en-US" sz="2000" dirty="0">
                <a:solidFill>
                  <a:srgbClr val="47B5C8"/>
                </a:solidFill>
              </a:rPr>
              <a:t>: </a:t>
            </a:r>
            <a:r>
              <a:rPr lang="nl-NL" sz="2000" dirty="0"/>
              <a:t>Als uw bedrijf een tegenslag heeft gehad, wees dan transparant, maar beschouw het als een leerervaring met een duidelijk pad voorwaarts</a:t>
            </a:r>
            <a:r>
              <a:rPr lang="en-US" sz="2000" dirty="0"/>
              <a:t>.</a:t>
            </a:r>
          </a:p>
          <a:p>
            <a:pPr marL="342900" indent="-342900">
              <a:buFont typeface="Arial" panose="020B0604020202020204" pitchFamily="34" charset="0"/>
              <a:buChar char="•"/>
            </a:pPr>
            <a:r>
              <a:rPr lang="en-US" sz="2000" b="1" dirty="0" err="1">
                <a:solidFill>
                  <a:srgbClr val="086575"/>
                </a:solidFill>
              </a:rPr>
              <a:t>Beantwoorden</a:t>
            </a:r>
            <a:r>
              <a:rPr lang="en-US" sz="2000" b="1" dirty="0">
                <a:solidFill>
                  <a:srgbClr val="086575"/>
                </a:solidFill>
              </a:rPr>
              <a:t> van </a:t>
            </a:r>
            <a:r>
              <a:rPr lang="en-US" sz="2000" b="1" dirty="0" err="1">
                <a:solidFill>
                  <a:srgbClr val="086575"/>
                </a:solidFill>
              </a:rPr>
              <a:t>financiële</a:t>
            </a:r>
            <a:r>
              <a:rPr lang="en-US" sz="2000" b="1" dirty="0">
                <a:solidFill>
                  <a:srgbClr val="086575"/>
                </a:solidFill>
              </a:rPr>
              <a:t> </a:t>
            </a:r>
            <a:r>
              <a:rPr lang="en-US" sz="2000" b="1" dirty="0" err="1">
                <a:solidFill>
                  <a:srgbClr val="086575"/>
                </a:solidFill>
              </a:rPr>
              <a:t>vragen</a:t>
            </a:r>
            <a:r>
              <a:rPr lang="en-US" sz="2000" dirty="0">
                <a:solidFill>
                  <a:srgbClr val="086575"/>
                </a:solidFill>
              </a:rPr>
              <a:t>: </a:t>
            </a:r>
            <a:r>
              <a:rPr lang="nl-NL" sz="2000" dirty="0"/>
              <a:t>Wees bereid om uw financiële gegevens in detail te bespreken, inclusief cashflow, omzetprognoses en winstgevendheid</a:t>
            </a:r>
            <a:r>
              <a:rPr lang="en-US" sz="2000" dirty="0"/>
              <a:t>.</a:t>
            </a:r>
          </a:p>
          <a:p>
            <a:pPr marL="342900" indent="-342900">
              <a:buFont typeface="Arial" panose="020B0604020202020204" pitchFamily="34" charset="0"/>
              <a:buChar char="•"/>
            </a:pPr>
            <a:r>
              <a:rPr lang="en-US" sz="2000" b="1" dirty="0">
                <a:solidFill>
                  <a:srgbClr val="086575"/>
                </a:solidFill>
              </a:rPr>
              <a:t>Kalm </a:t>
            </a:r>
            <a:r>
              <a:rPr lang="en-US" sz="2000" b="1" dirty="0" err="1">
                <a:solidFill>
                  <a:srgbClr val="086575"/>
                </a:solidFill>
              </a:rPr>
              <a:t>en</a:t>
            </a:r>
            <a:r>
              <a:rPr lang="en-US" sz="2000" b="1" dirty="0">
                <a:solidFill>
                  <a:srgbClr val="086575"/>
                </a:solidFill>
              </a:rPr>
              <a:t> </a:t>
            </a:r>
            <a:r>
              <a:rPr lang="en-US" sz="2000" b="1" dirty="0" err="1">
                <a:solidFill>
                  <a:srgbClr val="086575"/>
                </a:solidFill>
              </a:rPr>
              <a:t>zelfverzekerd</a:t>
            </a:r>
            <a:r>
              <a:rPr lang="en-US" sz="2000" b="1" dirty="0">
                <a:solidFill>
                  <a:srgbClr val="086575"/>
                </a:solidFill>
              </a:rPr>
              <a:t> </a:t>
            </a:r>
            <a:r>
              <a:rPr lang="en-US" sz="2000" b="1" dirty="0" err="1">
                <a:solidFill>
                  <a:srgbClr val="086575"/>
                </a:solidFill>
              </a:rPr>
              <a:t>blijven</a:t>
            </a:r>
            <a:r>
              <a:rPr lang="en-US" sz="2000" b="1" dirty="0">
                <a:solidFill>
                  <a:srgbClr val="086575"/>
                </a:solidFill>
              </a:rPr>
              <a:t>:</a:t>
            </a:r>
            <a:r>
              <a:rPr lang="en-US" sz="2000" dirty="0">
                <a:solidFill>
                  <a:srgbClr val="086575"/>
                </a:solidFill>
              </a:rPr>
              <a:t> </a:t>
            </a:r>
            <a:r>
              <a:rPr lang="nl-NL" sz="2000" dirty="0"/>
              <a:t>Beleggers willen veerkracht en een oplossingsgerichte mentaliteit zien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Zorgen van beleggers</a:t>
            </a:r>
            <a:endParaRPr lang="en-US" dirty="0">
              <a:solidFill>
                <a:schemeClr val="bg1"/>
              </a:solidFill>
            </a:endParaRPr>
          </a:p>
        </p:txBody>
      </p:sp>
    </p:spTree>
    <p:extLst>
      <p:ext uri="{BB962C8B-B14F-4D97-AF65-F5344CB8AC3E}">
        <p14:creationId xmlns:p14="http://schemas.microsoft.com/office/powerpoint/2010/main" val="1128366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People shaking hands">
            <a:extLst>
              <a:ext uri="{FF2B5EF4-FFF2-40B4-BE49-F238E27FC236}">
                <a16:creationId xmlns:a16="http://schemas.microsoft.com/office/drawing/2014/main" id="{26EC4ECA-0EC1-7DBB-98F8-37CBFFC642E6}"/>
              </a:ext>
            </a:extLst>
          </p:cNvPr>
          <p:cNvPicPr>
            <a:picLocks noChangeAspect="1"/>
          </p:cNvPicPr>
          <p:nvPr/>
        </p:nvPicPr>
        <p:blipFill>
          <a:blip r:embed="rId2"/>
          <a:srcRect l="12856" r="12856"/>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187049"/>
            <a:ext cx="744901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34865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err="1">
                <a:solidFill>
                  <a:schemeClr val="bg1"/>
                </a:solidFill>
              </a:rPr>
              <a:t>Activiteit</a:t>
            </a:r>
            <a:r>
              <a:rPr lang="en-US" sz="3600" dirty="0">
                <a:solidFill>
                  <a:schemeClr val="bg1"/>
                </a:solidFill>
              </a:rPr>
              <a:t> : </a:t>
            </a:r>
            <a:r>
              <a:rPr lang="en-US" sz="3600" dirty="0" err="1">
                <a:solidFill>
                  <a:schemeClr val="bg1"/>
                </a:solidFill>
              </a:rPr>
              <a:t>Rollenspel</a:t>
            </a:r>
            <a:r>
              <a:rPr lang="en-US" sz="3600" dirty="0">
                <a:solidFill>
                  <a:schemeClr val="bg1"/>
                </a:solidFill>
              </a:rPr>
              <a:t> </a:t>
            </a:r>
            <a:r>
              <a:rPr lang="en-US" sz="3600" dirty="0" err="1">
                <a:solidFill>
                  <a:schemeClr val="bg1"/>
                </a:solidFill>
              </a:rPr>
              <a:t>voor</a:t>
            </a:r>
            <a:r>
              <a:rPr lang="en-US" sz="3600" dirty="0">
                <a:solidFill>
                  <a:schemeClr val="bg1"/>
                </a:solidFill>
              </a:rPr>
              <a:t> </a:t>
            </a:r>
            <a:r>
              <a:rPr lang="en-US" sz="3600" dirty="0" err="1">
                <a:solidFill>
                  <a:schemeClr val="bg1"/>
                </a:solidFill>
              </a:rPr>
              <a:t>investeerders</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64579" y="1255950"/>
            <a:ext cx="6032938"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rgbClr val="595959"/>
                </a:solidFill>
              </a:rPr>
              <a:t>Deelnemers spelen een rollenspel op een investeerdersbijeenkomst. Leerlingen worden verdeeld in paren, waarbij de ene de ondernemer speelt en de andere de investeerder</a:t>
            </a:r>
            <a:r>
              <a:rPr lang="en-US" sz="2000" dirty="0">
                <a:solidFill>
                  <a:srgbClr val="595959"/>
                </a:solidFill>
              </a:rPr>
              <a:t>. </a:t>
            </a:r>
          </a:p>
          <a:p>
            <a:r>
              <a:rPr lang="en-US" sz="2000" b="1" dirty="0">
                <a:solidFill>
                  <a:srgbClr val="47B5C8"/>
                </a:solidFill>
              </a:rPr>
              <a:t>Lever </a:t>
            </a:r>
            <a:r>
              <a:rPr lang="en-US" sz="2000" b="1" dirty="0" err="1">
                <a:solidFill>
                  <a:srgbClr val="47B5C8"/>
                </a:solidFill>
              </a:rPr>
              <a:t>een</a:t>
            </a:r>
            <a:r>
              <a:rPr lang="en-US" sz="2000" b="1" dirty="0">
                <a:solidFill>
                  <a:srgbClr val="47B5C8"/>
                </a:solidFill>
              </a:rPr>
              <a:t> pitch</a:t>
            </a:r>
            <a:r>
              <a:rPr lang="en-US" sz="2000" dirty="0">
                <a:solidFill>
                  <a:srgbClr val="47B5C8"/>
                </a:solidFill>
              </a:rPr>
              <a:t>: </a:t>
            </a:r>
            <a:r>
              <a:rPr lang="nl-NL" sz="2000" dirty="0">
                <a:solidFill>
                  <a:srgbClr val="595959"/>
                </a:solidFill>
              </a:rPr>
              <a:t>Ondernemers zullen hun bedrijfsidee pitchen aan de 'investeerder'.</a:t>
            </a:r>
            <a:endParaRPr lang="en-US" sz="2000" dirty="0">
              <a:solidFill>
                <a:srgbClr val="595959"/>
              </a:solidFill>
            </a:endParaRPr>
          </a:p>
          <a:p>
            <a:r>
              <a:rPr lang="en-US" sz="2000" b="1" dirty="0" err="1">
                <a:solidFill>
                  <a:srgbClr val="086575"/>
                </a:solidFill>
              </a:rPr>
              <a:t>Zorgen</a:t>
            </a:r>
            <a:r>
              <a:rPr lang="en-US" sz="2000" b="1" dirty="0">
                <a:solidFill>
                  <a:srgbClr val="086575"/>
                </a:solidFill>
              </a:rPr>
              <a:t> </a:t>
            </a:r>
            <a:r>
              <a:rPr lang="en-US" sz="2000" b="1" dirty="0" err="1">
                <a:solidFill>
                  <a:srgbClr val="086575"/>
                </a:solidFill>
              </a:rPr>
              <a:t>wegnemen</a:t>
            </a:r>
            <a:r>
              <a:rPr lang="en-US" sz="2000" dirty="0">
                <a:solidFill>
                  <a:srgbClr val="086575"/>
                </a:solidFill>
              </a:rPr>
              <a:t>: </a:t>
            </a:r>
            <a:r>
              <a:rPr lang="nl-NL" sz="2000" dirty="0">
                <a:solidFill>
                  <a:srgbClr val="595959"/>
                </a:solidFill>
              </a:rPr>
              <a:t>De investeerder zal gemeenschappelijke zorgen naar voren brengen en de ondernemer moet vol vertrouwen reageren</a:t>
            </a:r>
            <a:r>
              <a:rPr lang="en-US" sz="2000" dirty="0">
                <a:solidFill>
                  <a:srgbClr val="595959"/>
                </a:solidFill>
              </a:rPr>
              <a:t>.</a:t>
            </a:r>
          </a:p>
          <a:p>
            <a:r>
              <a:rPr lang="en-US" sz="2000" b="1" dirty="0">
                <a:solidFill>
                  <a:srgbClr val="F2A72C"/>
                </a:solidFill>
              </a:rPr>
              <a:t>Bouw </a:t>
            </a:r>
            <a:r>
              <a:rPr lang="en-US" sz="2000" b="1" dirty="0" err="1">
                <a:solidFill>
                  <a:srgbClr val="F2A72C"/>
                </a:solidFill>
              </a:rPr>
              <a:t>een</a:t>
            </a:r>
            <a:r>
              <a:rPr lang="en-US" sz="2000" b="1" dirty="0">
                <a:solidFill>
                  <a:srgbClr val="F2A72C"/>
                </a:solidFill>
              </a:rPr>
              <a:t> rapport: </a:t>
            </a:r>
            <a:r>
              <a:rPr lang="nl-NL" sz="2000" dirty="0">
                <a:solidFill>
                  <a:srgbClr val="595959"/>
                </a:solidFill>
              </a:rPr>
              <a:t>Oefen technieken om vertrouwen op te bouwen, zoals het vinden van een gemeenschappelijke basis en het gebruik van duidelijke, beknopte communicatie.</a:t>
            </a:r>
          </a:p>
          <a:p>
            <a:r>
              <a:rPr lang="en-US" sz="2000" b="1" dirty="0" err="1">
                <a:solidFill>
                  <a:srgbClr val="086575"/>
                </a:solidFill>
              </a:rPr>
              <a:t>Interactief</a:t>
            </a:r>
            <a:r>
              <a:rPr lang="en-US" sz="2000" b="1" dirty="0">
                <a:solidFill>
                  <a:srgbClr val="086575"/>
                </a:solidFill>
              </a:rPr>
              <a:t> </a:t>
            </a:r>
            <a:r>
              <a:rPr lang="en-US" sz="2000" b="1" dirty="0" err="1">
                <a:solidFill>
                  <a:srgbClr val="086575"/>
                </a:solidFill>
              </a:rPr>
              <a:t>onderdeel</a:t>
            </a:r>
            <a:r>
              <a:rPr lang="en-US" sz="2000" dirty="0">
                <a:solidFill>
                  <a:srgbClr val="086575"/>
                </a:solidFill>
              </a:rPr>
              <a:t>: </a:t>
            </a:r>
            <a:r>
              <a:rPr lang="nl-NL" sz="2000" dirty="0">
                <a:solidFill>
                  <a:srgbClr val="595959"/>
                </a:solidFill>
              </a:rPr>
              <a:t>Na elk rollenspel geven de leerlingen elkaar feedback</a:t>
            </a:r>
            <a:r>
              <a:rPr lang="en-US" sz="2000" dirty="0">
                <a:solidFill>
                  <a:srgbClr val="595959"/>
                </a:solidFill>
              </a:rPr>
              <a:t>.</a:t>
            </a:r>
          </a:p>
        </p:txBody>
      </p:sp>
    </p:spTree>
    <p:extLst>
      <p:ext uri="{BB962C8B-B14F-4D97-AF65-F5344CB8AC3E}">
        <p14:creationId xmlns:p14="http://schemas.microsoft.com/office/powerpoint/2010/main" val="1662474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5257"/>
            <a:ext cx="9632553" cy="4168762"/>
          </a:xfrm>
        </p:spPr>
        <p:txBody>
          <a:bodyPr/>
          <a:lstStyle/>
          <a:p>
            <a:pPr marL="0" indent="0"/>
            <a:r>
              <a:rPr lang="nl-NL" sz="2200" dirty="0"/>
              <a:t>Het veiligstellen van financiering is slechts </a:t>
            </a:r>
            <a:r>
              <a:rPr lang="nl-NL" sz="2200" b="1" dirty="0"/>
              <a:t>de eerste stap; Het opbouwen van een langdurige relatie </a:t>
            </a:r>
            <a:r>
              <a:rPr lang="nl-NL" sz="2200" dirty="0"/>
              <a:t>met uw investeerders is essentieel voor duurzaam succes.</a:t>
            </a:r>
            <a:r>
              <a:rPr lang="en-US" sz="2200" dirty="0"/>
              <a:t>Here are some tips:</a:t>
            </a:r>
          </a:p>
          <a:p>
            <a:pPr marL="342900" indent="-342900">
              <a:buFont typeface="Arial" panose="020B0604020202020204" pitchFamily="34" charset="0"/>
              <a:buChar char="•"/>
            </a:pPr>
            <a:r>
              <a:rPr lang="nl-NL" sz="2200" b="1" dirty="0"/>
              <a:t>Blijf betrokken: Ho</a:t>
            </a:r>
            <a:r>
              <a:rPr lang="nl-NL" sz="2200" dirty="0"/>
              <a:t>ud beleggers op de hoogte met regelmatige communicatie, zelfs als het goed gaat.</a:t>
            </a:r>
            <a:r>
              <a:rPr lang="nl-NL" sz="2200" b="1" dirty="0"/>
              <a:t>
Vraag advies: </a:t>
            </a:r>
            <a:r>
              <a:rPr lang="nl-NL" sz="2200" dirty="0"/>
              <a:t>Beleggers brengen vaak een schat aan ervaring mee. Door hun input te vragen over strategische beslissingen, kunt u uw relatie versterken</a:t>
            </a:r>
            <a:r>
              <a:rPr lang="nl-NL" sz="2200" b="1" dirty="0"/>
              <a:t>.
Lever consistente prestaties: </a:t>
            </a:r>
            <a:r>
              <a:rPr lang="nl-NL" sz="2200" dirty="0"/>
              <a:t>Het behalen of overschrijden van uw mijlpalen bevordert het vertrouwen en stimuleert voortdurende ondersteuning.</a:t>
            </a:r>
            <a:r>
              <a:rPr lang="nl-NL" sz="2200" b="1" dirty="0"/>
              <a:t>
Vier successen: </a:t>
            </a:r>
            <a:r>
              <a:rPr lang="nl-NL" sz="2200" dirty="0"/>
              <a:t>Deel uw winsten met investeerders, hoe klein ook. Het versterkt de waarde van hun investering in uw bedrijf.</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Langdurige relaties</a:t>
            </a:r>
            <a:endParaRPr lang="en-US" dirty="0">
              <a:solidFill>
                <a:schemeClr val="bg1"/>
              </a:solidFill>
            </a:endParaRPr>
          </a:p>
        </p:txBody>
      </p:sp>
    </p:spTree>
    <p:extLst>
      <p:ext uri="{BB962C8B-B14F-4D97-AF65-F5344CB8AC3E}">
        <p14:creationId xmlns:p14="http://schemas.microsoft.com/office/powerpoint/2010/main" val="28415287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a:solidFill>
                  <a:srgbClr val="47B5C8"/>
                </a:solidFill>
              </a:rPr>
              <a:t>Geloofwaardigheid en transparantie</a:t>
            </a:r>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nl-NL"/>
              <a:t>Behoud het vertrouwen door transparante, consistente updates en het nakomen van beloften</a:t>
            </a:r>
            <a:endParaRPr lang="en-US"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196080" y="2770036"/>
            <a:ext cx="7278889" cy="339415"/>
          </a:xfrm>
        </p:spPr>
        <p:txBody>
          <a:bodyPr/>
          <a:lstStyle/>
          <a:p>
            <a:r>
              <a:rPr lang="nl-NL">
                <a:solidFill>
                  <a:srgbClr val="47B5C8"/>
                </a:solidFill>
              </a:rPr>
              <a:t>Afstemming van doelen en strategische communicatie</a:t>
            </a:r>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nl-NL"/>
              <a:t>Stem bedrijfsdoelen af op de waarden van investeerders en houd de communicatie gestructureerd</a:t>
            </a:r>
            <a:endParaRPr lang="en-US"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a:solidFill>
                  <a:srgbClr val="47B5C8"/>
                </a:solidFill>
              </a:rPr>
              <a:t>Langdurige relatieopbouw en betrokkenheid</a:t>
            </a:r>
            <a:endParaRPr lang="en-US" dirty="0">
              <a:solidFill>
                <a:srgbClr val="47B5C8"/>
              </a:solidFill>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Data displayed on screen">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srcRect l="31118" r="31118"/>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p:txBody>
          <a:bodyPr/>
          <a:lstStyle/>
          <a:p>
            <a:r>
              <a:rPr lang="nl-NL"/>
              <a:t>Bevorder duurzame partnerschappen door consequent betrokken te zijn en waarde op lange termijn te leveren</a:t>
            </a:r>
            <a:endParaRPr lang="en-US" dirty="0"/>
          </a:p>
        </p:txBody>
      </p:sp>
    </p:spTree>
    <p:extLst>
      <p:ext uri="{BB962C8B-B14F-4D97-AF65-F5344CB8AC3E}">
        <p14:creationId xmlns:p14="http://schemas.microsoft.com/office/powerpoint/2010/main" val="494137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a:solidFill>
                  <a:schemeClr val="tx1">
                    <a:lumMod val="75000"/>
                  </a:schemeClr>
                </a:solidFill>
              </a:rPr>
              <a:t>Verder lezen</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307607"/>
          </a:xfrm>
          <a:prstGeom prst="rect">
            <a:avLst/>
          </a:prstGeom>
          <a:noFill/>
        </p:spPr>
        <p:txBody>
          <a:bodyPr wrap="square">
            <a:spAutoFit/>
          </a:bodyPr>
          <a:lstStyle/>
          <a:p>
            <a:pPr marL="457200" indent="-457200" fontAlgn="base">
              <a:lnSpc>
                <a:spcPct val="110000"/>
              </a:lnSpc>
              <a:spcBef>
                <a:spcPts val="600"/>
              </a:spcBef>
              <a:buFont typeface="+mj-lt"/>
              <a:buAutoNum type="arabicPeriod"/>
            </a:pPr>
            <a:r>
              <a:rPr lang="nl-NL" sz="2000">
                <a:solidFill>
                  <a:schemeClr val="bg1"/>
                </a:solidFill>
              </a:rPr>
              <a:t>The Trusted Advisor door David Maister: Dit boek onderzoekt hoe u vertrouwen kunt opbouwen en biedt praktische tips om een betrouwbare en betrouwbare partner te worden.
Pitch Anything van Oren Klaff: Een gids over hoe u uw bedrijf effectief kunt presenteren en promoten, met name in situaties met een hoge inzet.
Venture Deals door Brad Feld en Jason Mendelson: Een gedetailleerde blik op de wereld van durfkapitaal, inclusief inzichten over hoe u door investeerdersrelaties kunt navigeren en deals kunt structureren.</a:t>
            </a:r>
            <a:endParaRPr lang="en-US" sz="2000" b="0" i="0" u="none" strike="noStrike" dirty="0">
              <a:solidFill>
                <a:schemeClr val="bg1"/>
              </a:solidFill>
              <a:effectLst/>
            </a:endParaRPr>
          </a:p>
        </p:txBody>
      </p:sp>
    </p:spTree>
    <p:extLst>
      <p:ext uri="{BB962C8B-B14F-4D97-AF65-F5344CB8AC3E}">
        <p14:creationId xmlns:p14="http://schemas.microsoft.com/office/powerpoint/2010/main" val="3374337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nl-NL"/>
              <a:t>Incubators en zakelijke evenementen gebruiken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45692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04041"/>
            <a:ext cx="10286179" cy="3849918"/>
          </a:xfrm>
        </p:spPr>
        <p:txBody>
          <a:bodyPr/>
          <a:lstStyle/>
          <a:p>
            <a:r>
              <a:rPr lang="en-US" b="1" dirty="0"/>
              <a:t>Skills</a:t>
            </a:r>
          </a:p>
          <a:p>
            <a:pPr marL="457200" indent="-457200">
              <a:buFont typeface="+mj-lt"/>
              <a:buAutoNum type="arabicPeriod"/>
            </a:pPr>
            <a:r>
              <a:rPr lang="nl-NL" b="1" dirty="0"/>
              <a:t>Netwerkvaardigheden: </a:t>
            </a:r>
            <a:r>
              <a:rPr lang="nl-NL" dirty="0"/>
              <a:t>Hoe u uw netwerk kunt opbouwen en uitbreiden, een elevator pitch kunt maken en effectief met nieuwe contacten kunt omgaan.</a:t>
            </a:r>
            <a:r>
              <a:rPr lang="nl-NL" b="1" dirty="0"/>
              <a:t>
Communicatie met investeerders: </a:t>
            </a:r>
            <a:r>
              <a:rPr lang="nl-NL" dirty="0"/>
              <a:t>U hebt geleerd hoe u uw bedrijf kunt pitchen bij investeerders, moeilijke vragen kunt behandelen en consistente communicatie met belanghebbenden kunt onderhouden.</a:t>
            </a:r>
            <a:r>
              <a:rPr lang="nl-NL" b="1" dirty="0"/>
              <a:t>
Deelname aan evenementen: </a:t>
            </a:r>
            <a:r>
              <a:rPr lang="nl-NL" dirty="0"/>
              <a:t>Je weet hoe je je moet voorbereiden op en deelnemen aan zakelijke evenementen om kansen te maximaliseren en waardevolle connecties te maken.</a:t>
            </a:r>
            <a:r>
              <a:rPr lang="nl-NL" b="1" dirty="0"/>
              <a:t>
Relatiebeheer tussen mentor en </a:t>
            </a:r>
            <a:r>
              <a:rPr lang="nl-NL" b="1" dirty="0" err="1"/>
              <a:t>mentee</a:t>
            </a:r>
            <a:r>
              <a:rPr lang="nl-NL" b="1" dirty="0"/>
              <a:t>: </a:t>
            </a:r>
            <a:r>
              <a:rPr lang="nl-NL" dirty="0"/>
              <a:t>U begrijpt nu hoe u een productieve mentorschapsrelatie kunt vinden, benaderen en onderhouden.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Leerresultaten</a:t>
            </a:r>
            <a:endParaRPr lang="en-US" dirty="0"/>
          </a:p>
        </p:txBody>
      </p:sp>
    </p:spTree>
    <p:extLst>
      <p:ext uri="{BB962C8B-B14F-4D97-AF65-F5344CB8AC3E}">
        <p14:creationId xmlns:p14="http://schemas.microsoft.com/office/powerpoint/2010/main" val="21706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nl-NL" b="1" dirty="0"/>
              <a:t>Als de kans zich niet voordoet, bouw dan een deur."</a:t>
            </a:r>
            <a:endParaRPr lang="en-US" b="1"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Milton Berle</a:t>
            </a:r>
            <a:endParaRPr lang="en-US" sz="2400" b="1" dirty="0">
              <a:solidFill>
                <a:schemeClr val="bg1"/>
              </a:solidFill>
            </a:endParaRPr>
          </a:p>
        </p:txBody>
      </p:sp>
      <p:pic>
        <p:nvPicPr>
          <p:cNvPr id="7" name="Picture Placeholder 6" descr="Person holding car with question mark">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874" r="12874"/>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2757020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9100" y="1502801"/>
            <a:ext cx="10241032" cy="4168762"/>
          </a:xfrm>
        </p:spPr>
        <p:txBody>
          <a:bodyPr/>
          <a:lstStyle/>
          <a:p>
            <a:pPr marL="0" indent="0"/>
            <a:r>
              <a:rPr lang="en-US" sz="2000" b="1" dirty="0"/>
              <a:t>Incubators </a:t>
            </a:r>
            <a:r>
              <a:rPr lang="en-US" sz="2000" b="1" dirty="0" err="1"/>
              <a:t>en</a:t>
            </a:r>
            <a:r>
              <a:rPr lang="en-US" sz="2000" b="1" dirty="0"/>
              <a:t> </a:t>
            </a:r>
            <a:r>
              <a:rPr lang="en-US" sz="2000" b="1" dirty="0" err="1"/>
              <a:t>zakelijke</a:t>
            </a:r>
            <a:r>
              <a:rPr lang="en-US" sz="2000" b="1" dirty="0"/>
              <a:t> </a:t>
            </a:r>
            <a:r>
              <a:rPr lang="en-US" sz="2000" b="1" dirty="0" err="1"/>
              <a:t>evenementen</a:t>
            </a:r>
            <a:r>
              <a:rPr lang="en-US" sz="2000" b="1" dirty="0"/>
              <a:t> </a:t>
            </a:r>
            <a:r>
              <a:rPr lang="nl-NL" sz="2000" dirty="0"/>
              <a:t>zijn krachtige bronnen voor ondernemers, vooral die met een ondervertegenwoordigde achtergrond. Ze bieden toegang tot mentorschap, financiering en industrienetwerken die cruciaal zijn voor het opschalen van een startup.
Ondervertegenwoordigde ondernemers en oprichters van </a:t>
            </a:r>
            <a:r>
              <a:rPr lang="nl-NL" sz="2000" dirty="0" err="1"/>
              <a:t>start-ups</a:t>
            </a:r>
            <a:r>
              <a:rPr lang="nl-NL" sz="2000" dirty="0"/>
              <a:t> wordt aangeraden om grondig te kijken naar hoe incubators en zakelijke evenementen bedrijven kunnen versnellen door</a:t>
            </a:r>
            <a:r>
              <a:rPr lang="en-US" sz="2000" dirty="0"/>
              <a:t>:</a:t>
            </a:r>
          </a:p>
          <a:p>
            <a:pPr marL="342900" indent="-342900">
              <a:buFont typeface="Arial" panose="020B0604020202020204" pitchFamily="34" charset="0"/>
              <a:buChar char="•"/>
            </a:pPr>
            <a:r>
              <a:rPr lang="nl-NL" sz="2000" dirty="0"/>
              <a:t>Het </a:t>
            </a:r>
            <a:r>
              <a:rPr lang="nl-NL" sz="2000" b="1" dirty="0"/>
              <a:t>bieden</a:t>
            </a:r>
            <a:r>
              <a:rPr lang="nl-NL" sz="2000" dirty="0"/>
              <a:t> van gestructureerde ondersteuning voor startups, inclusief fysieke ruimte, mentorschap en financieringsverbindingen.
</a:t>
            </a:r>
            <a:r>
              <a:rPr lang="nl-NL" sz="2000" b="1" dirty="0"/>
              <a:t>Mogelijkheden</a:t>
            </a:r>
            <a:r>
              <a:rPr lang="nl-NL" sz="2000" dirty="0"/>
              <a:t> bieden om professionele netwerken uit te breiden, investeerders te ontmoeten en partnerschappen op te bouwen.
</a:t>
            </a:r>
            <a:r>
              <a:rPr lang="nl-NL" sz="2000" b="1" dirty="0"/>
              <a:t>Toegang</a:t>
            </a:r>
            <a:r>
              <a:rPr lang="nl-NL" sz="2000" dirty="0"/>
              <a:t> geven tot middelen die kunnen helpen bij het verfijnen van de bedrijfsstrategie en het voorbereiden van bedrijfsmodellen op groei.</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12923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Incubators en evenementen</a:t>
            </a:r>
            <a:endParaRPr lang="en-US" dirty="0">
              <a:solidFill>
                <a:schemeClr val="bg1"/>
              </a:solidFill>
            </a:endParaRPr>
          </a:p>
        </p:txBody>
      </p:sp>
    </p:spTree>
    <p:extLst>
      <p:ext uri="{BB962C8B-B14F-4D97-AF65-F5344CB8AC3E}">
        <p14:creationId xmlns:p14="http://schemas.microsoft.com/office/powerpoint/2010/main" val="822398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790621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Wat zijn starterscentra?</a:t>
            </a:r>
            <a:endParaRPr lang="en-US" dirty="0">
              <a:solidFill>
                <a:schemeClr val="bg1"/>
              </a:solidFill>
            </a:endParaRPr>
          </a:p>
        </p:txBody>
      </p:sp>
      <p:graphicFrame>
        <p:nvGraphicFramePr>
          <p:cNvPr id="7" name="Text Placeholder 4">
            <a:extLst>
              <a:ext uri="{FF2B5EF4-FFF2-40B4-BE49-F238E27FC236}">
                <a16:creationId xmlns:a16="http://schemas.microsoft.com/office/drawing/2014/main" id="{43DF3CDE-B648-ECF4-1B61-CB56F6DC4316}"/>
              </a:ext>
            </a:extLst>
          </p:cNvPr>
          <p:cNvGraphicFramePr/>
          <p:nvPr>
            <p:extLst>
              <p:ext uri="{D42A27DB-BD31-4B8C-83A1-F6EECF244321}">
                <p14:modId xmlns:p14="http://schemas.microsoft.com/office/powerpoint/2010/main" val="3125403662"/>
              </p:ext>
            </p:extLst>
          </p:nvPr>
        </p:nvGraphicFramePr>
        <p:xfrm>
          <a:off x="1667081" y="2577947"/>
          <a:ext cx="9217586" cy="3538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6DB1D35-3D0A-A579-A202-55998200BE3C}"/>
              </a:ext>
            </a:extLst>
          </p:cNvPr>
          <p:cNvSpPr txBox="1"/>
          <p:nvPr/>
        </p:nvSpPr>
        <p:spPr>
          <a:xfrm>
            <a:off x="447153" y="1450103"/>
            <a:ext cx="10489313" cy="1323439"/>
          </a:xfrm>
          <a:prstGeom prst="rect">
            <a:avLst/>
          </a:prstGeom>
          <a:noFill/>
        </p:spPr>
        <p:txBody>
          <a:bodyPr wrap="square">
            <a:spAutoFit/>
          </a:bodyPr>
          <a:lstStyle/>
          <a:p>
            <a:r>
              <a:rPr lang="nl-NL" sz="2000">
                <a:solidFill>
                  <a:srgbClr val="333333"/>
                </a:solidFill>
              </a:rPr>
              <a:t>Een business incubator is een organisatie die is ontworpen om startups en startende bedrijven te helpen zich te ontwikkelen door een scala aan diensten te bieden, waaronder mentorschap, toegang tot financiering, kantoorruimte en netwerkmogelijkheden. Het is vooral bedoeld om te helpen bij:</a:t>
            </a:r>
            <a:endParaRPr lang="en-US" sz="2000" dirty="0">
              <a:solidFill>
                <a:srgbClr val="333333"/>
              </a:solidFill>
            </a:endParaRPr>
          </a:p>
        </p:txBody>
      </p:sp>
    </p:spTree>
    <p:extLst>
      <p:ext uri="{BB962C8B-B14F-4D97-AF65-F5344CB8AC3E}">
        <p14:creationId xmlns:p14="http://schemas.microsoft.com/office/powerpoint/2010/main" val="1248916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 y="599999"/>
            <a:ext cx="10430936" cy="965257"/>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24061" y="680800"/>
            <a:ext cx="9632553" cy="803654"/>
          </a:xfrm>
        </p:spPr>
        <p:txBody>
          <a:bodyPr/>
          <a:lstStyle/>
          <a:p>
            <a:r>
              <a:rPr lang="nl-NL" sz="2800" dirty="0">
                <a:solidFill>
                  <a:schemeClr val="bg1"/>
                </a:solidFill>
              </a:rPr>
              <a:t>Belangrijkste vaardigheden voor het beheersen van het spel van incubators</a:t>
            </a:r>
            <a:endParaRPr lang="en-US" sz="2800" dirty="0">
              <a:solidFill>
                <a:schemeClr val="bg1"/>
              </a:solidFill>
            </a:endParaRPr>
          </a:p>
        </p:txBody>
      </p:sp>
      <p:graphicFrame>
        <p:nvGraphicFramePr>
          <p:cNvPr id="7" name="Text Placeholder 4">
            <a:extLst>
              <a:ext uri="{FF2B5EF4-FFF2-40B4-BE49-F238E27FC236}">
                <a16:creationId xmlns:a16="http://schemas.microsoft.com/office/drawing/2014/main" id="{CAA50B4D-9FDD-BAFF-BDEE-7F2A747304A1}"/>
              </a:ext>
            </a:extLst>
          </p:cNvPr>
          <p:cNvGraphicFramePr/>
          <p:nvPr>
            <p:extLst>
              <p:ext uri="{D42A27DB-BD31-4B8C-83A1-F6EECF244321}">
                <p14:modId xmlns:p14="http://schemas.microsoft.com/office/powerpoint/2010/main" val="22889019"/>
              </p:ext>
            </p:extLst>
          </p:nvPr>
        </p:nvGraphicFramePr>
        <p:xfrm>
          <a:off x="798380" y="1726860"/>
          <a:ext cx="9632553" cy="416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7766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85731" y="759116"/>
            <a:ext cx="4867011" cy="3591582"/>
          </a:xfrm>
        </p:spPr>
        <p:txBody>
          <a:bodyPr/>
          <a:lstStyle/>
          <a:p>
            <a:pPr indent="-3175"/>
            <a:r>
              <a:rPr lang="nl-NL" sz="2200" dirty="0"/>
              <a:t>Jade overwon de eerste uitdagingen bij het opschalen van haar technologieplatform met incubatorondersteuning, het ontvangen van mentorschap, het verfijnen van haar strategie en het leggen van contact met investeerders. 
Als gevolg hiervan kreeg ze startkapitaal en breidde ze binnen twee jaar nationaal uit. 
</a:t>
            </a:r>
            <a:r>
              <a:rPr lang="nl-NL" sz="2200" dirty="0" err="1"/>
              <a:t>Key</a:t>
            </a:r>
            <a:r>
              <a:rPr lang="nl-NL" sz="2200" dirty="0"/>
              <a:t> </a:t>
            </a:r>
            <a:r>
              <a:rPr lang="nl-NL" sz="2200" dirty="0" err="1"/>
              <a:t>takeaway</a:t>
            </a:r>
            <a:r>
              <a:rPr lang="nl-NL" sz="2200" dirty="0"/>
              <a:t>: Incubators bieden cruciaal mentorschap, middelen en netwerken om bedrijven te helpen groeien.</a:t>
            </a:r>
            <a:endParaRPr lang="en-US" sz="22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439259" y="252974"/>
            <a:ext cx="4990998" cy="992652"/>
          </a:xfrm>
        </p:spPr>
        <p:txBody>
          <a:bodyPr/>
          <a:lstStyle/>
          <a:p>
            <a:r>
              <a:rPr lang="en-US" b="1">
                <a:solidFill>
                  <a:srgbClr val="086575"/>
                </a:solidFill>
              </a:rPr>
              <a:t>Voorbeeld</a:t>
            </a:r>
            <a:endParaRPr lang="en-US" dirty="0"/>
          </a:p>
        </p:txBody>
      </p:sp>
      <p:pic>
        <p:nvPicPr>
          <p:cNvPr id="9" name="Picture Placeholder 8" descr="People at meeting">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srcRect l="9566" r="9566"/>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2513336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856210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a:solidFill>
                  <a:schemeClr val="bg1"/>
                </a:solidFill>
              </a:rPr>
              <a:t>Voordelen van deelname aan incubators</a:t>
            </a:r>
            <a:endParaRPr lang="en-US" dirty="0">
              <a:solidFill>
                <a:schemeClr val="bg1"/>
              </a:solidFill>
            </a:endParaRPr>
          </a:p>
        </p:txBody>
      </p:sp>
      <p:graphicFrame>
        <p:nvGraphicFramePr>
          <p:cNvPr id="10" name="TextBox 5">
            <a:extLst>
              <a:ext uri="{FF2B5EF4-FFF2-40B4-BE49-F238E27FC236}">
                <a16:creationId xmlns:a16="http://schemas.microsoft.com/office/drawing/2014/main" id="{285A6F6A-7FAA-552E-311C-2CFDA9DB3D7A}"/>
              </a:ext>
            </a:extLst>
          </p:cNvPr>
          <p:cNvGraphicFramePr/>
          <p:nvPr>
            <p:extLst>
              <p:ext uri="{D42A27DB-BD31-4B8C-83A1-F6EECF244321}">
                <p14:modId xmlns:p14="http://schemas.microsoft.com/office/powerpoint/2010/main" val="3218750663"/>
              </p:ext>
            </p:extLst>
          </p:nvPr>
        </p:nvGraphicFramePr>
        <p:xfrm>
          <a:off x="798380" y="1504604"/>
          <a:ext cx="9865947" cy="280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973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8544" y="1510757"/>
            <a:ext cx="10386367" cy="4168762"/>
          </a:xfrm>
        </p:spPr>
        <p:txBody>
          <a:bodyPr/>
          <a:lstStyle/>
          <a:p>
            <a:pPr marL="0" indent="0"/>
            <a:r>
              <a:rPr lang="nl-NL" sz="2000" b="1" dirty="0"/>
              <a:t>Het kiezen van de juiste incubator </a:t>
            </a:r>
            <a:r>
              <a:rPr lang="nl-NL" sz="2000" dirty="0"/>
              <a:t>is van cruciaal belang om ervoor te zorgen dat uw </a:t>
            </a:r>
            <a:r>
              <a:rPr lang="nl-NL" sz="2000" b="1" dirty="0"/>
              <a:t>bedrijf de juiste ondersteuning krijgt</a:t>
            </a:r>
            <a:r>
              <a:rPr lang="en-US" sz="2000" b="1" dirty="0"/>
              <a:t>. </a:t>
            </a:r>
          </a:p>
          <a:p>
            <a:pPr marL="342900" indent="-342900">
              <a:buFont typeface="Arial" panose="020B0604020202020204" pitchFamily="34" charset="0"/>
              <a:buChar char="•"/>
            </a:pPr>
            <a:r>
              <a:rPr lang="nl-NL" sz="2000" b="1" dirty="0">
                <a:solidFill>
                  <a:srgbClr val="47B5C8"/>
                </a:solidFill>
              </a:rPr>
              <a:t>Evalueer de focus op de industrie: </a:t>
            </a:r>
            <a:r>
              <a:rPr lang="nl-NL" sz="2000" dirty="0">
                <a:solidFill>
                  <a:srgbClr val="47B5C8"/>
                </a:solidFill>
              </a:rPr>
              <a:t>Sommige incubators zijn gespecialiseerd in bepaalde, dus zorg ervoor dat deze aansluit bij uw bedrijfsmodel en de aard van uw project</a:t>
            </a:r>
            <a:r>
              <a:rPr lang="en-US" sz="2000" dirty="0"/>
              <a:t>.</a:t>
            </a:r>
          </a:p>
          <a:p>
            <a:pPr marL="342900" indent="-342900">
              <a:buFont typeface="Arial" panose="020B0604020202020204" pitchFamily="34" charset="0"/>
              <a:buChar char="•"/>
            </a:pPr>
            <a:r>
              <a:rPr lang="nl-NL" sz="2000" b="1" dirty="0">
                <a:solidFill>
                  <a:srgbClr val="F2A72C"/>
                </a:solidFill>
              </a:rPr>
              <a:t>Locatie is belangrijk: </a:t>
            </a:r>
            <a:r>
              <a:rPr lang="nl-NL" sz="2000" dirty="0">
                <a:solidFill>
                  <a:srgbClr val="F2A72C"/>
                </a:solidFill>
              </a:rPr>
              <a:t>Overweeg of de nabijheid van bepaalde markten, klanten of investeerders belangrijk is voor uw groeistrategie</a:t>
            </a:r>
            <a:r>
              <a:rPr lang="en-US" sz="2000" dirty="0"/>
              <a:t>.</a:t>
            </a:r>
          </a:p>
          <a:p>
            <a:pPr marL="342900" indent="-342900">
              <a:buFont typeface="Arial" panose="020B0604020202020204" pitchFamily="34" charset="0"/>
              <a:buChar char="•"/>
            </a:pPr>
            <a:r>
              <a:rPr lang="nl-NL" sz="2000" b="1" dirty="0">
                <a:solidFill>
                  <a:srgbClr val="086575"/>
                </a:solidFill>
              </a:rPr>
              <a:t>Beoordeel het programma-aanbod: </a:t>
            </a:r>
            <a:r>
              <a:rPr lang="nl-NL" sz="2000" dirty="0">
                <a:solidFill>
                  <a:srgbClr val="086575"/>
                </a:solidFill>
              </a:rPr>
              <a:t>Kijk naar wat elke incubator te bieden heeft op het gebied van mentorschap, toegang tot financiering, kantoorruimte en juridische of marketingondersteuning</a:t>
            </a:r>
            <a:r>
              <a:rPr lang="nl-NL" sz="2000" b="1" dirty="0">
                <a:solidFill>
                  <a:srgbClr val="086575"/>
                </a:solidFill>
              </a:rPr>
              <a:t>.</a:t>
            </a:r>
          </a:p>
          <a:p>
            <a:pPr marL="342900" indent="-342900">
              <a:buFont typeface="Arial" panose="020B0604020202020204" pitchFamily="34" charset="0"/>
              <a:buChar char="•"/>
            </a:pPr>
            <a:r>
              <a:rPr lang="nl-NL" sz="2000" b="1" dirty="0">
                <a:solidFill>
                  <a:srgbClr val="D9552F"/>
                </a:solidFill>
              </a:rPr>
              <a:t>Bekijk de succesverhalen van alumni:</a:t>
            </a:r>
            <a:r>
              <a:rPr lang="en-US" sz="2000" dirty="0">
                <a:solidFill>
                  <a:srgbClr val="D9552F"/>
                </a:solidFill>
              </a:rPr>
              <a:t> </a:t>
            </a:r>
            <a:r>
              <a:rPr lang="nl-NL" sz="2000" dirty="0"/>
              <a:t>Onderzoek het succes van eerdere deelnemers om te zien of de incubator een staat van dienst heeft in het helpen van bedrijven zoals het uwe</a:t>
            </a:r>
            <a:r>
              <a:rPr lang="en-US" sz="2000" dirty="0"/>
              <a:t>.</a:t>
            </a:r>
          </a:p>
          <a:p>
            <a:pPr marL="342900" indent="-342900">
              <a:buFont typeface="Arial" panose="020B0604020202020204" pitchFamily="34" charset="0"/>
              <a:buChar char="•"/>
            </a:pPr>
            <a:r>
              <a:rPr lang="en-US" sz="2000" b="1" dirty="0" err="1"/>
              <a:t>Toepassingsvereisten</a:t>
            </a:r>
            <a:r>
              <a:rPr lang="en-US" sz="2000" dirty="0"/>
              <a:t>: </a:t>
            </a:r>
            <a:r>
              <a:rPr lang="nl-NL" sz="2000" dirty="0"/>
              <a:t>Zorg ervoor dat u voldoet aan de geschiktheidscriteria van de incubator, waaronder bedrijfsfase, omzet of teamgrootte</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52941" y="707103"/>
            <a:ext cx="9632553" cy="803654"/>
          </a:xfrm>
        </p:spPr>
        <p:txBody>
          <a:bodyPr/>
          <a:lstStyle/>
          <a:p>
            <a:r>
              <a:rPr lang="en-US">
                <a:solidFill>
                  <a:schemeClr val="bg1"/>
                </a:solidFill>
              </a:rPr>
              <a:t>Vind de juiste broedmachine</a:t>
            </a:r>
            <a:endParaRPr lang="en-US" dirty="0">
              <a:solidFill>
                <a:schemeClr val="bg1"/>
              </a:solidFill>
            </a:endParaRPr>
          </a:p>
        </p:txBody>
      </p:sp>
    </p:spTree>
    <p:extLst>
      <p:ext uri="{BB962C8B-B14F-4D97-AF65-F5344CB8AC3E}">
        <p14:creationId xmlns:p14="http://schemas.microsoft.com/office/powerpoint/2010/main" val="2142781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4888" y="1565257"/>
            <a:ext cx="5750135" cy="3849918"/>
          </a:xfrm>
        </p:spPr>
        <p:txBody>
          <a:bodyPr/>
          <a:lstStyle/>
          <a:p>
            <a:pPr marL="0" indent="0"/>
            <a:r>
              <a:rPr lang="nl-NL" sz="2000" dirty="0"/>
              <a:t>SINGA, een incubator die gespecialiseerd is in het ondersteunen van projecten van of voor nieuwkomers in Europa. Honderden ondernemers profiteren jaarlijks van </a:t>
            </a:r>
            <a:r>
              <a:rPr lang="nl-NL" sz="2000" dirty="0" err="1"/>
              <a:t>SINGA's</a:t>
            </a:r>
            <a:r>
              <a:rPr lang="nl-NL" sz="2000" dirty="0"/>
              <a:t> pre-incubatie-, incubatie- en acceleratieprogramma's, waar ze hun ideeën kunnen testen en hun prototype kunnen bouwen met ondersteuning van een breed netwerk van professionals, mentoren, collega's en een gemeenschap van investeerders en durfkapitaalbouwers.
SINGA is actief in veel Europese steden</a:t>
            </a:r>
            <a:r>
              <a:rPr lang="en-US" dirty="0"/>
              <a:t>.</a:t>
            </a:r>
          </a:p>
          <a:p>
            <a:pPr marL="0" indent="0" algn="r"/>
            <a:r>
              <a:rPr lang="nl-NL" sz="1800" b="1" dirty="0">
                <a:solidFill>
                  <a:srgbClr val="D9552F"/>
                </a:solidFill>
              </a:rPr>
              <a:t>Lees succesverhalen en meer over ondersteunde projecten op </a:t>
            </a:r>
            <a:r>
              <a:rPr lang="en-US" sz="1800" b="1" dirty="0">
                <a:solidFill>
                  <a:srgbClr val="D9552F"/>
                </a:solidFill>
                <a:hlinkClick r:id="rId2">
                  <a:extLst>
                    <a:ext uri="{A12FA001-AC4F-418D-AE19-62706E023703}">
                      <ahyp:hlinkClr xmlns:ahyp="http://schemas.microsoft.com/office/drawing/2018/hyperlinkcolor" val="tx"/>
                    </a:ext>
                  </a:extLst>
                </a:hlinkClick>
              </a:rPr>
              <a:t>SINGA’s website</a:t>
            </a:r>
            <a:endParaRPr lang="en-US" sz="1800" b="1"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p>
        </p:txBody>
      </p:sp>
      <p:pic>
        <p:nvPicPr>
          <p:cNvPr id="3074" name="Picture 2">
            <a:extLst>
              <a:ext uri="{FF2B5EF4-FFF2-40B4-BE49-F238E27FC236}">
                <a16:creationId xmlns:a16="http://schemas.microsoft.com/office/drawing/2014/main" id="{6C8DDC49-29AD-FC5D-6909-AAA6460324C7}"/>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8123" r="18123"/>
          <a:stretch/>
        </p:blipFill>
        <p:spPr bwMode="auto">
          <a:xfrm>
            <a:off x="6564707" y="1468118"/>
            <a:ext cx="4419110" cy="462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244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3045" y="1515423"/>
            <a:ext cx="10253143" cy="4168762"/>
          </a:xfrm>
        </p:spPr>
        <p:txBody>
          <a:bodyPr/>
          <a:lstStyle/>
          <a:p>
            <a:pPr marL="0" indent="0"/>
            <a:r>
              <a:rPr lang="en-US" sz="2000" b="1" dirty="0" err="1"/>
              <a:t>Zakelijke</a:t>
            </a:r>
            <a:r>
              <a:rPr lang="en-US" sz="2000" b="1" dirty="0"/>
              <a:t> </a:t>
            </a:r>
            <a:r>
              <a:rPr lang="en-US" sz="2000" b="1" dirty="0" err="1"/>
              <a:t>evenementen</a:t>
            </a:r>
            <a:r>
              <a:rPr lang="en-US" sz="2000" dirty="0"/>
              <a:t>, </a:t>
            </a:r>
            <a:r>
              <a:rPr lang="nl-NL" sz="2000" dirty="0"/>
              <a:t>Zoals conferenties, </a:t>
            </a:r>
            <a:r>
              <a:rPr lang="nl-NL" sz="2000" dirty="0" err="1"/>
              <a:t>meetups</a:t>
            </a:r>
            <a:r>
              <a:rPr lang="nl-NL" sz="2000" dirty="0"/>
              <a:t> en branchetoppen, bieden uitstekende mogelijkheden om relaties op te bouwen en nieuwe zakelijke kansen te ontdekken. Hier leest u hoe u het meeste uit deze evenementen kunt halen</a:t>
            </a:r>
            <a:r>
              <a:rPr lang="en-US" sz="2000" dirty="0"/>
              <a:t>:</a:t>
            </a:r>
          </a:p>
          <a:p>
            <a:pPr marL="342900" indent="-342900">
              <a:buFont typeface="Arial" panose="020B0604020202020204" pitchFamily="34" charset="0"/>
              <a:buChar char="•"/>
            </a:pPr>
            <a:r>
              <a:rPr lang="en-US" sz="2000" b="1" dirty="0" err="1">
                <a:solidFill>
                  <a:srgbClr val="D9552F"/>
                </a:solidFill>
              </a:rPr>
              <a:t>Voorbereiding</a:t>
            </a:r>
            <a:r>
              <a:rPr lang="en-US" sz="2000" b="1" dirty="0">
                <a:solidFill>
                  <a:srgbClr val="D9552F"/>
                </a:solidFill>
              </a:rPr>
              <a:t>: </a:t>
            </a:r>
            <a:r>
              <a:rPr lang="nl-NL" sz="2000" dirty="0"/>
              <a:t>Onderzoek deelnemers, </a:t>
            </a:r>
            <a:r>
              <a:rPr lang="nl-NL" sz="2000" dirty="0" err="1"/>
              <a:t>keynotes</a:t>
            </a:r>
            <a:r>
              <a:rPr lang="nl-NL" sz="2000" dirty="0"/>
              <a:t> en panelleden van tevoren. Identificeer specifieke personen of bedrijven waarmee u in contact wilt komen.</a:t>
            </a:r>
          </a:p>
          <a:p>
            <a:pPr marL="342900" indent="-342900">
              <a:buFont typeface="Arial" panose="020B0604020202020204" pitchFamily="34" charset="0"/>
              <a:buChar char="•"/>
            </a:pPr>
            <a:r>
              <a:rPr lang="en-US" sz="2000" b="1" dirty="0" err="1">
                <a:solidFill>
                  <a:srgbClr val="47B5C8"/>
                </a:solidFill>
              </a:rPr>
              <a:t>Netwerkstrategieën</a:t>
            </a:r>
            <a:r>
              <a:rPr lang="en-US" sz="2000" b="1" dirty="0">
                <a:solidFill>
                  <a:srgbClr val="47B5C8"/>
                </a:solidFill>
              </a:rPr>
              <a:t>:</a:t>
            </a:r>
          </a:p>
          <a:p>
            <a:pPr marL="800100" lvl="1" indent="-342900">
              <a:buFont typeface="Courier New" panose="02070309020205020404" pitchFamily="49" charset="0"/>
              <a:buChar char="o"/>
            </a:pPr>
            <a:r>
              <a:rPr lang="nl-NL" spc="0" dirty="0">
                <a:solidFill>
                  <a:srgbClr val="595959"/>
                </a:solidFill>
                <a:latin typeface="+mn-lt"/>
              </a:rPr>
              <a:t>Zorg dat je een duidelijke elevator pitch klaar hebt om jezelf en je bedrijf voor te stellen.
Stel vragen om potentiële medewerkers of investeerders te betrekken.
    Wissel contactgegevens uit en volg deze binnen 48 uur op</a:t>
            </a:r>
            <a:r>
              <a:rPr lang="en-US" dirty="0"/>
              <a:t>.</a:t>
            </a:r>
          </a:p>
          <a:p>
            <a:pPr marL="342900" indent="-342900">
              <a:buFont typeface="Arial" panose="020B0604020202020204" pitchFamily="34" charset="0"/>
              <a:buChar char="•"/>
            </a:pPr>
            <a:r>
              <a:rPr lang="en-US" sz="2000" b="1" dirty="0">
                <a:solidFill>
                  <a:srgbClr val="086575"/>
                </a:solidFill>
              </a:rPr>
              <a:t>Follow-up: </a:t>
            </a:r>
            <a:r>
              <a:rPr lang="nl-NL" sz="2000" dirty="0"/>
              <a:t>Stuur na het evenement gepersonaliseerde follow-up-e-mails waarin naar uw gesprek wordt verwezen en de volgende stappen voor samenwerking worden voorgesteld</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8141" y="721532"/>
            <a:ext cx="9632553" cy="803654"/>
          </a:xfrm>
        </p:spPr>
        <p:txBody>
          <a:bodyPr/>
          <a:lstStyle/>
          <a:p>
            <a:r>
              <a:rPr lang="en-US">
                <a:solidFill>
                  <a:schemeClr val="bg1"/>
                </a:solidFill>
              </a:rPr>
              <a:t>Zakelijke evenementen benutten</a:t>
            </a:r>
            <a:endParaRPr lang="en-US" dirty="0">
              <a:solidFill>
                <a:schemeClr val="bg1"/>
              </a:solidFill>
            </a:endParaRPr>
          </a:p>
        </p:txBody>
      </p:sp>
    </p:spTree>
    <p:extLst>
      <p:ext uri="{BB962C8B-B14F-4D97-AF65-F5344CB8AC3E}">
        <p14:creationId xmlns:p14="http://schemas.microsoft.com/office/powerpoint/2010/main" val="3609744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B316BC-C15E-3701-3EC2-0ACC47CD772D}"/>
              </a:ext>
            </a:extLst>
          </p:cNvPr>
          <p:cNvSpPr/>
          <p:nvPr/>
        </p:nvSpPr>
        <p:spPr>
          <a:xfrm>
            <a:off x="637142" y="1590471"/>
            <a:ext cx="10908879" cy="809367"/>
          </a:xfrm>
          <a:prstGeom prst="roundRect">
            <a:avLst>
              <a:gd name="adj" fmla="val 40909"/>
            </a:avLst>
          </a:prstGeom>
          <a:ln w="57150">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340431"/>
            <a:ext cx="94116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5277" y="502034"/>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a:solidFill>
                  <a:schemeClr val="bg1"/>
                </a:solidFill>
              </a:rPr>
              <a:t>Tool : Planning en deelname aan evenementen</a:t>
            </a:r>
            <a:endParaRPr lang="en-US" sz="3600" dirty="0">
              <a:solidFill>
                <a:schemeClr val="bg1"/>
              </a:solidFill>
            </a:endParaRPr>
          </a:p>
        </p:txBody>
      </p:sp>
      <p:sp>
        <p:nvSpPr>
          <p:cNvPr id="18" name="Rectangle 17">
            <a:extLst>
              <a:ext uri="{FF2B5EF4-FFF2-40B4-BE49-F238E27FC236}">
                <a16:creationId xmlns:a16="http://schemas.microsoft.com/office/drawing/2014/main" id="{78108899-FEA2-BB31-C2C1-4FA4000692A6}"/>
              </a:ext>
            </a:extLst>
          </p:cNvPr>
          <p:cNvSpPr/>
          <p:nvPr/>
        </p:nvSpPr>
        <p:spPr>
          <a:xfrm>
            <a:off x="4015311" y="1484284"/>
            <a:ext cx="3342535" cy="366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Stel duidelijke doelstellingen</a:t>
            </a:r>
            <a:endParaRPr lang="en-US" sz="2200" b="1" dirty="0">
              <a:solidFill>
                <a:srgbClr val="595959"/>
              </a:solidFill>
            </a:endParaRPr>
          </a:p>
        </p:txBody>
      </p:sp>
      <p:sp>
        <p:nvSpPr>
          <p:cNvPr id="14" name="Rectangle: Rounded Corners 13">
            <a:extLst>
              <a:ext uri="{FF2B5EF4-FFF2-40B4-BE49-F238E27FC236}">
                <a16:creationId xmlns:a16="http://schemas.microsoft.com/office/drawing/2014/main" id="{E1A1E8EE-2406-9317-C3E8-9AF3BA321A1C}"/>
              </a:ext>
            </a:extLst>
          </p:cNvPr>
          <p:cNvSpPr/>
          <p:nvPr/>
        </p:nvSpPr>
        <p:spPr>
          <a:xfrm>
            <a:off x="641560" y="2546444"/>
            <a:ext cx="10908879" cy="809367"/>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C2CBB3C-9CFF-3843-9FC4-10D2C95BCE38}"/>
              </a:ext>
            </a:extLst>
          </p:cNvPr>
          <p:cNvSpPr/>
          <p:nvPr/>
        </p:nvSpPr>
        <p:spPr>
          <a:xfrm>
            <a:off x="4035672" y="2515193"/>
            <a:ext cx="3844111" cy="366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Identificeer de belangrijkste belanghebbenden</a:t>
            </a:r>
            <a:endParaRPr lang="en-US" sz="2200" b="1" dirty="0">
              <a:solidFill>
                <a:srgbClr val="595959"/>
              </a:solidFill>
            </a:endParaRPr>
          </a:p>
        </p:txBody>
      </p:sp>
      <p:sp>
        <p:nvSpPr>
          <p:cNvPr id="16" name="Rectangle: Rounded Corners 15">
            <a:extLst>
              <a:ext uri="{FF2B5EF4-FFF2-40B4-BE49-F238E27FC236}">
                <a16:creationId xmlns:a16="http://schemas.microsoft.com/office/drawing/2014/main" id="{C7EA9F1C-1360-6AE4-3653-3441473621C2}"/>
              </a:ext>
            </a:extLst>
          </p:cNvPr>
          <p:cNvSpPr/>
          <p:nvPr/>
        </p:nvSpPr>
        <p:spPr>
          <a:xfrm>
            <a:off x="645232" y="3502417"/>
            <a:ext cx="10908879" cy="809367"/>
          </a:xfrm>
          <a:prstGeom prst="roundRect">
            <a:avLst>
              <a:gd name="adj" fmla="val 40909"/>
            </a:avLst>
          </a:prstGeom>
          <a:ln w="57150">
            <a:solidFill>
              <a:schemeClr val="accent4">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512F0A-CD40-0A68-179D-A54B4D014048}"/>
              </a:ext>
            </a:extLst>
          </p:cNvPr>
          <p:cNvSpPr/>
          <p:nvPr/>
        </p:nvSpPr>
        <p:spPr>
          <a:xfrm>
            <a:off x="3887649" y="3387062"/>
            <a:ext cx="3799799" cy="286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Bereid gesprekspunten voor</a:t>
            </a:r>
            <a:endParaRPr lang="en-US" sz="2200" b="1" dirty="0">
              <a:solidFill>
                <a:srgbClr val="595959"/>
              </a:solidFill>
            </a:endParaRPr>
          </a:p>
        </p:txBody>
      </p:sp>
      <p:sp>
        <p:nvSpPr>
          <p:cNvPr id="20" name="Rectangle: Rounded Corners 19">
            <a:extLst>
              <a:ext uri="{FF2B5EF4-FFF2-40B4-BE49-F238E27FC236}">
                <a16:creationId xmlns:a16="http://schemas.microsoft.com/office/drawing/2014/main" id="{B5F3D2AF-6C35-EA35-6E74-9FD9D11E6486}"/>
              </a:ext>
            </a:extLst>
          </p:cNvPr>
          <p:cNvSpPr/>
          <p:nvPr/>
        </p:nvSpPr>
        <p:spPr>
          <a:xfrm>
            <a:off x="645232" y="4436128"/>
            <a:ext cx="10908879" cy="809367"/>
          </a:xfrm>
          <a:prstGeom prst="roundRect">
            <a:avLst>
              <a:gd name="adj" fmla="val 40909"/>
            </a:avLst>
          </a:prstGeom>
          <a:ln w="5715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F90D5CA-F75F-3DB4-4710-4E1D0E05B019}"/>
              </a:ext>
            </a:extLst>
          </p:cNvPr>
          <p:cNvSpPr/>
          <p:nvPr/>
        </p:nvSpPr>
        <p:spPr>
          <a:xfrm>
            <a:off x="4023401" y="4361751"/>
            <a:ext cx="3342535" cy="302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Breng materialen mee</a:t>
            </a:r>
            <a:endParaRPr lang="en-US" sz="2200" b="1" dirty="0">
              <a:solidFill>
                <a:srgbClr val="595959"/>
              </a:solidFill>
            </a:endParaRPr>
          </a:p>
        </p:txBody>
      </p:sp>
      <p:sp>
        <p:nvSpPr>
          <p:cNvPr id="22" name="Rectangle: Rounded Corners 21">
            <a:extLst>
              <a:ext uri="{FF2B5EF4-FFF2-40B4-BE49-F238E27FC236}">
                <a16:creationId xmlns:a16="http://schemas.microsoft.com/office/drawing/2014/main" id="{EE04A977-9A27-C2EA-EBC3-B1FEC944AF21}"/>
              </a:ext>
            </a:extLst>
          </p:cNvPr>
          <p:cNvSpPr/>
          <p:nvPr/>
        </p:nvSpPr>
        <p:spPr>
          <a:xfrm>
            <a:off x="637142" y="5377941"/>
            <a:ext cx="10908879" cy="809367"/>
          </a:xfrm>
          <a:prstGeom prst="roundRect">
            <a:avLst>
              <a:gd name="adj" fmla="val 40909"/>
            </a:avLst>
          </a:prstGeom>
          <a:ln w="57150">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59AC959-046E-6E9D-3CDF-4DC68AA21840}"/>
              </a:ext>
            </a:extLst>
          </p:cNvPr>
          <p:cNvSpPr/>
          <p:nvPr/>
        </p:nvSpPr>
        <p:spPr>
          <a:xfrm>
            <a:off x="4015311" y="5303564"/>
            <a:ext cx="3342535" cy="302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Plan uw follow-up</a:t>
            </a:r>
            <a:endParaRPr lang="en-US" sz="2200" b="1" dirty="0">
              <a:solidFill>
                <a:srgbClr val="595959"/>
              </a:solidFill>
            </a:endParaRPr>
          </a:p>
        </p:txBody>
      </p:sp>
      <p:sp>
        <p:nvSpPr>
          <p:cNvPr id="26" name="TextBox 25">
            <a:extLst>
              <a:ext uri="{FF2B5EF4-FFF2-40B4-BE49-F238E27FC236}">
                <a16:creationId xmlns:a16="http://schemas.microsoft.com/office/drawing/2014/main" id="{90FCD1B4-E0AF-73BC-E901-CBD517E042FB}"/>
              </a:ext>
            </a:extLst>
          </p:cNvPr>
          <p:cNvSpPr txBox="1"/>
          <p:nvPr/>
        </p:nvSpPr>
        <p:spPr>
          <a:xfrm>
            <a:off x="4891554" y="2098937"/>
            <a:ext cx="6357242" cy="261610"/>
          </a:xfrm>
          <a:prstGeom prst="rect">
            <a:avLst/>
          </a:prstGeom>
          <a:noFill/>
        </p:spPr>
        <p:txBody>
          <a:bodyPr wrap="square">
            <a:spAutoFit/>
          </a:bodyPr>
          <a:lstStyle/>
          <a:p>
            <a:pPr algn="r"/>
            <a:r>
              <a:rPr lang="en-US" sz="1100" i="1" dirty="0">
                <a:solidFill>
                  <a:srgbClr val="595959"/>
                </a:solidFill>
              </a:rPr>
              <a:t>Know what you want to achieve</a:t>
            </a:r>
            <a:endParaRPr lang="en-US" sz="1100" i="1" dirty="0"/>
          </a:p>
        </p:txBody>
      </p:sp>
      <p:sp>
        <p:nvSpPr>
          <p:cNvPr id="27" name="TextBox 26">
            <a:extLst>
              <a:ext uri="{FF2B5EF4-FFF2-40B4-BE49-F238E27FC236}">
                <a16:creationId xmlns:a16="http://schemas.microsoft.com/office/drawing/2014/main" id="{2B6664C6-6D36-F0DB-6932-2EF9E522DF4F}"/>
              </a:ext>
            </a:extLst>
          </p:cNvPr>
          <p:cNvSpPr txBox="1"/>
          <p:nvPr/>
        </p:nvSpPr>
        <p:spPr>
          <a:xfrm>
            <a:off x="4864984" y="3072814"/>
            <a:ext cx="6357242" cy="261610"/>
          </a:xfrm>
          <a:prstGeom prst="rect">
            <a:avLst/>
          </a:prstGeom>
          <a:noFill/>
        </p:spPr>
        <p:txBody>
          <a:bodyPr wrap="square">
            <a:spAutoFit/>
          </a:bodyPr>
          <a:lstStyle/>
          <a:p>
            <a:pPr algn="r"/>
            <a:r>
              <a:rPr lang="en-US" sz="1100" i="1" dirty="0">
                <a:solidFill>
                  <a:srgbClr val="595959"/>
                </a:solidFill>
              </a:rPr>
              <a:t>the must-meet people or companies</a:t>
            </a:r>
            <a:endParaRPr lang="en-US" sz="1100" i="1" dirty="0"/>
          </a:p>
        </p:txBody>
      </p:sp>
      <p:sp>
        <p:nvSpPr>
          <p:cNvPr id="28" name="TextBox 27">
            <a:extLst>
              <a:ext uri="{FF2B5EF4-FFF2-40B4-BE49-F238E27FC236}">
                <a16:creationId xmlns:a16="http://schemas.microsoft.com/office/drawing/2014/main" id="{217649A5-3302-6C6F-DE24-FD8EA305C11C}"/>
              </a:ext>
            </a:extLst>
          </p:cNvPr>
          <p:cNvSpPr txBox="1"/>
          <p:nvPr/>
        </p:nvSpPr>
        <p:spPr>
          <a:xfrm>
            <a:off x="4891554" y="4037969"/>
            <a:ext cx="6357242" cy="261610"/>
          </a:xfrm>
          <a:prstGeom prst="rect">
            <a:avLst/>
          </a:prstGeom>
          <a:noFill/>
        </p:spPr>
        <p:txBody>
          <a:bodyPr wrap="square">
            <a:spAutoFit/>
          </a:bodyPr>
          <a:lstStyle/>
          <a:p>
            <a:pPr algn="r"/>
            <a:r>
              <a:rPr lang="en-US" sz="1100" i="1" dirty="0">
                <a:solidFill>
                  <a:srgbClr val="595959"/>
                </a:solidFill>
              </a:rPr>
              <a:t>key points to discuss with stakeholders to keep conversations focused and valuable</a:t>
            </a:r>
            <a:endParaRPr lang="en-US" sz="1100" i="1" dirty="0"/>
          </a:p>
        </p:txBody>
      </p:sp>
      <p:sp>
        <p:nvSpPr>
          <p:cNvPr id="30" name="TextBox 29">
            <a:extLst>
              <a:ext uri="{FF2B5EF4-FFF2-40B4-BE49-F238E27FC236}">
                <a16:creationId xmlns:a16="http://schemas.microsoft.com/office/drawing/2014/main" id="{C9ABD6D2-FD52-99DF-10EF-949232AB3516}"/>
              </a:ext>
            </a:extLst>
          </p:cNvPr>
          <p:cNvSpPr txBox="1"/>
          <p:nvPr/>
        </p:nvSpPr>
        <p:spPr>
          <a:xfrm>
            <a:off x="4891554" y="4971040"/>
            <a:ext cx="6357242" cy="216206"/>
          </a:xfrm>
          <a:prstGeom prst="rect">
            <a:avLst/>
          </a:prstGeom>
          <a:noFill/>
        </p:spPr>
        <p:txBody>
          <a:bodyPr wrap="square">
            <a:spAutoFit/>
          </a:bodyPr>
          <a:lstStyle/>
          <a:p>
            <a:pPr algn="r"/>
            <a:r>
              <a:rPr lang="en-US" sz="1100" i="1" dirty="0">
                <a:solidFill>
                  <a:srgbClr val="595959"/>
                </a:solidFill>
              </a:rPr>
              <a:t>Business cards, a one-page company overview, and any relevant visuals or product demos</a:t>
            </a:r>
            <a:endParaRPr lang="en-US" sz="1100" i="1" dirty="0"/>
          </a:p>
        </p:txBody>
      </p:sp>
      <p:sp>
        <p:nvSpPr>
          <p:cNvPr id="36" name="TextBox 35">
            <a:extLst>
              <a:ext uri="{FF2B5EF4-FFF2-40B4-BE49-F238E27FC236}">
                <a16:creationId xmlns:a16="http://schemas.microsoft.com/office/drawing/2014/main" id="{054BF41D-4AC0-24FA-2A2B-FCC905644577}"/>
              </a:ext>
            </a:extLst>
          </p:cNvPr>
          <p:cNvSpPr txBox="1"/>
          <p:nvPr/>
        </p:nvSpPr>
        <p:spPr>
          <a:xfrm>
            <a:off x="4891554" y="5925698"/>
            <a:ext cx="6357242" cy="261610"/>
          </a:xfrm>
          <a:prstGeom prst="rect">
            <a:avLst/>
          </a:prstGeom>
          <a:noFill/>
        </p:spPr>
        <p:txBody>
          <a:bodyPr wrap="square">
            <a:spAutoFit/>
          </a:bodyPr>
          <a:lstStyle/>
          <a:p>
            <a:pPr algn="r"/>
            <a:r>
              <a:rPr lang="en-US" sz="1100" i="1" dirty="0">
                <a:solidFill>
                  <a:srgbClr val="595959"/>
                </a:solidFill>
              </a:rPr>
              <a:t>Prepare personalised emails or messages for post-event follow-up</a:t>
            </a:r>
            <a:endParaRPr lang="en-US" sz="1100" i="1" dirty="0"/>
          </a:p>
        </p:txBody>
      </p:sp>
      <p:sp>
        <p:nvSpPr>
          <p:cNvPr id="37" name="Rectangle 36">
            <a:extLst>
              <a:ext uri="{FF2B5EF4-FFF2-40B4-BE49-F238E27FC236}">
                <a16:creationId xmlns:a16="http://schemas.microsoft.com/office/drawing/2014/main" id="{C42934EE-B888-E20D-7DBB-2A0EAC58C7D9}"/>
              </a:ext>
            </a:extLst>
          </p:cNvPr>
          <p:cNvSpPr/>
          <p:nvPr/>
        </p:nvSpPr>
        <p:spPr>
          <a:xfrm>
            <a:off x="942223" y="1810927"/>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29C8BCC-57CA-FEA5-543D-07148F5AA70E}"/>
              </a:ext>
            </a:extLst>
          </p:cNvPr>
          <p:cNvSpPr/>
          <p:nvPr/>
        </p:nvSpPr>
        <p:spPr>
          <a:xfrm>
            <a:off x="942222" y="2779438"/>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14BFD78-A783-B12C-4922-AF42259FC7BC}"/>
              </a:ext>
            </a:extLst>
          </p:cNvPr>
          <p:cNvSpPr/>
          <p:nvPr/>
        </p:nvSpPr>
        <p:spPr>
          <a:xfrm>
            <a:off x="942221" y="3714310"/>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3D9FE6E-109D-42CD-4FED-D3617EE14D9B}"/>
              </a:ext>
            </a:extLst>
          </p:cNvPr>
          <p:cNvSpPr/>
          <p:nvPr/>
        </p:nvSpPr>
        <p:spPr>
          <a:xfrm>
            <a:off x="942223" y="4647858"/>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4FE25EB-11D7-AA0A-4BE0-577E72603B12}"/>
              </a:ext>
            </a:extLst>
          </p:cNvPr>
          <p:cNvSpPr/>
          <p:nvPr/>
        </p:nvSpPr>
        <p:spPr>
          <a:xfrm>
            <a:off x="942223" y="5606519"/>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23375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3" y="1662396"/>
            <a:ext cx="9894272" cy="3849918"/>
          </a:xfrm>
        </p:spPr>
        <p:txBody>
          <a:bodyPr/>
          <a:lstStyle/>
          <a:p>
            <a:r>
              <a:rPr lang="nl-NL" b="1" dirty="0"/>
              <a:t>Gedrag</a:t>
            </a:r>
          </a:p>
          <a:p>
            <a:pPr marL="457200" indent="-457200">
              <a:buFont typeface="+mj-lt"/>
              <a:buAutoNum type="arabicPeriod"/>
            </a:pPr>
            <a:r>
              <a:rPr lang="nl-NL" b="1" dirty="0"/>
              <a:t>Proactief netwerken: </a:t>
            </a:r>
            <a:r>
              <a:rPr lang="nl-NL" dirty="0"/>
              <a:t>Je gaat actief op zoek naar mogelijkheden om nieuwe relaties op te bouwen en bestaande relaties te koesteren.</a:t>
            </a:r>
            <a:r>
              <a:rPr lang="nl-NL" b="1" dirty="0"/>
              <a:t>
Consistente communicatie: </a:t>
            </a:r>
            <a:r>
              <a:rPr lang="nl-NL" dirty="0"/>
              <a:t>U onderhoudt regelmatige, transparante communicatie met investeerders en mentoren.</a:t>
            </a:r>
            <a:r>
              <a:rPr lang="nl-NL" b="1" dirty="0"/>
              <a:t>
Paraatheid: </a:t>
            </a:r>
            <a:r>
              <a:rPr lang="nl-NL" dirty="0"/>
              <a:t>Je woont zakelijke evenementen bij met duidelijke doelen, een sterke elevator pitch en een vervolgplan.</a:t>
            </a:r>
            <a:r>
              <a:rPr lang="nl-NL" b="1" dirty="0"/>
              <a:t>
Zelfreflectie: </a:t>
            </a:r>
            <a:r>
              <a:rPr lang="nl-NL" dirty="0"/>
              <a:t>Je evalueert regelmatig de effectiviteit van je relaties en past strategieën aan om ze te verbeteren.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Leerresultaten</a:t>
            </a:r>
            <a:endParaRPr lang="en-US" dirty="0"/>
          </a:p>
        </p:txBody>
      </p:sp>
    </p:spTree>
    <p:extLst>
      <p:ext uri="{BB962C8B-B14F-4D97-AF65-F5344CB8AC3E}">
        <p14:creationId xmlns:p14="http://schemas.microsoft.com/office/powerpoint/2010/main" val="76637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Two people shaking hands">
            <a:extLst>
              <a:ext uri="{FF2B5EF4-FFF2-40B4-BE49-F238E27FC236}">
                <a16:creationId xmlns:a16="http://schemas.microsoft.com/office/drawing/2014/main" id="{26EC4ECA-0EC1-7DBB-98F8-37CBFFC642E6}"/>
              </a:ext>
            </a:extLst>
          </p:cNvPr>
          <p:cNvPicPr>
            <a:picLocks noChangeAspect="1"/>
          </p:cNvPicPr>
          <p:nvPr/>
        </p:nvPicPr>
        <p:blipFill>
          <a:blip r:embed="rId3"/>
          <a:srcRect l="12893" r="12893"/>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01527" y="69076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Activiteit : Speed Interacting</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0389" y="1541066"/>
            <a:ext cx="615057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rgbClr val="595959"/>
                </a:solidFill>
              </a:rPr>
              <a:t>In deze activiteit simuleer je het bijwonen van een zakelijk evenement, waar je oefent met het betrekken van andere deelnemers, jezelf voorstellen en opvolgen. Elke deelnemer heeft 5 minuten de tijd om</a:t>
            </a:r>
            <a:r>
              <a:rPr lang="en-US" sz="2000" dirty="0">
                <a:solidFill>
                  <a:srgbClr val="595959"/>
                </a:solidFill>
              </a:rPr>
              <a:t>:</a:t>
            </a:r>
          </a:p>
          <a:p>
            <a:r>
              <a:rPr lang="en-US" sz="2000" b="1" dirty="0" err="1">
                <a:solidFill>
                  <a:srgbClr val="47B5C8"/>
                </a:solidFill>
              </a:rPr>
              <a:t>Geef</a:t>
            </a:r>
            <a:r>
              <a:rPr lang="en-US" sz="2000" b="1" dirty="0">
                <a:solidFill>
                  <a:srgbClr val="47B5C8"/>
                </a:solidFill>
              </a:rPr>
              <a:t> </a:t>
            </a:r>
            <a:r>
              <a:rPr lang="en-US" sz="2000" b="1" dirty="0" err="1">
                <a:solidFill>
                  <a:srgbClr val="47B5C8"/>
                </a:solidFill>
              </a:rPr>
              <a:t>een</a:t>
            </a:r>
            <a:r>
              <a:rPr lang="en-US" sz="2000" b="1" dirty="0">
                <a:solidFill>
                  <a:srgbClr val="47B5C8"/>
                </a:solidFill>
              </a:rPr>
              <a:t> elevator pitch: </a:t>
            </a:r>
            <a:r>
              <a:rPr lang="nl-NL" sz="2000" dirty="0">
                <a:solidFill>
                  <a:srgbClr val="595959"/>
                </a:solidFill>
              </a:rPr>
              <a:t>Zichzelf en hun bedrijf voorstellen aan een collega</a:t>
            </a:r>
            <a:r>
              <a:rPr lang="en-US" sz="2000" dirty="0">
                <a:solidFill>
                  <a:srgbClr val="595959"/>
                </a:solidFill>
              </a:rPr>
              <a:t>.</a:t>
            </a:r>
          </a:p>
          <a:p>
            <a:r>
              <a:rPr lang="en-US" sz="2000" b="1" dirty="0">
                <a:solidFill>
                  <a:srgbClr val="47B5C8"/>
                </a:solidFill>
              </a:rPr>
              <a:t>Ga </a:t>
            </a:r>
            <a:r>
              <a:rPr lang="en-US" sz="2000" b="1" dirty="0" err="1">
                <a:solidFill>
                  <a:srgbClr val="47B5C8"/>
                </a:solidFill>
              </a:rPr>
              <a:t>een</a:t>
            </a:r>
            <a:r>
              <a:rPr lang="en-US" sz="2000" b="1" dirty="0">
                <a:solidFill>
                  <a:srgbClr val="47B5C8"/>
                </a:solidFill>
              </a:rPr>
              <a:t> </a:t>
            </a:r>
            <a:r>
              <a:rPr lang="en-US" sz="2000" b="1" dirty="0" err="1">
                <a:solidFill>
                  <a:srgbClr val="47B5C8"/>
                </a:solidFill>
              </a:rPr>
              <a:t>gesprek</a:t>
            </a:r>
            <a:r>
              <a:rPr lang="en-US" sz="2000" b="1" dirty="0">
                <a:solidFill>
                  <a:srgbClr val="47B5C8"/>
                </a:solidFill>
              </a:rPr>
              <a:t> </a:t>
            </a:r>
            <a:r>
              <a:rPr lang="en-US" sz="2000" b="1" dirty="0" err="1">
                <a:solidFill>
                  <a:srgbClr val="47B5C8"/>
                </a:solidFill>
              </a:rPr>
              <a:t>aan</a:t>
            </a:r>
            <a:r>
              <a:rPr lang="en-US" sz="2000" b="1" dirty="0">
                <a:solidFill>
                  <a:srgbClr val="47B5C8"/>
                </a:solidFill>
              </a:rPr>
              <a:t>: </a:t>
            </a:r>
            <a:r>
              <a:rPr lang="nl-NL" sz="2000" dirty="0">
                <a:solidFill>
                  <a:srgbClr val="595959"/>
                </a:solidFill>
              </a:rPr>
              <a:t>Oefen met het stellen van relevante vragen aan potentiële medewerkers of investeerders</a:t>
            </a:r>
            <a:r>
              <a:rPr lang="en-US" sz="2000" dirty="0">
                <a:solidFill>
                  <a:srgbClr val="595959"/>
                </a:solidFill>
              </a:rPr>
              <a:t>.</a:t>
            </a:r>
          </a:p>
          <a:p>
            <a:r>
              <a:rPr lang="en-US" sz="2000" b="1" dirty="0" err="1">
                <a:solidFill>
                  <a:srgbClr val="47B5C8"/>
                </a:solidFill>
              </a:rPr>
              <a:t>Contactgegevens</a:t>
            </a:r>
            <a:r>
              <a:rPr lang="en-US" sz="2000" b="1" dirty="0">
                <a:solidFill>
                  <a:srgbClr val="47B5C8"/>
                </a:solidFill>
              </a:rPr>
              <a:t> </a:t>
            </a:r>
            <a:r>
              <a:rPr lang="en-US" sz="2000" b="1" dirty="0" err="1">
                <a:solidFill>
                  <a:srgbClr val="47B5C8"/>
                </a:solidFill>
              </a:rPr>
              <a:t>uitwisselen</a:t>
            </a:r>
            <a:r>
              <a:rPr lang="en-US" sz="2000" b="1" dirty="0">
                <a:solidFill>
                  <a:srgbClr val="47B5C8"/>
                </a:solidFill>
              </a:rPr>
              <a:t>: </a:t>
            </a:r>
            <a:r>
              <a:rPr lang="nl-NL" sz="2000" dirty="0">
                <a:solidFill>
                  <a:srgbClr val="595959"/>
                </a:solidFill>
              </a:rPr>
              <a:t>Simuleer de uitwisseling van visitekaartjes of LinkedIn-gegevens en bespreek hoe u de volgende follow-up kunt uitvoeren</a:t>
            </a:r>
            <a:r>
              <a:rPr lang="en-US" sz="2000" dirty="0">
                <a:solidFill>
                  <a:srgbClr val="595959"/>
                </a:solidFill>
              </a:rPr>
              <a:t>.</a:t>
            </a:r>
          </a:p>
          <a:p>
            <a:pPr marL="0" indent="0">
              <a:buNone/>
            </a:pPr>
            <a:r>
              <a:rPr lang="en-US" sz="2000" b="1" dirty="0" err="1">
                <a:solidFill>
                  <a:srgbClr val="086575"/>
                </a:solidFill>
              </a:rPr>
              <a:t>Interactief</a:t>
            </a:r>
            <a:r>
              <a:rPr lang="en-US" sz="2000" b="1" dirty="0">
                <a:solidFill>
                  <a:srgbClr val="086575"/>
                </a:solidFill>
              </a:rPr>
              <a:t> </a:t>
            </a:r>
            <a:r>
              <a:rPr lang="en-US" sz="2000" b="1" dirty="0" err="1">
                <a:solidFill>
                  <a:srgbClr val="086575"/>
                </a:solidFill>
              </a:rPr>
              <a:t>onderdeel</a:t>
            </a:r>
            <a:r>
              <a:rPr lang="en-US" sz="2000" b="1" dirty="0">
                <a:solidFill>
                  <a:srgbClr val="086575"/>
                </a:solidFill>
              </a:rPr>
              <a:t>: </a:t>
            </a:r>
            <a:r>
              <a:rPr lang="nl-NL" sz="2000" dirty="0">
                <a:solidFill>
                  <a:srgbClr val="595959"/>
                </a:solidFill>
              </a:rPr>
              <a:t>Na de simulatie zullen de deelnemers debriefen en bespreken hoe ze hun netwerk- en follow-upvaardigheden kunnen verbeteren</a:t>
            </a:r>
            <a:r>
              <a:rPr lang="en-US" sz="2000" dirty="0">
                <a:solidFill>
                  <a:srgbClr val="595959"/>
                </a:solidFill>
              </a:rPr>
              <a:t>.</a:t>
            </a:r>
          </a:p>
        </p:txBody>
      </p:sp>
    </p:spTree>
    <p:extLst>
      <p:ext uri="{BB962C8B-B14F-4D97-AF65-F5344CB8AC3E}">
        <p14:creationId xmlns:p14="http://schemas.microsoft.com/office/powerpoint/2010/main" val="2954027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2489" y="1344619"/>
            <a:ext cx="10277365" cy="4168762"/>
          </a:xfrm>
        </p:spPr>
        <p:txBody>
          <a:bodyPr/>
          <a:lstStyle/>
          <a:p>
            <a:pPr marL="0" indent="0"/>
            <a:r>
              <a:rPr lang="nl-NL" sz="2000" dirty="0"/>
              <a:t>Zakelijke evenementen kunnen een toegangspoort zijn tot financieringsmogelijkheden, maar u moet strategisch zijn. Hier leest u hoe u deze evenementen kunt gebruiken om in contact te komen met investeerders</a:t>
            </a:r>
            <a:r>
              <a:rPr lang="en-US" sz="2000" dirty="0"/>
              <a:t>:</a:t>
            </a:r>
          </a:p>
          <a:p>
            <a:pPr marL="457200" indent="-457200">
              <a:buFont typeface="+mj-lt"/>
              <a:buAutoNum type="arabicPeriod"/>
            </a:pPr>
            <a:r>
              <a:rPr lang="en-US" sz="2000" b="1" dirty="0" err="1">
                <a:solidFill>
                  <a:srgbClr val="086575"/>
                </a:solidFill>
              </a:rPr>
              <a:t>Deelnemers</a:t>
            </a:r>
            <a:r>
              <a:rPr lang="en-US" sz="2000" b="1" dirty="0">
                <a:solidFill>
                  <a:srgbClr val="086575"/>
                </a:solidFill>
              </a:rPr>
              <a:t> </a:t>
            </a:r>
            <a:r>
              <a:rPr lang="en-US" sz="2000" b="1" dirty="0" err="1">
                <a:solidFill>
                  <a:srgbClr val="086575"/>
                </a:solidFill>
              </a:rPr>
              <a:t>aan</a:t>
            </a:r>
            <a:r>
              <a:rPr lang="en-US" sz="2000" b="1" dirty="0">
                <a:solidFill>
                  <a:srgbClr val="086575"/>
                </a:solidFill>
              </a:rPr>
              <a:t> </a:t>
            </a:r>
            <a:r>
              <a:rPr lang="en-US" sz="2000" b="1" dirty="0" err="1">
                <a:solidFill>
                  <a:srgbClr val="086575"/>
                </a:solidFill>
              </a:rPr>
              <a:t>onderzoeksinvesteerders</a:t>
            </a:r>
            <a:r>
              <a:rPr lang="en-US" sz="2000" b="1" dirty="0">
                <a:solidFill>
                  <a:srgbClr val="086575"/>
                </a:solidFill>
              </a:rPr>
              <a:t>: </a:t>
            </a:r>
            <a:r>
              <a:rPr lang="nl-NL" sz="2000" dirty="0"/>
              <a:t>Veel beleggers wonen branche-evenementen bij om te scouten naar potentiële kansen. Onderzoek welke investeerders aanwezig zullen zijn en maak een plan om hen te betrekken</a:t>
            </a:r>
            <a:r>
              <a:rPr lang="en-US" sz="2000" dirty="0"/>
              <a:t>.</a:t>
            </a:r>
          </a:p>
          <a:p>
            <a:pPr marL="457200" indent="-457200">
              <a:buFont typeface="+mj-lt"/>
              <a:buAutoNum type="arabicPeriod"/>
            </a:pPr>
            <a:r>
              <a:rPr lang="nl-NL" sz="2000" b="1" dirty="0">
                <a:solidFill>
                  <a:srgbClr val="47B5C8"/>
                </a:solidFill>
              </a:rPr>
              <a:t>Bereid je voor om te pitchen</a:t>
            </a:r>
            <a:r>
              <a:rPr lang="en-US" sz="2000" b="1" dirty="0">
                <a:solidFill>
                  <a:srgbClr val="47B5C8"/>
                </a:solidFill>
              </a:rPr>
              <a:t>:</a:t>
            </a:r>
            <a:r>
              <a:rPr lang="en-US" sz="2000" dirty="0">
                <a:solidFill>
                  <a:srgbClr val="47B5C8"/>
                </a:solidFill>
              </a:rPr>
              <a:t> </a:t>
            </a:r>
            <a:r>
              <a:rPr lang="nl-NL" sz="2000" dirty="0"/>
              <a:t>Wees klaar om een beknopte en overtuigende pitch te geven wanneer u investeerders ontmoet tijdens netwerksessies of panels</a:t>
            </a:r>
            <a:r>
              <a:rPr lang="en-US" sz="2000" dirty="0"/>
              <a:t>.</a:t>
            </a:r>
          </a:p>
          <a:p>
            <a:pPr marL="457200" indent="-457200">
              <a:buFont typeface="+mj-lt"/>
              <a:buAutoNum type="arabicPeriod"/>
            </a:pPr>
            <a:r>
              <a:rPr lang="en-US" sz="2000" b="1" dirty="0">
                <a:solidFill>
                  <a:srgbClr val="F2A72C"/>
                </a:solidFill>
              </a:rPr>
              <a:t>Follow-up met </a:t>
            </a:r>
            <a:r>
              <a:rPr lang="en-US" sz="2000" b="1" dirty="0" err="1">
                <a:solidFill>
                  <a:srgbClr val="F2A72C"/>
                </a:solidFill>
              </a:rPr>
              <a:t>investeerders</a:t>
            </a:r>
            <a:r>
              <a:rPr lang="en-US" sz="2000" b="1" dirty="0">
                <a:solidFill>
                  <a:srgbClr val="F2A72C"/>
                </a:solidFill>
              </a:rPr>
              <a:t>: </a:t>
            </a:r>
            <a:r>
              <a:rPr lang="nl-NL" sz="2000" dirty="0"/>
              <a:t>Stuur na uw eerste gesprek een gedetailleerde e-mail om uw bedrijfspotentieel te schetsen en waarom het aansluit bij hun portfolio</a:t>
            </a:r>
            <a:r>
              <a:rPr lang="en-US" sz="2000" dirty="0"/>
              <a:t>.</a:t>
            </a:r>
          </a:p>
          <a:p>
            <a:pPr marL="457200" indent="-457200">
              <a:buFont typeface="+mj-lt"/>
              <a:buAutoNum type="arabicPeriod"/>
            </a:pPr>
            <a:r>
              <a:rPr lang="en-US" sz="2000" b="1" dirty="0">
                <a:solidFill>
                  <a:srgbClr val="D9552F"/>
                </a:solidFill>
              </a:rPr>
              <a:t>Maak </a:t>
            </a:r>
            <a:r>
              <a:rPr lang="en-US" sz="2000" b="1" dirty="0" err="1">
                <a:solidFill>
                  <a:srgbClr val="D9552F"/>
                </a:solidFill>
              </a:rPr>
              <a:t>gebruik</a:t>
            </a:r>
            <a:r>
              <a:rPr lang="en-US" sz="2000" b="1" dirty="0">
                <a:solidFill>
                  <a:srgbClr val="D9552F"/>
                </a:solidFill>
              </a:rPr>
              <a:t> van </a:t>
            </a:r>
            <a:r>
              <a:rPr lang="en-US" sz="2000" b="1" dirty="0" err="1">
                <a:solidFill>
                  <a:srgbClr val="D9552F"/>
                </a:solidFill>
              </a:rPr>
              <a:t>paneldiscussies</a:t>
            </a:r>
            <a:r>
              <a:rPr lang="en-US" sz="2000" b="1" dirty="0">
                <a:solidFill>
                  <a:srgbClr val="D9552F"/>
                </a:solidFill>
              </a:rPr>
              <a:t>: </a:t>
            </a:r>
            <a:r>
              <a:rPr lang="nl-NL" sz="2000" dirty="0"/>
              <a:t>Stel doordachte vragen tijdens investeerderspanels of </a:t>
            </a:r>
            <a:r>
              <a:rPr lang="nl-NL" sz="2000" dirty="0" err="1"/>
              <a:t>keynotes</a:t>
            </a:r>
            <a:r>
              <a:rPr lang="nl-NL" sz="2000" dirty="0"/>
              <a:t> om hun aandacht te trekken en benader ze daarna om het gesprek voort te zetten</a:t>
            </a:r>
            <a:r>
              <a:rPr lang="en-US" sz="2000" dirty="0"/>
              <a:t>.</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503106"/>
            <a:ext cx="766064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0" y="658858"/>
            <a:ext cx="9632553" cy="803654"/>
          </a:xfrm>
        </p:spPr>
        <p:txBody>
          <a:bodyPr/>
          <a:lstStyle/>
          <a:p>
            <a:r>
              <a:rPr lang="en-US" dirty="0" err="1">
                <a:solidFill>
                  <a:schemeClr val="bg1"/>
                </a:solidFill>
              </a:rPr>
              <a:t>Toegang</a:t>
            </a:r>
            <a:r>
              <a:rPr lang="en-US" dirty="0">
                <a:solidFill>
                  <a:schemeClr val="bg1"/>
                </a:solidFill>
              </a:rPr>
              <a:t> tot </a:t>
            </a:r>
            <a:r>
              <a:rPr lang="en-US" dirty="0" err="1">
                <a:solidFill>
                  <a:schemeClr val="bg1"/>
                </a:solidFill>
              </a:rPr>
              <a:t>financieringsmogelijkheden</a:t>
            </a:r>
            <a:endParaRPr lang="en-US" dirty="0">
              <a:solidFill>
                <a:schemeClr val="bg1"/>
              </a:solidFill>
            </a:endParaRPr>
          </a:p>
        </p:txBody>
      </p:sp>
    </p:spTree>
    <p:extLst>
      <p:ext uri="{BB962C8B-B14F-4D97-AF65-F5344CB8AC3E}">
        <p14:creationId xmlns:p14="http://schemas.microsoft.com/office/powerpoint/2010/main" val="3602715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Josh and Networking">
            <a:hlinkClick r:id="" action="ppaction://media"/>
            <a:extLst>
              <a:ext uri="{FF2B5EF4-FFF2-40B4-BE49-F238E27FC236}">
                <a16:creationId xmlns:a16="http://schemas.microsoft.com/office/drawing/2014/main" id="{12CD44AE-67C9-108A-F9AE-3B24101CB267}"/>
              </a:ext>
            </a:extLst>
          </p:cNvPr>
          <p:cNvPicPr>
            <a:picLocks noRot="1" noChangeAspect="1"/>
          </p:cNvPicPr>
          <p:nvPr>
            <a:videoFile r:link="rId1"/>
          </p:nvPr>
        </p:nvPicPr>
        <p:blipFill>
          <a:blip r:embed="rId3"/>
          <a:stretch>
            <a:fillRect/>
          </a:stretch>
        </p:blipFill>
        <p:spPr>
          <a:xfrm>
            <a:off x="7532644" y="2234459"/>
            <a:ext cx="3166170" cy="1788886"/>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33094" y="1504041"/>
            <a:ext cx="6999550" cy="3849918"/>
          </a:xfrm>
        </p:spPr>
        <p:txBody>
          <a:bodyPr/>
          <a:lstStyle/>
          <a:p>
            <a:pPr marL="0" indent="0"/>
            <a:r>
              <a:rPr lang="nl-NL" sz="2000" dirty="0"/>
              <a:t>In bepaalde gevallen is het benodigde startkapitaal immaterieel. Joshua, die buiten zijn thuisland opereerde, begon zijn eigen praktijk, waarbij hij voornamelijk profiteerde van zijn vaardigheden en expertise op het gebied van visuele effecten.</a:t>
            </a:r>
          </a:p>
          <a:p>
            <a:pPr marL="0" indent="0"/>
            <a:r>
              <a:rPr lang="nl-NL" sz="2000" dirty="0"/>
              <a:t>Het was echter zeer gunstig voor Joshua om:</a:t>
            </a:r>
          </a:p>
          <a:p>
            <a:pPr marL="342900" indent="-342900">
              <a:buFont typeface="Arial" panose="020B0604020202020204" pitchFamily="34" charset="0"/>
              <a:buChar char="•"/>
            </a:pPr>
            <a:r>
              <a:rPr lang="nl-NL" sz="2000" dirty="0"/>
              <a:t>Profiteer van de betrokkenheid van sociale media: tweeten of posten op professionele netwerken over zijn activiteit.
Sluit je aan bij een lokale incubator om de ontbrekende punten in zijn bedrijfsmodel als </a:t>
            </a:r>
            <a:r>
              <a:rPr lang="nl-NL" sz="2000" dirty="0" err="1"/>
              <a:t>solopreneur</a:t>
            </a:r>
            <a:r>
              <a:rPr lang="nl-NL" sz="2000" dirty="0"/>
              <a:t> op te lossen.</a:t>
            </a:r>
          </a:p>
          <a:p>
            <a:pPr marL="0" indent="0"/>
            <a:r>
              <a:rPr lang="en-US" sz="2000" b="1" dirty="0" err="1">
                <a:solidFill>
                  <a:srgbClr val="086575"/>
                </a:solidFill>
              </a:rPr>
              <a:t>Reflecterende</a:t>
            </a:r>
            <a:r>
              <a:rPr lang="en-US" sz="2000" b="1" dirty="0">
                <a:solidFill>
                  <a:srgbClr val="086575"/>
                </a:solidFill>
              </a:rPr>
              <a:t> </a:t>
            </a:r>
            <a:r>
              <a:rPr lang="en-US" sz="2000" b="1" dirty="0" err="1">
                <a:solidFill>
                  <a:srgbClr val="086575"/>
                </a:solidFill>
              </a:rPr>
              <a:t>vraag</a:t>
            </a:r>
            <a:r>
              <a:rPr lang="en-US" dirty="0">
                <a:solidFill>
                  <a:srgbClr val="086575"/>
                </a:solidFill>
              </a:rPr>
              <a:t>: </a:t>
            </a:r>
            <a:r>
              <a:rPr lang="nl-NL" sz="2000" dirty="0"/>
              <a:t>Denk je na het bekijken van deze video, speciaal opgenomen voor MOSAIC, dat jouw model vergelijkbaar is?</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33094" y="730470"/>
            <a:ext cx="9632553" cy="803654"/>
          </a:xfrm>
        </p:spPr>
        <p:txBody>
          <a:bodyPr/>
          <a:lstStyle/>
          <a:p>
            <a:r>
              <a:rPr lang="en-US">
                <a:solidFill>
                  <a:schemeClr val="bg1"/>
                </a:solidFill>
              </a:rPr>
              <a:t>Laat je inspireren door..</a:t>
            </a:r>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Tree>
    <p:extLst>
      <p:ext uri="{BB962C8B-B14F-4D97-AF65-F5344CB8AC3E}">
        <p14:creationId xmlns:p14="http://schemas.microsoft.com/office/powerpoint/2010/main" val="141855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Incubators </a:t>
            </a:r>
            <a:r>
              <a:rPr lang="en-US" dirty="0" err="1">
                <a:solidFill>
                  <a:srgbClr val="47B5C8"/>
                </a:solidFill>
              </a:rPr>
              <a:t>bieden</a:t>
            </a:r>
            <a:r>
              <a:rPr lang="en-US" dirty="0">
                <a:solidFill>
                  <a:srgbClr val="47B5C8"/>
                </a:solidFill>
              </a:rPr>
              <a:t> </a:t>
            </a:r>
            <a:r>
              <a:rPr lang="en-US" dirty="0" err="1">
                <a:solidFill>
                  <a:srgbClr val="47B5C8"/>
                </a:solidFill>
              </a:rPr>
              <a:t>gestructureerde</a:t>
            </a:r>
            <a:r>
              <a:rPr lang="en-US" dirty="0">
                <a:solidFill>
                  <a:srgbClr val="47B5C8"/>
                </a:solidFill>
              </a:rPr>
              <a:t> </a:t>
            </a:r>
            <a:r>
              <a:rPr lang="en-US" dirty="0" err="1">
                <a:solidFill>
                  <a:srgbClr val="47B5C8"/>
                </a:solidFill>
              </a:rPr>
              <a:t>ondersteuning</a:t>
            </a:r>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36141" y="1345616"/>
            <a:ext cx="7129387" cy="999383"/>
          </a:xfrm>
        </p:spPr>
        <p:txBody>
          <a:bodyPr/>
          <a:lstStyle/>
          <a:p>
            <a:r>
              <a:rPr lang="nl-NL" sz="2000" dirty="0"/>
              <a:t>Mentorschap, toegang tot financiering en netwerkmogelijkheden die de groei van het bedrijf kunnen versnellen</a:t>
            </a:r>
            <a:endParaRPr lang="en-US" sz="200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561840" y="2770036"/>
            <a:ext cx="6913129" cy="339415"/>
          </a:xfrm>
        </p:spPr>
        <p:txBody>
          <a:bodyPr/>
          <a:lstStyle/>
          <a:p>
            <a:r>
              <a:rPr lang="nl-NL" dirty="0">
                <a:solidFill>
                  <a:srgbClr val="47B5C8"/>
                </a:solidFill>
              </a:rPr>
              <a:t>Zakelijke evenementen zijn van onschatbare waarde</a:t>
            </a:r>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nl-NL" sz="2000" dirty="0"/>
              <a:t>Ze bieden mogelijkheden om te netwerken, investeerders te ontmoeten en medewerkers te vinden</a:t>
            </a:r>
            <a:r>
              <a:rPr lang="en-US" sz="2000" dirty="0"/>
              <a:t>.</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err="1">
                <a:solidFill>
                  <a:srgbClr val="47B5C8"/>
                </a:solidFill>
              </a:rPr>
              <a:t>Voorbereiding</a:t>
            </a:r>
            <a:r>
              <a:rPr lang="en-US" dirty="0">
                <a:solidFill>
                  <a:srgbClr val="47B5C8"/>
                </a:solidFill>
              </a:rPr>
              <a:t> is de </a:t>
            </a:r>
            <a:r>
              <a:rPr lang="en-US" dirty="0" err="1">
                <a:solidFill>
                  <a:srgbClr val="47B5C8"/>
                </a:solidFill>
              </a:rPr>
              <a:t>sleutel</a:t>
            </a:r>
            <a:endParaRPr lang="en-US" dirty="0">
              <a:solidFill>
                <a:srgbClr val="47B5C8"/>
              </a:solidFill>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Hands held up high during a conference">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srcRect l="31127" r="31127"/>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4121948" y="5089217"/>
            <a:ext cx="7467825" cy="999383"/>
          </a:xfrm>
        </p:spPr>
        <p:txBody>
          <a:bodyPr/>
          <a:lstStyle/>
          <a:p>
            <a:r>
              <a:rPr lang="nl-NL" sz="2000" dirty="0"/>
              <a:t>Of het nu gaat om het aanvragen bij een incubator of het bijwonen van een evenement, succes komt voort uit een grondige voorbereiding, duidelijke doelstellingen en een effectieve follow-up</a:t>
            </a:r>
            <a:endParaRPr lang="en-US" sz="2000" dirty="0"/>
          </a:p>
        </p:txBody>
      </p:sp>
    </p:spTree>
    <p:extLst>
      <p:ext uri="{BB962C8B-B14F-4D97-AF65-F5344CB8AC3E}">
        <p14:creationId xmlns:p14="http://schemas.microsoft.com/office/powerpoint/2010/main" val="2768604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a:solidFill>
                  <a:schemeClr val="tx1">
                    <a:lumMod val="75000"/>
                  </a:schemeClr>
                </a:solidFill>
              </a:rPr>
              <a:t>Verder lezen</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4630498"/>
          </a:xfrm>
          <a:prstGeom prst="rect">
            <a:avLst/>
          </a:prstGeom>
          <a:noFill/>
        </p:spPr>
        <p:txBody>
          <a:bodyPr wrap="square">
            <a:spAutoFit/>
          </a:bodyPr>
          <a:lstStyle/>
          <a:p>
            <a:pPr marL="457200" indent="-457200" fontAlgn="base">
              <a:lnSpc>
                <a:spcPct val="110000"/>
              </a:lnSpc>
              <a:spcBef>
                <a:spcPts val="600"/>
              </a:spcBef>
              <a:buFont typeface="+mj-lt"/>
              <a:buAutoNum type="arabicPeriod"/>
            </a:pPr>
            <a:r>
              <a:rPr lang="nl-NL" sz="2000">
                <a:solidFill>
                  <a:schemeClr val="bg1"/>
                </a:solidFill>
              </a:rPr>
              <a:t>The Lean Startup door Eric Ries: Een gids voor een lean-methodologie, relevant voor degenen die incubators betreden.
Startup Communities door Brad Feld: Een boek over het bouwen van en deelnemen aan ondernemende ecosystemen, belangrijk om te begrijpen hoe zakelijke evenementen groei kunnen bevorderen.
The Business of Venture Capital door Mahendra Ramsinghani: Biedt inzicht in hoe durfkapitalisten denken en hoe ondernemers met succes kunnen pitchen voor financiering</a:t>
            </a:r>
            <a:endParaRPr lang="en-US" sz="2000" b="0" i="0" u="none" strike="noStrike" dirty="0">
              <a:solidFill>
                <a:schemeClr val="bg1"/>
              </a:solidFill>
              <a:effectLst/>
            </a:endParaRPr>
          </a:p>
        </p:txBody>
      </p:sp>
    </p:spTree>
    <p:extLst>
      <p:ext uri="{BB962C8B-B14F-4D97-AF65-F5344CB8AC3E}">
        <p14:creationId xmlns:p14="http://schemas.microsoft.com/office/powerpoint/2010/main" val="1306599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Mentorschap voor ondervertegenwoordigde ondernemers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11946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nl-NL" b="1" dirty="0"/>
              <a:t>“Mentorschap is een brein om uit te kiezen, een oor om te luisteren en een duw in de goede richting.”</a:t>
            </a:r>
            <a:endParaRPr lang="en-US" b="1"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 John Crosby</a:t>
            </a:r>
            <a:endParaRPr lang="en-US" sz="2400" b="1" dirty="0">
              <a:solidFill>
                <a:schemeClr val="bg1"/>
              </a:solidFill>
            </a:endParaRPr>
          </a:p>
        </p:txBody>
      </p:sp>
      <p:pic>
        <p:nvPicPr>
          <p:cNvPr id="7" name="Picture Placeholder 6" descr="Young man reading book with woman">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848" r="1284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3597380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565257"/>
            <a:ext cx="10198642" cy="4168762"/>
          </a:xfrm>
        </p:spPr>
        <p:txBody>
          <a:bodyPr/>
          <a:lstStyle/>
          <a:p>
            <a:pPr marL="0" indent="0"/>
            <a:r>
              <a:rPr lang="nl-NL" sz="2000" dirty="0"/>
              <a:t>Mentorschap is een essentiële hulpbron voor ondernemers, vooral voor ondernemers met een ondervertegenwoordigde achtergrond. Een mentor kan advies geven en deuren openen naar nieuwe netwerken en ontoegankelijke mogelijkheden. </a:t>
            </a:r>
          </a:p>
          <a:p>
            <a:pPr marL="0" indent="0"/>
            <a:r>
              <a:rPr lang="nl-NL" sz="2000" dirty="0"/>
              <a:t>Voor ondervertegenwoordigde oprichters kan het hebben van een mentor die hun unieke uitdagingen begrijpt, een </a:t>
            </a:r>
            <a:r>
              <a:rPr lang="nl-NL" sz="2000" dirty="0" err="1"/>
              <a:t>game-changer</a:t>
            </a:r>
            <a:r>
              <a:rPr lang="nl-NL" sz="2000" dirty="0"/>
              <a:t> zijn bij het overwinnen van barrières voor succes, vooral:</a:t>
            </a:r>
            <a:br>
              <a:rPr lang="nl-NL" sz="2000" dirty="0"/>
            </a:br>
            <a:endParaRPr lang="nl-NL" sz="2000" dirty="0"/>
          </a:p>
          <a:p>
            <a:pPr marL="342900" indent="-342900">
              <a:buFont typeface="Arial" panose="020B0604020202020204" pitchFamily="34" charset="0"/>
              <a:buChar char="•"/>
            </a:pPr>
            <a:r>
              <a:rPr lang="nl-NL" sz="2000" dirty="0"/>
              <a:t>Waarom mentorschap cruciaal is voor persoonlijke en professionele groei.
Hoe u de juiste mentor vindt die aansluit bij uw zakelijke doelen en waarden.
Hoe bouw je een productieve, voordelige mentor-</a:t>
            </a:r>
            <a:r>
              <a:rPr lang="nl-NL" sz="2000" dirty="0" err="1"/>
              <a:t>mentee</a:t>
            </a:r>
            <a:r>
              <a:rPr lang="nl-NL" sz="2000" dirty="0"/>
              <a:t>-relatie op.
Het overwinnen van veelvoorkomende uitdagingen op het gebied van mentorschap, zoals niet-overeenkomende verwachtingen of communicatieproblemen.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05341" y="680802"/>
            <a:ext cx="9632553" cy="803654"/>
          </a:xfrm>
        </p:spPr>
        <p:txBody>
          <a:bodyPr/>
          <a:lstStyle/>
          <a:p>
            <a:r>
              <a:rPr lang="en-US">
                <a:solidFill>
                  <a:schemeClr val="bg1"/>
                </a:solidFill>
              </a:rPr>
              <a:t>Inleiding tot mentorschap</a:t>
            </a:r>
            <a:endParaRPr lang="en-US" dirty="0">
              <a:solidFill>
                <a:schemeClr val="bg1"/>
              </a:solidFill>
            </a:endParaRPr>
          </a:p>
        </p:txBody>
      </p:sp>
    </p:spTree>
    <p:extLst>
      <p:ext uri="{BB962C8B-B14F-4D97-AF65-F5344CB8AC3E}">
        <p14:creationId xmlns:p14="http://schemas.microsoft.com/office/powerpoint/2010/main" val="228099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911352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dirty="0">
                <a:solidFill>
                  <a:schemeClr val="bg1"/>
                </a:solidFill>
              </a:rPr>
              <a:t>Belangrijke vaardigheden om te verwerven</a:t>
            </a:r>
            <a:endParaRPr lang="en-US" dirty="0">
              <a:solidFill>
                <a:schemeClr val="bg1"/>
              </a:solidFill>
            </a:endParaRPr>
          </a:p>
        </p:txBody>
      </p:sp>
      <p:graphicFrame>
        <p:nvGraphicFramePr>
          <p:cNvPr id="7" name="Text Placeholder 4">
            <a:extLst>
              <a:ext uri="{FF2B5EF4-FFF2-40B4-BE49-F238E27FC236}">
                <a16:creationId xmlns:a16="http://schemas.microsoft.com/office/drawing/2014/main" id="{CAA50B4D-9FDD-BAFF-BDEE-7F2A747304A1}"/>
              </a:ext>
            </a:extLst>
          </p:cNvPr>
          <p:cNvGraphicFramePr/>
          <p:nvPr>
            <p:extLst>
              <p:ext uri="{D42A27DB-BD31-4B8C-83A1-F6EECF244321}">
                <p14:modId xmlns:p14="http://schemas.microsoft.com/office/powerpoint/2010/main" val="3326810043"/>
              </p:ext>
            </p:extLst>
          </p:nvPr>
        </p:nvGraphicFramePr>
        <p:xfrm>
          <a:off x="798380" y="1726860"/>
          <a:ext cx="9632553" cy="416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7185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726440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52941" y="700553"/>
            <a:ext cx="9632553" cy="803654"/>
          </a:xfrm>
        </p:spPr>
        <p:txBody>
          <a:bodyPr/>
          <a:lstStyle/>
          <a:p>
            <a:r>
              <a:rPr lang="en-US">
                <a:solidFill>
                  <a:schemeClr val="bg1"/>
                </a:solidFill>
              </a:rPr>
              <a:t>Waarom mentorschap belangrijk is</a:t>
            </a:r>
            <a:endParaRPr lang="en-US" dirty="0">
              <a:solidFill>
                <a:schemeClr val="bg1"/>
              </a:solidFill>
            </a:endParaRPr>
          </a:p>
        </p:txBody>
      </p:sp>
      <p:graphicFrame>
        <p:nvGraphicFramePr>
          <p:cNvPr id="10" name="TextBox 5">
            <a:extLst>
              <a:ext uri="{FF2B5EF4-FFF2-40B4-BE49-F238E27FC236}">
                <a16:creationId xmlns:a16="http://schemas.microsoft.com/office/drawing/2014/main" id="{285A6F6A-7FAA-552E-311C-2CFDA9DB3D7A}"/>
              </a:ext>
            </a:extLst>
          </p:cNvPr>
          <p:cNvGraphicFramePr/>
          <p:nvPr>
            <p:extLst>
              <p:ext uri="{D42A27DB-BD31-4B8C-83A1-F6EECF244321}">
                <p14:modId xmlns:p14="http://schemas.microsoft.com/office/powerpoint/2010/main" val="2789701316"/>
              </p:ext>
            </p:extLst>
          </p:nvPr>
        </p:nvGraphicFramePr>
        <p:xfrm>
          <a:off x="798380" y="1504604"/>
          <a:ext cx="9865947" cy="280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5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04041"/>
            <a:ext cx="9912439" cy="3849918"/>
          </a:xfrm>
        </p:spPr>
        <p:txBody>
          <a:bodyPr/>
          <a:lstStyle/>
          <a:p>
            <a:r>
              <a:rPr lang="nl-NL" b="1" dirty="0"/>
              <a:t>Houding</a:t>
            </a:r>
          </a:p>
          <a:p>
            <a:pPr marL="457200" indent="-457200">
              <a:buFont typeface="+mj-lt"/>
              <a:buAutoNum type="arabicPeriod"/>
            </a:pPr>
            <a:r>
              <a:rPr lang="nl-NL" b="1" dirty="0"/>
              <a:t>Vertrouwen: </a:t>
            </a:r>
            <a:r>
              <a:rPr lang="nl-NL" dirty="0"/>
              <a:t>Je hebt nu het vertrouwen om investeerders, mentoren en collega's te benaderen en zinvolle relaties op te bouwen.</a:t>
            </a:r>
            <a:r>
              <a:rPr lang="nl-NL" b="1" dirty="0"/>
              <a:t>
Openheid voor feedback: </a:t>
            </a:r>
            <a:r>
              <a:rPr lang="nl-NL" dirty="0"/>
              <a:t>Je erkent de waarde van constructieve feedback en bent bereid om bij te sturen op basis van input van mentoren en investeerders.</a:t>
            </a:r>
            <a:r>
              <a:rPr lang="nl-NL" b="1" dirty="0"/>
              <a:t>
Langetermijndenken: </a:t>
            </a:r>
            <a:r>
              <a:rPr lang="nl-NL" dirty="0"/>
              <a:t>U begrijpt dat relaties niet </a:t>
            </a:r>
            <a:r>
              <a:rPr lang="nl-NL" dirty="0" err="1"/>
              <a:t>transactioneel</a:t>
            </a:r>
            <a:r>
              <a:rPr lang="nl-NL" dirty="0"/>
              <a:t> zijn, maar tijd, koestering en een focus op groei op lange termijn vergen.</a:t>
            </a:r>
            <a:r>
              <a:rPr lang="nl-NL" b="1" dirty="0"/>
              <a:t>
Veerkracht: </a:t>
            </a:r>
            <a:r>
              <a:rPr lang="nl-NL" dirty="0"/>
              <a:t>Je bent bereid om uitdagingen en tegenslagen in je relaties te overwinnen, altijd op zoek naar manieren om te verbeteren.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Leerresultaten</a:t>
            </a:r>
            <a:endParaRPr lang="en-US" dirty="0"/>
          </a:p>
        </p:txBody>
      </p:sp>
    </p:spTree>
    <p:extLst>
      <p:ext uri="{BB962C8B-B14F-4D97-AF65-F5344CB8AC3E}">
        <p14:creationId xmlns:p14="http://schemas.microsoft.com/office/powerpoint/2010/main" val="2670485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8205" y="1468367"/>
            <a:ext cx="10276705" cy="4168762"/>
          </a:xfrm>
        </p:spPr>
        <p:txBody>
          <a:bodyPr/>
          <a:lstStyle/>
          <a:p>
            <a:pPr marL="0" indent="0"/>
            <a:r>
              <a:rPr lang="nl-NL" sz="2000" dirty="0"/>
              <a:t>Het vinden van de juiste mentor omvat onderzoek, afstemming en </a:t>
            </a:r>
            <a:r>
              <a:rPr lang="nl-NL" sz="2000" dirty="0" err="1"/>
              <a:t>outreach</a:t>
            </a:r>
            <a:r>
              <a:rPr lang="en-US" sz="2000" dirty="0"/>
              <a:t>. </a:t>
            </a:r>
          </a:p>
          <a:p>
            <a:pPr marL="457200" indent="-457200">
              <a:buFont typeface="+mj-lt"/>
              <a:buAutoNum type="arabicPeriod"/>
            </a:pPr>
            <a:r>
              <a:rPr lang="en-US" sz="2000" b="1" dirty="0" err="1">
                <a:solidFill>
                  <a:srgbClr val="086575"/>
                </a:solidFill>
              </a:rPr>
              <a:t>Identificeer</a:t>
            </a:r>
            <a:r>
              <a:rPr lang="en-US" sz="2000" b="1" dirty="0">
                <a:solidFill>
                  <a:srgbClr val="086575"/>
                </a:solidFill>
              </a:rPr>
              <a:t> </a:t>
            </a:r>
            <a:r>
              <a:rPr lang="en-US" sz="2000" b="1" dirty="0" err="1">
                <a:solidFill>
                  <a:srgbClr val="086575"/>
                </a:solidFill>
              </a:rPr>
              <a:t>uw</a:t>
            </a:r>
            <a:r>
              <a:rPr lang="en-US" sz="2000" b="1" dirty="0">
                <a:solidFill>
                  <a:srgbClr val="086575"/>
                </a:solidFill>
              </a:rPr>
              <a:t> </a:t>
            </a:r>
            <a:r>
              <a:rPr lang="en-US" sz="2000" b="1" dirty="0" err="1">
                <a:solidFill>
                  <a:srgbClr val="086575"/>
                </a:solidFill>
              </a:rPr>
              <a:t>behoeften</a:t>
            </a:r>
            <a:r>
              <a:rPr lang="en-US" sz="2000" b="1" dirty="0">
                <a:solidFill>
                  <a:srgbClr val="086575"/>
                </a:solidFill>
              </a:rPr>
              <a:t>: </a:t>
            </a:r>
            <a:r>
              <a:rPr lang="nl-NL" sz="2000" dirty="0"/>
              <a:t>Voordat u een mentor zoekt, moet u duidelijk maken bij welke gebieden van uw bedrijf of persoonlijke ontwikkeling u hulp nodig heeft (bijv. fondsenwerving, productontwikkeling, leiderschapsvaardigheden).</a:t>
            </a:r>
            <a:endParaRPr lang="en-US" sz="2000" dirty="0"/>
          </a:p>
          <a:p>
            <a:pPr marL="457200" indent="-457200">
              <a:buFont typeface="+mj-lt"/>
              <a:buAutoNum type="arabicPeriod"/>
            </a:pPr>
            <a:r>
              <a:rPr lang="en-US" sz="2000" b="1" dirty="0" err="1">
                <a:solidFill>
                  <a:srgbClr val="47B5C8"/>
                </a:solidFill>
              </a:rPr>
              <a:t>Onderzoek</a:t>
            </a:r>
            <a:r>
              <a:rPr lang="en-US" sz="2000" b="1" dirty="0">
                <a:solidFill>
                  <a:srgbClr val="47B5C8"/>
                </a:solidFill>
              </a:rPr>
              <a:t> </a:t>
            </a:r>
            <a:r>
              <a:rPr lang="en-US" sz="2000" b="1" dirty="0" err="1">
                <a:solidFill>
                  <a:srgbClr val="47B5C8"/>
                </a:solidFill>
              </a:rPr>
              <a:t>naar</a:t>
            </a:r>
            <a:r>
              <a:rPr lang="en-US" sz="2000" b="1" dirty="0">
                <a:solidFill>
                  <a:srgbClr val="47B5C8"/>
                </a:solidFill>
              </a:rPr>
              <a:t> </a:t>
            </a:r>
            <a:r>
              <a:rPr lang="en-US" sz="2000" b="1" dirty="0" err="1">
                <a:solidFill>
                  <a:srgbClr val="47B5C8"/>
                </a:solidFill>
              </a:rPr>
              <a:t>potentiële</a:t>
            </a:r>
            <a:r>
              <a:rPr lang="en-US" sz="2000" b="1" dirty="0">
                <a:solidFill>
                  <a:srgbClr val="47B5C8"/>
                </a:solidFill>
              </a:rPr>
              <a:t> </a:t>
            </a:r>
            <a:r>
              <a:rPr lang="en-US" sz="2000" b="1" dirty="0" err="1">
                <a:solidFill>
                  <a:srgbClr val="47B5C8"/>
                </a:solidFill>
              </a:rPr>
              <a:t>mentoren</a:t>
            </a:r>
            <a:r>
              <a:rPr lang="en-US" sz="2000" b="1" dirty="0">
                <a:solidFill>
                  <a:srgbClr val="47B5C8"/>
                </a:solidFill>
              </a:rPr>
              <a:t>: </a:t>
            </a:r>
            <a:r>
              <a:rPr lang="nl-NL" sz="2000" dirty="0"/>
              <a:t>Gebruik professionele platforms zoals LinkedIn, </a:t>
            </a:r>
            <a:r>
              <a:rPr lang="nl-NL" sz="2000" dirty="0" err="1"/>
              <a:t>AngelList</a:t>
            </a:r>
            <a:r>
              <a:rPr lang="nl-NL" sz="2000" dirty="0"/>
              <a:t> en brancheforums om de juiste expertise en ervaring te vinden</a:t>
            </a:r>
            <a:r>
              <a:rPr lang="en-US" sz="2000" dirty="0"/>
              <a:t>.</a:t>
            </a:r>
          </a:p>
          <a:p>
            <a:pPr marL="457200" indent="-457200">
              <a:buFont typeface="+mj-lt"/>
              <a:buAutoNum type="arabicPeriod"/>
            </a:pPr>
            <a:r>
              <a:rPr lang="en-US" sz="2000" b="1" dirty="0" err="1">
                <a:solidFill>
                  <a:srgbClr val="F2A72C"/>
                </a:solidFill>
              </a:rPr>
              <a:t>Waarden</a:t>
            </a:r>
            <a:r>
              <a:rPr lang="en-US" sz="2000" b="1" dirty="0">
                <a:solidFill>
                  <a:srgbClr val="F2A72C"/>
                </a:solidFill>
              </a:rPr>
              <a:t> op </a:t>
            </a:r>
            <a:r>
              <a:rPr lang="en-US" sz="2000" b="1" dirty="0" err="1">
                <a:solidFill>
                  <a:srgbClr val="F2A72C"/>
                </a:solidFill>
              </a:rPr>
              <a:t>elkaar</a:t>
            </a:r>
            <a:r>
              <a:rPr lang="en-US" sz="2000" b="1" dirty="0">
                <a:solidFill>
                  <a:srgbClr val="F2A72C"/>
                </a:solidFill>
              </a:rPr>
              <a:t> </a:t>
            </a:r>
            <a:r>
              <a:rPr lang="en-US" sz="2000" b="1" dirty="0" err="1">
                <a:solidFill>
                  <a:srgbClr val="F2A72C"/>
                </a:solidFill>
              </a:rPr>
              <a:t>afstemmen</a:t>
            </a:r>
            <a:r>
              <a:rPr lang="en-US" sz="2000" b="1" dirty="0">
                <a:solidFill>
                  <a:srgbClr val="F2A72C"/>
                </a:solidFill>
              </a:rPr>
              <a:t>: </a:t>
            </a:r>
            <a:r>
              <a:rPr lang="nl-NL" sz="2000" dirty="0"/>
              <a:t>Zoek een mentor wiens waarden overeenkomen met die van u, zodat hij de uitdagingen begrijpt waarmee u als ondervertegenwoordigde ondernemer wordt geconfronteerd</a:t>
            </a:r>
            <a:r>
              <a:rPr lang="en-US" sz="2000" dirty="0"/>
              <a:t>.</a:t>
            </a:r>
          </a:p>
          <a:p>
            <a:pPr marL="457200" indent="-457200">
              <a:buFont typeface="+mj-lt"/>
              <a:buAutoNum type="arabicPeriod"/>
            </a:pPr>
            <a:r>
              <a:rPr lang="en-US" sz="2000" b="1" dirty="0" err="1">
                <a:solidFill>
                  <a:srgbClr val="D9552F"/>
                </a:solidFill>
              </a:rPr>
              <a:t>Benader</a:t>
            </a:r>
            <a:r>
              <a:rPr lang="en-US" sz="2000" b="1" dirty="0">
                <a:solidFill>
                  <a:srgbClr val="D9552F"/>
                </a:solidFill>
              </a:rPr>
              <a:t> ze </a:t>
            </a:r>
            <a:r>
              <a:rPr lang="en-US" sz="2000" b="1" dirty="0" err="1">
                <a:solidFill>
                  <a:srgbClr val="D9552F"/>
                </a:solidFill>
              </a:rPr>
              <a:t>effectief</a:t>
            </a:r>
            <a:r>
              <a:rPr lang="en-US" sz="2000" b="1" dirty="0">
                <a:solidFill>
                  <a:srgbClr val="D9552F"/>
                </a:solidFill>
              </a:rPr>
              <a:t>: </a:t>
            </a:r>
            <a:r>
              <a:rPr lang="nl-NL" sz="2000" dirty="0"/>
              <a:t>Wees beknopt als je contact opneemt. Stel jezelf voor, leg uit wat je bewondert aan hun werk en geef aan hoe hun mentorschap je kan helpen.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61501" y="674476"/>
            <a:ext cx="9632553" cy="803654"/>
          </a:xfrm>
        </p:spPr>
        <p:txBody>
          <a:bodyPr/>
          <a:lstStyle/>
          <a:p>
            <a:r>
              <a:rPr lang="en-US" dirty="0">
                <a:solidFill>
                  <a:schemeClr val="bg1"/>
                </a:solidFill>
              </a:rPr>
              <a:t>Vind de </a:t>
            </a:r>
            <a:r>
              <a:rPr lang="en-US" dirty="0" err="1">
                <a:solidFill>
                  <a:schemeClr val="bg1"/>
                </a:solidFill>
              </a:rPr>
              <a:t>juiste</a:t>
            </a:r>
            <a:r>
              <a:rPr lang="en-US" dirty="0">
                <a:solidFill>
                  <a:schemeClr val="bg1"/>
                </a:solidFill>
              </a:rPr>
              <a:t> mentor</a:t>
            </a:r>
          </a:p>
        </p:txBody>
      </p:sp>
    </p:spTree>
    <p:extLst>
      <p:ext uri="{BB962C8B-B14F-4D97-AF65-F5344CB8AC3E}">
        <p14:creationId xmlns:p14="http://schemas.microsoft.com/office/powerpoint/2010/main" val="3082918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0100" y="1660217"/>
            <a:ext cx="6769100" cy="3849918"/>
          </a:xfrm>
        </p:spPr>
        <p:txBody>
          <a:bodyPr/>
          <a:lstStyle/>
          <a:p>
            <a:pPr marL="0" indent="0"/>
            <a:r>
              <a:rPr lang="nl-NL" sz="2000" dirty="0"/>
              <a:t>In deze video hoor je hoe ondernemers hebben geprofiteerd van mentorschap. De video omvat:
De rol van mentorschap bij het overwinnen van uitdagingen in een vroeg stadium.
Hoe mentoren hen hielpen hun bedrijfsmodellen te verfijnen, financiering veilig te stellen en op te schalen.
Strategieën voor het vinden van de juiste mentor en het onderhouden van een productieve relatie.
</a:t>
            </a:r>
            <a:r>
              <a:rPr lang="nl-NL" sz="2000" b="1" dirty="0"/>
              <a:t>Interactieve component</a:t>
            </a:r>
            <a:r>
              <a:rPr lang="nl-NL" sz="2000" dirty="0"/>
              <a:t>: Leerlingen bespreken de belangrijkste conclusies en hoe ze van plan zijn mentorschapsstrategieën te implementeren in hun eigen ondernemersreis.</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3">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pic>
        <p:nvPicPr>
          <p:cNvPr id="6" name="Online Media 5" title="10 Reasons Every Entrepreneur Should Have a Mentor">
            <a:hlinkClick r:id="" action="ppaction://media"/>
            <a:extLst>
              <a:ext uri="{FF2B5EF4-FFF2-40B4-BE49-F238E27FC236}">
                <a16:creationId xmlns:a16="http://schemas.microsoft.com/office/drawing/2014/main" id="{12591ED2-E6ED-9689-DC58-40A35CB02ACF}"/>
              </a:ext>
            </a:extLst>
          </p:cNvPr>
          <p:cNvPicPr>
            <a:picLocks noRot="1" noChangeAspect="1"/>
          </p:cNvPicPr>
          <p:nvPr>
            <a:videoFile r:link="rId1"/>
          </p:nvPr>
        </p:nvPicPr>
        <p:blipFill>
          <a:blip r:embed="rId4"/>
          <a:stretch>
            <a:fillRect/>
          </a:stretch>
        </p:blipFill>
        <p:spPr>
          <a:xfrm>
            <a:off x="7616304" y="2276222"/>
            <a:ext cx="3160616" cy="1785748"/>
          </a:xfrm>
          <a:prstGeom prst="rect">
            <a:avLst/>
          </a:prstGeom>
        </p:spPr>
      </p:pic>
    </p:spTree>
    <p:extLst>
      <p:ext uri="{BB962C8B-B14F-4D97-AF65-F5344CB8AC3E}">
        <p14:creationId xmlns:p14="http://schemas.microsoft.com/office/powerpoint/2010/main" val="1601130296"/>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40934" y="1344619"/>
            <a:ext cx="10234976" cy="4168762"/>
          </a:xfrm>
        </p:spPr>
        <p:txBody>
          <a:bodyPr/>
          <a:lstStyle/>
          <a:p>
            <a:pPr marL="0" indent="0"/>
            <a:r>
              <a:rPr lang="nl-NL" sz="2000" dirty="0"/>
              <a:t>Het opbouwen en onderhouden van een sterke mentor-</a:t>
            </a:r>
            <a:r>
              <a:rPr lang="nl-NL" sz="2000" dirty="0" err="1"/>
              <a:t>mentee</a:t>
            </a:r>
            <a:r>
              <a:rPr lang="nl-NL" sz="2000" dirty="0"/>
              <a:t>-relatie vereist duidelijke verwachtingen, goede communicatie en wederzijds respect. Overweeg:</a:t>
            </a:r>
          </a:p>
          <a:p>
            <a:pPr marL="342900" indent="-342900">
              <a:buFont typeface="Arial" panose="020B0604020202020204" pitchFamily="34" charset="0"/>
              <a:buChar char="•"/>
            </a:pPr>
            <a:r>
              <a:rPr lang="en-US" sz="2000" b="1" dirty="0" err="1">
                <a:solidFill>
                  <a:srgbClr val="086575"/>
                </a:solidFill>
              </a:rPr>
              <a:t>Duidelijke</a:t>
            </a:r>
            <a:r>
              <a:rPr lang="en-US" sz="2000" b="1" dirty="0">
                <a:solidFill>
                  <a:srgbClr val="086575"/>
                </a:solidFill>
              </a:rPr>
              <a:t> </a:t>
            </a:r>
            <a:r>
              <a:rPr lang="en-US" sz="2000" b="1" dirty="0" err="1">
                <a:solidFill>
                  <a:srgbClr val="086575"/>
                </a:solidFill>
              </a:rPr>
              <a:t>doelen</a:t>
            </a:r>
            <a:r>
              <a:rPr lang="en-US" sz="2000" b="1" dirty="0">
                <a:solidFill>
                  <a:srgbClr val="086575"/>
                </a:solidFill>
              </a:rPr>
              <a:t> </a:t>
            </a:r>
            <a:r>
              <a:rPr lang="en-US" sz="2000" b="1" dirty="0" err="1">
                <a:solidFill>
                  <a:srgbClr val="086575"/>
                </a:solidFill>
              </a:rPr>
              <a:t>stellen</a:t>
            </a:r>
            <a:r>
              <a:rPr lang="en-US" sz="2000" dirty="0">
                <a:solidFill>
                  <a:srgbClr val="086575"/>
                </a:solidFill>
              </a:rPr>
              <a:t>: </a:t>
            </a:r>
            <a:r>
              <a:rPr lang="nl-NL" sz="2000" dirty="0"/>
              <a:t>Spreek in het begin af op welke specifieke gebieden je ondersteuning nodig hebt en stel duidelijke, meetbare doelen vast voor je mentorschap.</a:t>
            </a:r>
          </a:p>
          <a:p>
            <a:pPr marL="342900" indent="-342900">
              <a:buFont typeface="Arial" panose="020B0604020202020204" pitchFamily="34" charset="0"/>
              <a:buChar char="•"/>
            </a:pPr>
            <a:r>
              <a:rPr lang="en-US" sz="2000" b="1" dirty="0" err="1">
                <a:solidFill>
                  <a:srgbClr val="47B5C8"/>
                </a:solidFill>
              </a:rPr>
              <a:t>Regelmatige</a:t>
            </a:r>
            <a:r>
              <a:rPr lang="en-US" sz="2000" b="1" dirty="0">
                <a:solidFill>
                  <a:srgbClr val="47B5C8"/>
                </a:solidFill>
              </a:rPr>
              <a:t> </a:t>
            </a:r>
            <a:r>
              <a:rPr lang="en-US" sz="2000" b="1" dirty="0" err="1">
                <a:solidFill>
                  <a:srgbClr val="47B5C8"/>
                </a:solidFill>
              </a:rPr>
              <a:t>communicatie</a:t>
            </a:r>
            <a:r>
              <a:rPr lang="en-US" sz="2000" b="1" dirty="0">
                <a:solidFill>
                  <a:srgbClr val="47B5C8"/>
                </a:solidFill>
              </a:rPr>
              <a:t> </a:t>
            </a:r>
            <a:r>
              <a:rPr lang="en-US" sz="2000" b="1" dirty="0" err="1">
                <a:solidFill>
                  <a:srgbClr val="47B5C8"/>
                </a:solidFill>
              </a:rPr>
              <a:t>onderhouden</a:t>
            </a:r>
            <a:r>
              <a:rPr lang="en-US" sz="2000" b="1" dirty="0">
                <a:solidFill>
                  <a:srgbClr val="47B5C8"/>
                </a:solidFill>
              </a:rPr>
              <a:t>: </a:t>
            </a:r>
            <a:r>
              <a:rPr lang="nl-NL" sz="2000" dirty="0"/>
              <a:t>Plan consistente check-ins, wekelijks of maandelijks, om uw mentor op de hoogte en betrokken te houden.</a:t>
            </a:r>
          </a:p>
          <a:p>
            <a:pPr marL="342900" indent="-342900">
              <a:buFont typeface="Arial" panose="020B0604020202020204" pitchFamily="34" charset="0"/>
              <a:buChar char="•"/>
            </a:pPr>
            <a:r>
              <a:rPr lang="en-US" sz="2000" b="1" dirty="0">
                <a:solidFill>
                  <a:srgbClr val="D9552F"/>
                </a:solidFill>
              </a:rPr>
              <a:t>Sta open </a:t>
            </a:r>
            <a:r>
              <a:rPr lang="en-US" sz="2000" b="1" dirty="0" err="1">
                <a:solidFill>
                  <a:srgbClr val="D9552F"/>
                </a:solidFill>
              </a:rPr>
              <a:t>voor</a:t>
            </a:r>
            <a:r>
              <a:rPr lang="en-US" sz="2000" b="1" dirty="0">
                <a:solidFill>
                  <a:srgbClr val="D9552F"/>
                </a:solidFill>
              </a:rPr>
              <a:t> feedback:</a:t>
            </a:r>
            <a:r>
              <a:rPr lang="en-US" sz="2000" dirty="0">
                <a:solidFill>
                  <a:srgbClr val="D9552F"/>
                </a:solidFill>
              </a:rPr>
              <a:t> </a:t>
            </a:r>
            <a:r>
              <a:rPr lang="nl-NL" sz="2000" dirty="0"/>
              <a:t>Mentoren zijn er om je denken uit te dagen en je te helpen groeien. Wees ontvankelijk voor opbouwende kritiek en gebruik deze om uw bedrijf te verbeteren</a:t>
            </a:r>
            <a:r>
              <a:rPr lang="en-US" sz="2000" dirty="0"/>
              <a:t>.</a:t>
            </a:r>
          </a:p>
          <a:p>
            <a:pPr marL="342900" indent="-342900">
              <a:buFont typeface="Arial" panose="020B0604020202020204" pitchFamily="34" charset="0"/>
              <a:buChar char="•"/>
            </a:pPr>
            <a:r>
              <a:rPr lang="en-US" sz="2000" b="1" dirty="0" err="1">
                <a:solidFill>
                  <a:srgbClr val="F2A72C"/>
                </a:solidFill>
              </a:rPr>
              <a:t>Teruggeven</a:t>
            </a:r>
            <a:r>
              <a:rPr lang="en-US" sz="2000" b="1" dirty="0">
                <a:solidFill>
                  <a:srgbClr val="F2A72C"/>
                </a:solidFill>
              </a:rPr>
              <a:t>:</a:t>
            </a:r>
            <a:r>
              <a:rPr lang="en-US" sz="2000" dirty="0">
                <a:solidFill>
                  <a:srgbClr val="F2A72C"/>
                </a:solidFill>
              </a:rPr>
              <a:t> </a:t>
            </a:r>
            <a:r>
              <a:rPr lang="nl-NL" sz="2000" dirty="0"/>
              <a:t>Onthoud dat mentorschap tweerichtingsverkeer is. Bied updates over je voortgang en zoek naar manieren om waarde te bieden aan je mentor, hetzij door middel van inzichten, introducties of erkenning</a:t>
            </a:r>
            <a:r>
              <a:rPr lang="en-US" sz="2000" dirty="0"/>
              <a:t>.</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484942"/>
            <a:ext cx="699181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46545"/>
            <a:ext cx="9632553" cy="803654"/>
          </a:xfrm>
        </p:spPr>
        <p:txBody>
          <a:bodyPr/>
          <a:lstStyle/>
          <a:p>
            <a:r>
              <a:rPr lang="en-US">
                <a:solidFill>
                  <a:schemeClr val="bg1"/>
                </a:solidFill>
              </a:rPr>
              <a:t>Mentor-mentee relatie</a:t>
            </a:r>
            <a:endParaRPr lang="en-US" dirty="0">
              <a:solidFill>
                <a:schemeClr val="bg1"/>
              </a:solidFill>
            </a:endParaRPr>
          </a:p>
        </p:txBody>
      </p:sp>
    </p:spTree>
    <p:extLst>
      <p:ext uri="{BB962C8B-B14F-4D97-AF65-F5344CB8AC3E}">
        <p14:creationId xmlns:p14="http://schemas.microsoft.com/office/powerpoint/2010/main" val="4132841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87008" y="1328463"/>
            <a:ext cx="4867011" cy="3591582"/>
          </a:xfrm>
        </p:spPr>
        <p:txBody>
          <a:bodyPr/>
          <a:lstStyle/>
          <a:p>
            <a:pPr indent="-3175"/>
            <a:r>
              <a:rPr lang="nl-NL"/>
              <a:t>Een mentee kan doelen stellen zoals 'Leer hoe ik kapitaal kan ophalen voor mijn volgende financieringsronde' of 'Verfijn mijn strategie voor klantenwerving'. 
Mentor kan verifiëren of de doelen realistisch en haalbaar zijn.
Beide partijen kunnen de voortgang volgen en mentorschapsstrategieën aanpassen.</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693595" y="381237"/>
            <a:ext cx="4990998" cy="992652"/>
          </a:xfrm>
        </p:spPr>
        <p:txBody>
          <a:bodyPr/>
          <a:lstStyle/>
          <a:p>
            <a:r>
              <a:rPr lang="en-US" b="1">
                <a:solidFill>
                  <a:srgbClr val="47B5C8"/>
                </a:solidFill>
              </a:rPr>
              <a:t>Voorbeeld</a:t>
            </a:r>
            <a:endParaRPr lang="en-US" dirty="0"/>
          </a:p>
        </p:txBody>
      </p:sp>
      <p:pic>
        <p:nvPicPr>
          <p:cNvPr id="9" name="Picture Placeholder 8">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91" r="9591"/>
          <a:stretch/>
        </p:blipFill>
        <p:spPr>
          <a:xfrm>
            <a:off x="6545263" y="1463580"/>
            <a:ext cx="5646737" cy="4656137"/>
          </a:xfrm>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1309111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Laat je </a:t>
            </a:r>
            <a:r>
              <a:rPr lang="en-US" dirty="0" err="1">
                <a:solidFill>
                  <a:schemeClr val="bg1"/>
                </a:solidFill>
              </a:rPr>
              <a:t>inspireren</a:t>
            </a:r>
            <a:r>
              <a:rPr lang="en-US" dirty="0">
                <a:solidFill>
                  <a:schemeClr val="bg1"/>
                </a:solidFill>
              </a:rPr>
              <a:t> door..</a:t>
            </a:r>
            <a:endParaRPr lang="en-US" dirty="0"/>
          </a:p>
        </p:txBody>
      </p:sp>
      <p:sp>
        <p:nvSpPr>
          <p:cNvPr id="8"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0100" y="1470175"/>
            <a:ext cx="5753590" cy="4046520"/>
          </a:xfrm>
        </p:spPr>
        <p:txBody>
          <a:bodyPr/>
          <a:lstStyle/>
          <a:p>
            <a:pPr marL="0" indent="0"/>
            <a:r>
              <a:rPr lang="nl-NL" sz="2000" dirty="0"/>
              <a:t>Carlos, een ondervertegenwoordigde oprichter op het gebied van schone energie, slaagde erin zijn bedrijf op te schalen door middel van mentorschap</a:t>
            </a:r>
            <a:r>
              <a:rPr lang="en-US" sz="2000" dirty="0"/>
              <a:t>.</a:t>
            </a:r>
          </a:p>
          <a:p>
            <a:pPr marL="342900" indent="-342900">
              <a:buFont typeface="Arial" panose="020B0604020202020204" pitchFamily="34" charset="0"/>
              <a:buChar char="•"/>
            </a:pPr>
            <a:r>
              <a:rPr lang="en-US" sz="2000" b="1" dirty="0">
                <a:solidFill>
                  <a:srgbClr val="D9552F"/>
                </a:solidFill>
              </a:rPr>
              <a:t>Challenge: </a:t>
            </a:r>
            <a:r>
              <a:rPr lang="nl-NL" sz="2000" dirty="0"/>
              <a:t>Carlos had moeite om investeerders te vinden die zijn innovatieve technologie begrepen en moeite hadden om een team op te bouwen.</a:t>
            </a:r>
          </a:p>
          <a:p>
            <a:pPr marL="342900" indent="-342900">
              <a:buFont typeface="Arial" panose="020B0604020202020204" pitchFamily="34" charset="0"/>
              <a:buChar char="•"/>
            </a:pPr>
            <a:r>
              <a:rPr lang="en-US" sz="2000" b="1" dirty="0" err="1">
                <a:solidFill>
                  <a:srgbClr val="086575"/>
                </a:solidFill>
              </a:rPr>
              <a:t>Mentorschap</a:t>
            </a:r>
            <a:r>
              <a:rPr lang="en-US" sz="2000" b="1" dirty="0">
                <a:solidFill>
                  <a:srgbClr val="086575"/>
                </a:solidFill>
              </a:rPr>
              <a:t>: </a:t>
            </a:r>
            <a:r>
              <a:rPr lang="nl-NL" sz="2000" dirty="0"/>
              <a:t>Hij kwam in contact met een mentor die uitgebreide ervaring had met het opstarten van energie en wist waar investeringen liggen</a:t>
            </a:r>
            <a:r>
              <a:rPr lang="en-US" sz="2000" dirty="0"/>
              <a:t>.</a:t>
            </a:r>
          </a:p>
          <a:p>
            <a:pPr marL="342900" indent="-342900">
              <a:buFont typeface="Arial" panose="020B0604020202020204" pitchFamily="34" charset="0"/>
              <a:buChar char="•"/>
            </a:pPr>
            <a:r>
              <a:rPr lang="en-US" sz="2000" b="1" dirty="0" err="1">
                <a:solidFill>
                  <a:srgbClr val="F2A72C"/>
                </a:solidFill>
              </a:rPr>
              <a:t>Resultaat</a:t>
            </a:r>
            <a:r>
              <a:rPr lang="en-US" sz="2000" b="1" dirty="0">
                <a:solidFill>
                  <a:srgbClr val="F2A72C"/>
                </a:solidFill>
              </a:rPr>
              <a:t>: </a:t>
            </a:r>
            <a:r>
              <a:rPr lang="nl-NL" sz="2000" dirty="0"/>
              <a:t>Onder begeleiding van zijn mentor verfijnde Carlos zijn pitch voor lokale investeerders, breidde hij zijn professionele netwerk uit en zorgde hij voor financiering om zijn leiderschapsteam op te schalen.</a:t>
            </a:r>
            <a:endParaRPr lang="en-US" sz="2000" dirty="0"/>
          </a:p>
        </p:txBody>
      </p:sp>
      <p:pic>
        <p:nvPicPr>
          <p:cNvPr id="10" name="Picture 9">
            <a:extLst>
              <a:ext uri="{FF2B5EF4-FFF2-40B4-BE49-F238E27FC236}">
                <a16:creationId xmlns:a16="http://schemas.microsoft.com/office/drawing/2014/main" id="{C44F4C98-AC19-91F9-22EB-824A2880996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363" r="3930"/>
          <a:stretch/>
        </p:blipFill>
        <p:spPr>
          <a:xfrm>
            <a:off x="6553691" y="1470175"/>
            <a:ext cx="4419110" cy="4626222"/>
          </a:xfrm>
          <a:prstGeom prst="rect">
            <a:avLst/>
          </a:prstGeom>
        </p:spPr>
      </p:pic>
    </p:spTree>
    <p:extLst>
      <p:ext uri="{BB962C8B-B14F-4D97-AF65-F5344CB8AC3E}">
        <p14:creationId xmlns:p14="http://schemas.microsoft.com/office/powerpoint/2010/main" val="3576105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9657" y="1477411"/>
            <a:ext cx="10265254" cy="4168762"/>
          </a:xfrm>
        </p:spPr>
        <p:txBody>
          <a:bodyPr/>
          <a:lstStyle/>
          <a:p>
            <a:pPr marL="0" indent="0"/>
            <a:r>
              <a:rPr lang="nl-NL" sz="2000" dirty="0"/>
              <a:t>Zoals elke relatie brengt mentorschap zijn uitdagingen met zich mee. We delen enkele gemeenschappelijke obstakels en hoe deze te overwinnen</a:t>
            </a:r>
            <a:r>
              <a:rPr lang="en-US" sz="2000" dirty="0"/>
              <a:t>:</a:t>
            </a:r>
          </a:p>
          <a:p>
            <a:pPr marL="457200" indent="-457200">
              <a:buFont typeface="+mj-lt"/>
              <a:buAutoNum type="arabicPeriod"/>
            </a:pPr>
            <a:r>
              <a:rPr lang="en-US" sz="2000" b="1" dirty="0" err="1">
                <a:solidFill>
                  <a:srgbClr val="086575"/>
                </a:solidFill>
              </a:rPr>
              <a:t>Verkeerd</a:t>
            </a:r>
            <a:r>
              <a:rPr lang="en-US" sz="2000" b="1" dirty="0">
                <a:solidFill>
                  <a:srgbClr val="086575"/>
                </a:solidFill>
              </a:rPr>
              <a:t> </a:t>
            </a:r>
            <a:r>
              <a:rPr lang="en-US" sz="2000" b="1" dirty="0" err="1">
                <a:solidFill>
                  <a:srgbClr val="086575"/>
                </a:solidFill>
              </a:rPr>
              <a:t>afgestemde</a:t>
            </a:r>
            <a:r>
              <a:rPr lang="en-US" sz="2000" b="1" dirty="0">
                <a:solidFill>
                  <a:srgbClr val="086575"/>
                </a:solidFill>
              </a:rPr>
              <a:t> </a:t>
            </a:r>
            <a:r>
              <a:rPr lang="en-US" sz="2000" b="1" dirty="0" err="1">
                <a:solidFill>
                  <a:srgbClr val="086575"/>
                </a:solidFill>
              </a:rPr>
              <a:t>verwachtingen</a:t>
            </a:r>
            <a:r>
              <a:rPr lang="en-US" sz="2000" b="1" dirty="0">
                <a:solidFill>
                  <a:srgbClr val="086575"/>
                </a:solidFill>
              </a:rPr>
              <a:t>:</a:t>
            </a:r>
            <a:r>
              <a:rPr lang="en-US" sz="2000" dirty="0">
                <a:solidFill>
                  <a:srgbClr val="086575"/>
                </a:solidFill>
              </a:rPr>
              <a:t> </a:t>
            </a:r>
            <a:r>
              <a:rPr lang="nl-NL" sz="2000" dirty="0"/>
              <a:t>Het is belangrijk om de rol van de mentor in een vroeg stadium te verduidelijken. Stel specifieke doelen en grenzen om ervoor te zorgen dat beide partijen op één lijn zitten</a:t>
            </a:r>
            <a:r>
              <a:rPr lang="en-US" sz="2000" dirty="0"/>
              <a:t>.</a:t>
            </a:r>
          </a:p>
          <a:p>
            <a:pPr marL="457200" indent="-457200">
              <a:buFont typeface="+mj-lt"/>
              <a:buAutoNum type="arabicPeriod"/>
            </a:pPr>
            <a:r>
              <a:rPr lang="en-US" sz="2000" b="1" dirty="0" err="1">
                <a:solidFill>
                  <a:srgbClr val="47B5C8"/>
                </a:solidFill>
              </a:rPr>
              <a:t>Communicatieproblemen</a:t>
            </a:r>
            <a:r>
              <a:rPr lang="en-US" sz="2000" b="1" dirty="0">
                <a:solidFill>
                  <a:srgbClr val="47B5C8"/>
                </a:solidFill>
              </a:rPr>
              <a:t>: </a:t>
            </a:r>
            <a:r>
              <a:rPr lang="nl-NL" sz="2000" dirty="0"/>
              <a:t>Als de communicatie inconsistent wordt, pak dit dan direct aan. Bevestig een regelmatig incheckschema en voorkeurscontacttools opnieuw</a:t>
            </a:r>
            <a:r>
              <a:rPr lang="en-US" sz="2000" dirty="0"/>
              <a:t>.</a:t>
            </a:r>
          </a:p>
          <a:p>
            <a:pPr marL="457200" indent="-457200">
              <a:buFont typeface="+mj-lt"/>
              <a:buAutoNum type="arabicPeriod"/>
            </a:pPr>
            <a:r>
              <a:rPr lang="en-US" sz="2000" b="1" dirty="0" err="1">
                <a:solidFill>
                  <a:srgbClr val="D9552F"/>
                </a:solidFill>
              </a:rPr>
              <a:t>Gebrek</a:t>
            </a:r>
            <a:r>
              <a:rPr lang="en-US" sz="2000" b="1" dirty="0">
                <a:solidFill>
                  <a:srgbClr val="D9552F"/>
                </a:solidFill>
              </a:rPr>
              <a:t> </a:t>
            </a:r>
            <a:r>
              <a:rPr lang="en-US" sz="2000" b="1" dirty="0" err="1">
                <a:solidFill>
                  <a:srgbClr val="D9552F"/>
                </a:solidFill>
              </a:rPr>
              <a:t>aan</a:t>
            </a:r>
            <a:r>
              <a:rPr lang="en-US" sz="2000" b="1" dirty="0">
                <a:solidFill>
                  <a:srgbClr val="D9552F"/>
                </a:solidFill>
              </a:rPr>
              <a:t> </a:t>
            </a:r>
            <a:r>
              <a:rPr lang="en-US" sz="2000" b="1" dirty="0" err="1">
                <a:solidFill>
                  <a:srgbClr val="D9552F"/>
                </a:solidFill>
              </a:rPr>
              <a:t>vooruitgang</a:t>
            </a:r>
            <a:r>
              <a:rPr lang="en-US" sz="2000" dirty="0">
                <a:solidFill>
                  <a:srgbClr val="D9552F"/>
                </a:solidFill>
              </a:rPr>
              <a:t>: </a:t>
            </a:r>
            <a:r>
              <a:rPr lang="nl-NL" sz="2000" dirty="0"/>
              <a:t>Als je geen vooruitgang boekt in de richting van je doelen, beoordeel ze dan opnieuw met je mentor en pas het plan aan. Wees proactief in het bevorderen van de relatie</a:t>
            </a:r>
            <a:r>
              <a:rPr lang="en-US" sz="2000" dirty="0"/>
              <a:t>.</a:t>
            </a:r>
          </a:p>
          <a:p>
            <a:pPr marL="457200" indent="-457200">
              <a:buFont typeface="+mj-lt"/>
              <a:buAutoNum type="arabicPeriod"/>
            </a:pPr>
            <a:r>
              <a:rPr lang="nl-NL" sz="2000" b="1" dirty="0">
                <a:solidFill>
                  <a:srgbClr val="F2A72C"/>
                </a:solidFill>
              </a:rPr>
              <a:t>Te veel vertrouwen op de mentor</a:t>
            </a:r>
            <a:r>
              <a:rPr lang="en-US" sz="2000" dirty="0">
                <a:solidFill>
                  <a:srgbClr val="F2A72C"/>
                </a:solidFill>
              </a:rPr>
              <a:t>: </a:t>
            </a:r>
            <a:r>
              <a:rPr lang="nl-NL" sz="2000" dirty="0"/>
              <a:t>Hoewel mentorschap een geweldig ondersteuningssysteem is, moet u er rekening mee houden dat u verantwoordelijkheid moet nemen voor uw zakelijke beslissingen. Gebruik je mentor als een gids, niet als een kruk.</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88848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Uitdagingen voor mentorschap</a:t>
            </a:r>
            <a:endParaRPr lang="en-US" dirty="0">
              <a:solidFill>
                <a:schemeClr val="bg1"/>
              </a:solidFill>
            </a:endParaRPr>
          </a:p>
        </p:txBody>
      </p:sp>
    </p:spTree>
    <p:extLst>
      <p:ext uri="{BB962C8B-B14F-4D97-AF65-F5344CB8AC3E}">
        <p14:creationId xmlns:p14="http://schemas.microsoft.com/office/powerpoint/2010/main" val="3022694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extLst>
              <a:ext uri="{837473B0-CC2E-450A-ABE3-18F120FF3D39}">
                <a1611:picAttrSrcUrl xmlns:a1611="http://schemas.microsoft.com/office/drawing/2016/11/main" r:id="rId3"/>
              </a:ext>
            </a:extLst>
          </a:blip>
          <a:srcRect l="12837" r="12837"/>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40142"/>
            <a:ext cx="797312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26145" y="339070"/>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err="1">
                <a:solidFill>
                  <a:schemeClr val="bg1"/>
                </a:solidFill>
              </a:rPr>
              <a:t>Activiteit</a:t>
            </a:r>
            <a:r>
              <a:rPr lang="en-US" sz="3600" dirty="0">
                <a:solidFill>
                  <a:schemeClr val="bg1"/>
                </a:solidFill>
              </a:rPr>
              <a:t>: Matchmaking </a:t>
            </a:r>
            <a:r>
              <a:rPr lang="en-US" sz="3600" dirty="0" err="1">
                <a:solidFill>
                  <a:schemeClr val="bg1"/>
                </a:solidFill>
              </a:rPr>
              <a:t>Simulatie</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26145" y="1048600"/>
            <a:ext cx="626780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rgbClr val="595959"/>
                </a:solidFill>
              </a:rPr>
              <a:t>Leerlingen zullen oefenen met het vinden en benaderen van mentoren, door middel van de volgende stappen</a:t>
            </a:r>
            <a:r>
              <a:rPr lang="en-US" sz="2000" dirty="0">
                <a:solidFill>
                  <a:srgbClr val="595959"/>
                </a:solidFill>
              </a:rPr>
              <a:t>:</a:t>
            </a:r>
          </a:p>
          <a:p>
            <a:pPr marL="457200" indent="-457200">
              <a:buFont typeface="+mj-lt"/>
              <a:buAutoNum type="arabicPeriod"/>
            </a:pPr>
            <a:r>
              <a:rPr lang="en-US" sz="2000" b="1" dirty="0" err="1">
                <a:solidFill>
                  <a:srgbClr val="47B5C8"/>
                </a:solidFill>
              </a:rPr>
              <a:t>Identificeer</a:t>
            </a:r>
            <a:r>
              <a:rPr lang="en-US" sz="2000" b="1" dirty="0">
                <a:solidFill>
                  <a:srgbClr val="47B5C8"/>
                </a:solidFill>
              </a:rPr>
              <a:t> </a:t>
            </a:r>
            <a:r>
              <a:rPr lang="en-US" sz="2000" b="1" dirty="0" err="1">
                <a:solidFill>
                  <a:srgbClr val="47B5C8"/>
                </a:solidFill>
              </a:rPr>
              <a:t>uw</a:t>
            </a:r>
            <a:r>
              <a:rPr lang="en-US" sz="2000" b="1" dirty="0">
                <a:solidFill>
                  <a:srgbClr val="47B5C8"/>
                </a:solidFill>
              </a:rPr>
              <a:t> </a:t>
            </a:r>
            <a:r>
              <a:rPr lang="en-US" sz="2000" b="1" dirty="0" err="1">
                <a:solidFill>
                  <a:srgbClr val="47B5C8"/>
                </a:solidFill>
              </a:rPr>
              <a:t>behoeften</a:t>
            </a:r>
            <a:r>
              <a:rPr lang="en-US" sz="2000" dirty="0">
                <a:solidFill>
                  <a:srgbClr val="47B5C8"/>
                </a:solidFill>
              </a:rPr>
              <a:t>: </a:t>
            </a:r>
            <a:r>
              <a:rPr lang="nl-NL" sz="2000" dirty="0">
                <a:solidFill>
                  <a:srgbClr val="595959"/>
                </a:solidFill>
              </a:rPr>
              <a:t>Elke deelnemer identificeert een specifiek gebied waarop begeleiding nodig is</a:t>
            </a:r>
            <a:r>
              <a:rPr lang="en-US" sz="2000" dirty="0">
                <a:solidFill>
                  <a:srgbClr val="595959"/>
                </a:solidFill>
              </a:rPr>
              <a:t>.</a:t>
            </a:r>
          </a:p>
          <a:p>
            <a:pPr marL="457200" indent="-457200">
              <a:buFont typeface="+mj-lt"/>
              <a:buAutoNum type="arabicPeriod"/>
            </a:pPr>
            <a:r>
              <a:rPr lang="en-US" sz="2000" b="1" dirty="0" err="1">
                <a:solidFill>
                  <a:srgbClr val="47B5C8"/>
                </a:solidFill>
              </a:rPr>
              <a:t>Onderzoek</a:t>
            </a:r>
            <a:r>
              <a:rPr lang="en-US" sz="2000" b="1" dirty="0">
                <a:solidFill>
                  <a:srgbClr val="47B5C8"/>
                </a:solidFill>
              </a:rPr>
              <a:t> </a:t>
            </a:r>
            <a:r>
              <a:rPr lang="en-US" sz="2000" b="1" dirty="0" err="1">
                <a:solidFill>
                  <a:srgbClr val="47B5C8"/>
                </a:solidFill>
              </a:rPr>
              <a:t>naar</a:t>
            </a:r>
            <a:r>
              <a:rPr lang="en-US" sz="2000" b="1" dirty="0">
                <a:solidFill>
                  <a:srgbClr val="47B5C8"/>
                </a:solidFill>
              </a:rPr>
              <a:t> </a:t>
            </a:r>
            <a:r>
              <a:rPr lang="en-US" sz="2000" b="1" dirty="0" err="1">
                <a:solidFill>
                  <a:srgbClr val="47B5C8"/>
                </a:solidFill>
              </a:rPr>
              <a:t>potentiële</a:t>
            </a:r>
            <a:r>
              <a:rPr lang="en-US" sz="2000" b="1" dirty="0">
                <a:solidFill>
                  <a:srgbClr val="47B5C8"/>
                </a:solidFill>
              </a:rPr>
              <a:t> </a:t>
            </a:r>
            <a:r>
              <a:rPr lang="en-US" sz="2000" b="1" dirty="0" err="1">
                <a:solidFill>
                  <a:srgbClr val="47B5C8"/>
                </a:solidFill>
              </a:rPr>
              <a:t>mentoren</a:t>
            </a:r>
            <a:r>
              <a:rPr lang="en-US" sz="2000" dirty="0">
                <a:solidFill>
                  <a:srgbClr val="47B5C8"/>
                </a:solidFill>
              </a:rPr>
              <a:t>: </a:t>
            </a:r>
            <a:r>
              <a:rPr lang="nl-NL" sz="2000" dirty="0">
                <a:solidFill>
                  <a:srgbClr val="595959"/>
                </a:solidFill>
              </a:rPr>
              <a:t>Leerlingen zullen een lijst met hypothetische of echte mentoren doorzoeken, elk met een biografie die hun expertise bevat</a:t>
            </a:r>
            <a:r>
              <a:rPr lang="en-US" sz="2000" dirty="0">
                <a:solidFill>
                  <a:srgbClr val="595959"/>
                </a:solidFill>
              </a:rPr>
              <a:t>.</a:t>
            </a:r>
          </a:p>
          <a:p>
            <a:pPr marL="457200" indent="-457200">
              <a:buFont typeface="+mj-lt"/>
              <a:buAutoNum type="arabicPeriod"/>
            </a:pPr>
            <a:r>
              <a:rPr lang="en-US" sz="2000" b="1" dirty="0" err="1">
                <a:solidFill>
                  <a:srgbClr val="47B5C8"/>
                </a:solidFill>
              </a:rPr>
              <a:t>Ontwikkel</a:t>
            </a:r>
            <a:r>
              <a:rPr lang="en-US" sz="2000" b="1" dirty="0">
                <a:solidFill>
                  <a:srgbClr val="47B5C8"/>
                </a:solidFill>
              </a:rPr>
              <a:t> </a:t>
            </a:r>
            <a:r>
              <a:rPr lang="en-US" sz="2000" b="1" dirty="0" err="1">
                <a:solidFill>
                  <a:srgbClr val="47B5C8"/>
                </a:solidFill>
              </a:rPr>
              <a:t>een</a:t>
            </a:r>
            <a:r>
              <a:rPr lang="en-US" sz="2000" b="1" dirty="0">
                <a:solidFill>
                  <a:srgbClr val="47B5C8"/>
                </a:solidFill>
              </a:rPr>
              <a:t> outreach-</a:t>
            </a:r>
            <a:r>
              <a:rPr lang="en-US" sz="2000" b="1" dirty="0" err="1">
                <a:solidFill>
                  <a:srgbClr val="47B5C8"/>
                </a:solidFill>
              </a:rPr>
              <a:t>strategie</a:t>
            </a:r>
            <a:r>
              <a:rPr lang="en-US" sz="2000" dirty="0">
                <a:solidFill>
                  <a:srgbClr val="47B5C8"/>
                </a:solidFill>
              </a:rPr>
              <a:t>: </a:t>
            </a:r>
            <a:r>
              <a:rPr lang="nl-NL" sz="2000" dirty="0">
                <a:solidFill>
                  <a:srgbClr val="595959"/>
                </a:solidFill>
              </a:rPr>
              <a:t>Deelnemers stellen een korte introductie op van de door hen gekozen mentor, waarin wordt uitgelegd waarom ze contact opnemen en hoe de mentor hen kan helpen. Voorzie obstakels</a:t>
            </a:r>
            <a:r>
              <a:rPr lang="en-US" sz="2000" dirty="0">
                <a:solidFill>
                  <a:srgbClr val="595959"/>
                </a:solidFill>
              </a:rPr>
              <a:t>! </a:t>
            </a:r>
          </a:p>
          <a:p>
            <a:pPr marL="457200" indent="-457200">
              <a:buFont typeface="+mj-lt"/>
              <a:buAutoNum type="arabicPeriod"/>
            </a:pPr>
            <a:r>
              <a:rPr lang="en-US" sz="2000" b="1" dirty="0" err="1">
                <a:solidFill>
                  <a:srgbClr val="47B5C8"/>
                </a:solidFill>
              </a:rPr>
              <a:t>Rollenspel</a:t>
            </a:r>
            <a:r>
              <a:rPr lang="en-US" sz="2000" dirty="0">
                <a:solidFill>
                  <a:srgbClr val="47B5C8"/>
                </a:solidFill>
              </a:rPr>
              <a:t>: </a:t>
            </a:r>
            <a:r>
              <a:rPr lang="nl-NL" sz="2000" dirty="0">
                <a:solidFill>
                  <a:srgbClr val="595959"/>
                </a:solidFill>
              </a:rPr>
              <a:t>In tweetallen, alsof het de eerste ontmoeting is</a:t>
            </a:r>
            <a:r>
              <a:rPr lang="en-US" sz="2000" dirty="0">
                <a:solidFill>
                  <a:srgbClr val="595959"/>
                </a:solidFill>
              </a:rPr>
              <a:t>.</a:t>
            </a:r>
          </a:p>
          <a:p>
            <a:pPr marL="0" indent="0">
              <a:buNone/>
            </a:pPr>
            <a:r>
              <a:rPr lang="en-US" sz="2000" b="1" dirty="0" err="1">
                <a:solidFill>
                  <a:srgbClr val="595959"/>
                </a:solidFill>
              </a:rPr>
              <a:t>Interactief</a:t>
            </a:r>
            <a:r>
              <a:rPr lang="en-US" sz="2000" b="1" dirty="0">
                <a:solidFill>
                  <a:srgbClr val="595959"/>
                </a:solidFill>
              </a:rPr>
              <a:t> </a:t>
            </a:r>
            <a:r>
              <a:rPr lang="en-US" sz="2000" b="1" dirty="0" err="1">
                <a:solidFill>
                  <a:srgbClr val="595959"/>
                </a:solidFill>
              </a:rPr>
              <a:t>onderdeel</a:t>
            </a:r>
            <a:r>
              <a:rPr lang="en-US" sz="2000" b="1" dirty="0">
                <a:solidFill>
                  <a:srgbClr val="595959"/>
                </a:solidFill>
              </a:rPr>
              <a:t>: </a:t>
            </a:r>
            <a:r>
              <a:rPr lang="en-US" sz="2000" b="1" dirty="0" err="1">
                <a:solidFill>
                  <a:srgbClr val="595959"/>
                </a:solidFill>
              </a:rPr>
              <a:t>plenair</a:t>
            </a:r>
            <a:r>
              <a:rPr lang="en-US" sz="2000" b="1" dirty="0">
                <a:solidFill>
                  <a:srgbClr val="595959"/>
                </a:solidFill>
              </a:rPr>
              <a:t> </a:t>
            </a:r>
            <a:r>
              <a:rPr lang="en-US" sz="2000" b="1" dirty="0" err="1">
                <a:solidFill>
                  <a:srgbClr val="595959"/>
                </a:solidFill>
              </a:rPr>
              <a:t>delen</a:t>
            </a:r>
            <a:r>
              <a:rPr lang="en-US" sz="2000" b="1" dirty="0">
                <a:solidFill>
                  <a:srgbClr val="595959"/>
                </a:solidFill>
              </a:rPr>
              <a:t>.</a:t>
            </a:r>
            <a:endParaRPr lang="en-US" sz="2000" dirty="0">
              <a:solidFill>
                <a:srgbClr val="595959"/>
              </a:solidFill>
            </a:endParaRPr>
          </a:p>
        </p:txBody>
      </p:sp>
    </p:spTree>
    <p:extLst>
      <p:ext uri="{BB962C8B-B14F-4D97-AF65-F5344CB8AC3E}">
        <p14:creationId xmlns:p14="http://schemas.microsoft.com/office/powerpoint/2010/main" val="9956001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84430"/>
            <a:ext cx="9632553" cy="4168762"/>
          </a:xfrm>
        </p:spPr>
        <p:txBody>
          <a:bodyPr/>
          <a:lstStyle/>
          <a:p>
            <a:pPr marL="457200" indent="-457200">
              <a:buFont typeface="+mj-lt"/>
              <a:buAutoNum type="arabicPeriod"/>
            </a:pPr>
            <a:r>
              <a:rPr lang="en-US" b="1" dirty="0" err="1">
                <a:solidFill>
                  <a:srgbClr val="086575"/>
                </a:solidFill>
              </a:rPr>
              <a:t>Netwerken</a:t>
            </a:r>
            <a:r>
              <a:rPr lang="en-US" dirty="0">
                <a:solidFill>
                  <a:srgbClr val="086575"/>
                </a:solidFill>
              </a:rPr>
              <a:t>:</a:t>
            </a:r>
          </a:p>
          <a:p>
            <a:pPr marL="800100" lvl="1" indent="-342900">
              <a:buFont typeface="Arial" panose="020B0604020202020204" pitchFamily="34" charset="0"/>
              <a:buChar char="•"/>
            </a:pPr>
            <a:r>
              <a:rPr lang="nl-NL" sz="2400" spc="0" dirty="0">
                <a:solidFill>
                  <a:srgbClr val="595959"/>
                </a:solidFill>
                <a:latin typeface="+mn-lt"/>
              </a:rPr>
              <a:t>Wie zit er in uw directe netwerk?
Heb je toegang tot mentoren, collega's en potentiële medewerkers?
Welke hiaten er in uw netwerk zijn (bijv. gebrek aan connecties met investeerders of marktleiders</a:t>
            </a:r>
            <a:r>
              <a:rPr lang="en-US" sz="2400" spc="0" dirty="0">
                <a:solidFill>
                  <a:srgbClr val="595959"/>
                </a:solidFill>
                <a:latin typeface="+mn-lt"/>
              </a:rPr>
              <a:t>)?</a:t>
            </a:r>
          </a:p>
          <a:p>
            <a:pPr marL="457200" indent="-457200">
              <a:buFont typeface="+mj-lt"/>
              <a:buAutoNum type="arabicPeriod"/>
            </a:pPr>
            <a:r>
              <a:rPr lang="en-US" b="1" dirty="0" err="1">
                <a:solidFill>
                  <a:srgbClr val="47B5C8"/>
                </a:solidFill>
              </a:rPr>
              <a:t>Relaties</a:t>
            </a:r>
            <a:r>
              <a:rPr lang="en-US" b="1" dirty="0">
                <a:solidFill>
                  <a:srgbClr val="47B5C8"/>
                </a:solidFill>
              </a:rPr>
              <a:t> met </a:t>
            </a:r>
            <a:r>
              <a:rPr lang="en-US" b="1" dirty="0" err="1">
                <a:solidFill>
                  <a:srgbClr val="47B5C8"/>
                </a:solidFill>
              </a:rPr>
              <a:t>investeerders</a:t>
            </a:r>
            <a:r>
              <a:rPr lang="en-US" b="1" dirty="0">
                <a:solidFill>
                  <a:srgbClr val="47B5C8"/>
                </a:solidFill>
              </a:rPr>
              <a:t>:</a:t>
            </a:r>
          </a:p>
          <a:p>
            <a:pPr marL="800100" lvl="1" indent="-342900">
              <a:buFont typeface="Arial" panose="020B0604020202020204" pitchFamily="34" charset="0"/>
              <a:buChar char="•"/>
            </a:pPr>
            <a:r>
              <a:rPr lang="nl-NL" sz="2400" spc="0" dirty="0">
                <a:solidFill>
                  <a:srgbClr val="595959"/>
                </a:solidFill>
                <a:latin typeface="+mn-lt"/>
              </a:rPr>
              <a:t>Heeft u investeerders die uw visie begrijpen en aansluiten bij uw waarden?
Hoe vaak communiceert u met investeerders en zijn die relaties solide en aan de gang?
Zijn er potentiële investeerders die u nog moet benaderen?</a:t>
            </a:r>
            <a:endParaRPr lang="en-US" sz="2400" spc="0" dirty="0">
              <a:solidFill>
                <a:srgbClr val="595959"/>
              </a:solidFill>
              <a:latin typeface="+mn-lt"/>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92851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Tools: uw netwerk beoordelen</a:t>
            </a:r>
            <a:endParaRPr lang="en-US" dirty="0">
              <a:solidFill>
                <a:schemeClr val="bg1"/>
              </a:solidFill>
            </a:endParaRPr>
          </a:p>
        </p:txBody>
      </p:sp>
    </p:spTree>
    <p:extLst>
      <p:ext uri="{BB962C8B-B14F-4D97-AF65-F5344CB8AC3E}">
        <p14:creationId xmlns:p14="http://schemas.microsoft.com/office/powerpoint/2010/main" val="1373408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DA91-5BF7-208F-F0D3-B82797F8938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E3D761-1B13-E70B-63F8-02E4AB777006}"/>
              </a:ext>
            </a:extLst>
          </p:cNvPr>
          <p:cNvSpPr>
            <a:spLocks noGrp="1"/>
          </p:cNvSpPr>
          <p:nvPr>
            <p:ph type="body" sz="quarter" idx="18"/>
          </p:nvPr>
        </p:nvSpPr>
        <p:spPr>
          <a:xfrm>
            <a:off x="798380" y="1584430"/>
            <a:ext cx="9632553" cy="4168762"/>
          </a:xfrm>
        </p:spPr>
        <p:txBody>
          <a:bodyPr/>
          <a:lstStyle/>
          <a:p>
            <a:pPr marL="0" indent="0"/>
            <a:r>
              <a:rPr lang="en-US" b="1" dirty="0">
                <a:solidFill>
                  <a:srgbClr val="F2A72C"/>
                </a:solidFill>
              </a:rPr>
              <a:t>3. </a:t>
            </a:r>
            <a:r>
              <a:rPr lang="en-US" b="1" dirty="0" err="1">
                <a:solidFill>
                  <a:srgbClr val="F2A72C"/>
                </a:solidFill>
              </a:rPr>
              <a:t>Mentorschap</a:t>
            </a:r>
            <a:r>
              <a:rPr lang="en-US" dirty="0">
                <a:solidFill>
                  <a:srgbClr val="F2A72C"/>
                </a:solidFill>
              </a:rPr>
              <a:t>:</a:t>
            </a:r>
          </a:p>
          <a:p>
            <a:pPr marL="800100" lvl="1" indent="-342900">
              <a:buFont typeface="Arial" panose="020B0604020202020204" pitchFamily="34" charset="0"/>
              <a:buChar char="•"/>
            </a:pPr>
            <a:r>
              <a:rPr lang="nl-NL" sz="2400" spc="0" dirty="0">
                <a:solidFill>
                  <a:srgbClr val="595959"/>
                </a:solidFill>
                <a:latin typeface="+mn-lt"/>
              </a:rPr>
              <a:t>Heb je een mentor die zinvolle begeleiding biedt?
Communiceer je regelmatig met je mentor en ben je duidelijk over je doelen?
Kunt u baat hebben bij extra mentoren op verschillende expertisegebieden?</a:t>
            </a:r>
            <a:endParaRPr lang="en-US" sz="2400" spc="0" dirty="0">
              <a:solidFill>
                <a:srgbClr val="595959"/>
              </a:solidFill>
              <a:latin typeface="+mn-lt"/>
            </a:endParaRPr>
          </a:p>
        </p:txBody>
      </p:sp>
      <p:sp>
        <p:nvSpPr>
          <p:cNvPr id="2" name="Freeform 1">
            <a:extLst>
              <a:ext uri="{FF2B5EF4-FFF2-40B4-BE49-F238E27FC236}">
                <a16:creationId xmlns:a16="http://schemas.microsoft.com/office/drawing/2014/main" id="{E9F8103B-2DEB-0F78-9DEE-CBAF8C5C84AD}"/>
              </a:ext>
            </a:extLst>
          </p:cNvPr>
          <p:cNvSpPr/>
          <p:nvPr/>
        </p:nvSpPr>
        <p:spPr>
          <a:xfrm>
            <a:off x="-1" y="600000"/>
            <a:ext cx="792851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4F277A34-3C97-7764-A1FE-342A86AD8E9B}"/>
              </a:ext>
            </a:extLst>
          </p:cNvPr>
          <p:cNvSpPr>
            <a:spLocks noGrp="1"/>
          </p:cNvSpPr>
          <p:nvPr>
            <p:ph type="body" sz="quarter" idx="16"/>
          </p:nvPr>
        </p:nvSpPr>
        <p:spPr/>
        <p:txBody>
          <a:bodyPr/>
          <a:lstStyle/>
          <a:p>
            <a:r>
              <a:rPr lang="en-US">
                <a:solidFill>
                  <a:schemeClr val="bg1"/>
                </a:solidFill>
              </a:rPr>
              <a:t>Tools: uw netwerk beoordelen</a:t>
            </a:r>
            <a:endParaRPr lang="en-US" dirty="0">
              <a:solidFill>
                <a:schemeClr val="bg1"/>
              </a:solidFill>
            </a:endParaRPr>
          </a:p>
        </p:txBody>
      </p:sp>
    </p:spTree>
    <p:extLst>
      <p:ext uri="{BB962C8B-B14F-4D97-AF65-F5344CB8AC3E}">
        <p14:creationId xmlns:p14="http://schemas.microsoft.com/office/powerpoint/2010/main" val="2124182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De </a:t>
            </a:r>
            <a:r>
              <a:rPr lang="en-US" dirty="0" err="1">
                <a:solidFill>
                  <a:srgbClr val="47B5C8"/>
                </a:solidFill>
              </a:rPr>
              <a:t>juiste</a:t>
            </a:r>
            <a:r>
              <a:rPr lang="en-US" dirty="0">
                <a:solidFill>
                  <a:srgbClr val="47B5C8"/>
                </a:solidFill>
              </a:rPr>
              <a:t> mentor </a:t>
            </a:r>
            <a:r>
              <a:rPr lang="en-US" dirty="0" err="1">
                <a:solidFill>
                  <a:srgbClr val="47B5C8"/>
                </a:solidFill>
              </a:rPr>
              <a:t>vinden</a:t>
            </a:r>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nl-NL" dirty="0"/>
              <a:t>Kies een mentor wiens ervaring en waarden aansluiten bij uw zakelijke behoeften</a:t>
            </a:r>
            <a:r>
              <a:rPr lang="en-US" dirty="0"/>
              <a:t>.</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err="1">
                <a:solidFill>
                  <a:srgbClr val="47B5C8"/>
                </a:solidFill>
              </a:rPr>
              <a:t>Productieve</a:t>
            </a:r>
            <a:r>
              <a:rPr lang="en-US" dirty="0">
                <a:solidFill>
                  <a:srgbClr val="47B5C8"/>
                </a:solidFill>
              </a:rPr>
              <a:t> </a:t>
            </a:r>
            <a:r>
              <a:rPr lang="en-US" dirty="0" err="1">
                <a:solidFill>
                  <a:srgbClr val="47B5C8"/>
                </a:solidFill>
              </a:rPr>
              <a:t>relaties</a:t>
            </a:r>
            <a:r>
              <a:rPr lang="en-US" dirty="0">
                <a:solidFill>
                  <a:srgbClr val="47B5C8"/>
                </a:solidFill>
              </a:rPr>
              <a:t> </a:t>
            </a:r>
            <a:r>
              <a:rPr lang="en-US" dirty="0" err="1">
                <a:solidFill>
                  <a:srgbClr val="47B5C8"/>
                </a:solidFill>
              </a:rPr>
              <a:t>opbouwen</a:t>
            </a:r>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nl-NL" dirty="0"/>
              <a:t>Stel duidelijke doelen, communiceer regelmatig en verwelkom feedback</a:t>
            </a:r>
            <a:r>
              <a:rPr lang="en-US" dirty="0"/>
              <a:t>.</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err="1">
                <a:solidFill>
                  <a:srgbClr val="47B5C8"/>
                </a:solidFill>
              </a:rPr>
              <a:t>Mentorschap</a:t>
            </a:r>
            <a:r>
              <a:rPr lang="en-US" dirty="0">
                <a:solidFill>
                  <a:srgbClr val="47B5C8"/>
                </a:solidFill>
              </a:rPr>
              <a:t> </a:t>
            </a:r>
            <a:r>
              <a:rPr lang="en-US" dirty="0" err="1">
                <a:solidFill>
                  <a:srgbClr val="47B5C8"/>
                </a:solidFill>
              </a:rPr>
              <a:t>inzetten</a:t>
            </a:r>
            <a:r>
              <a:rPr lang="en-US" dirty="0">
                <a:solidFill>
                  <a:srgbClr val="47B5C8"/>
                </a:solidFill>
              </a:rPr>
              <a:t> </a:t>
            </a:r>
            <a:r>
              <a:rPr lang="en-US" dirty="0" err="1">
                <a:solidFill>
                  <a:srgbClr val="47B5C8"/>
                </a:solidFill>
              </a:rPr>
              <a:t>voor</a:t>
            </a:r>
            <a:r>
              <a:rPr lang="en-US" dirty="0">
                <a:solidFill>
                  <a:srgbClr val="47B5C8"/>
                </a:solidFill>
              </a:rPr>
              <a:t> </a:t>
            </a:r>
            <a:r>
              <a:rPr lang="en-US" dirty="0" err="1">
                <a:solidFill>
                  <a:srgbClr val="47B5C8"/>
                </a:solidFill>
              </a:rPr>
              <a:t>groei</a:t>
            </a:r>
            <a:endParaRPr lang="en-US" dirty="0">
              <a:solidFill>
                <a:srgbClr val="47B5C8"/>
              </a:solidFill>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extLst>
              <a:ext uri="{837473B0-CC2E-450A-ABE3-18F120FF3D39}">
                <a1611:picAttrSrcUrl xmlns:a1611="http://schemas.microsoft.com/office/drawing/2016/11/main" r:id="rId3"/>
              </a:ext>
            </a:extLst>
          </a:blip>
          <a:srcRect l="31153" r="31153"/>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p:txBody>
          <a:bodyPr/>
          <a:lstStyle/>
          <a:p>
            <a:r>
              <a:rPr lang="nl-NL" dirty="0"/>
              <a:t>Gebruik mentoren om toegang te krijgen tot netwerken, bronnen en inzichten in de branche</a:t>
            </a:r>
            <a:r>
              <a:rPr lang="en-US" dirty="0"/>
              <a:t>.</a:t>
            </a:r>
          </a:p>
        </p:txBody>
      </p:sp>
    </p:spTree>
    <p:extLst>
      <p:ext uri="{BB962C8B-B14F-4D97-AF65-F5344CB8AC3E}">
        <p14:creationId xmlns:p14="http://schemas.microsoft.com/office/powerpoint/2010/main" val="18023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470400" y="2808264"/>
            <a:ext cx="7479238" cy="3066422"/>
          </a:xfrm>
        </p:spPr>
        <p:txBody>
          <a:bodyPr/>
          <a:lstStyle/>
          <a:p>
            <a:r>
              <a:rPr lang="nl-NL" dirty="0"/>
              <a:t>Inleiding tot netwerken voor ondervertegenwoordigde oprichters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Verder </a:t>
            </a:r>
            <a:r>
              <a:rPr lang="en-US" b="1" i="0" dirty="0" err="1">
                <a:solidFill>
                  <a:schemeClr val="tx1">
                    <a:lumMod val="75000"/>
                  </a:schemeClr>
                </a:solidFill>
              </a:rPr>
              <a:t>lezen</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4969053"/>
          </a:xfrm>
          <a:prstGeom prst="rect">
            <a:avLst/>
          </a:prstGeom>
          <a:noFill/>
        </p:spPr>
        <p:txBody>
          <a:bodyPr wrap="square">
            <a:spAutoFit/>
          </a:bodyPr>
          <a:lstStyle/>
          <a:p>
            <a:pPr marL="457200" indent="-457200" fontAlgn="base">
              <a:lnSpc>
                <a:spcPct val="110000"/>
              </a:lnSpc>
              <a:spcBef>
                <a:spcPts val="600"/>
              </a:spcBef>
              <a:buFont typeface="+mj-lt"/>
              <a:buAutoNum type="arabicPeriod"/>
            </a:pPr>
            <a:r>
              <a:rPr lang="nl-NL" sz="2000">
                <a:solidFill>
                  <a:schemeClr val="bg1"/>
                </a:solidFill>
              </a:rPr>
              <a:t>The Mentoring Manual van Julie Starr: Een praktische gids om een effectieve mentor en mentee te zijn, met strategieën voor het opbouwen van productieve relaties.
The Power of Peers van Leon Shapiro: Onderzoekt hoe ondernemers kunnen leren van collega's en mentoren om de groei van het bedrijf te versnellen.
The Mentor's Guide door Lois J. Zachary: Een uitgebreid boek over het creëren van sterke mentorschapsrelaties en het gebruik ervan als hulpmiddelen voor persoonlijke en professionele groei.</a:t>
            </a:r>
            <a:endParaRPr lang="en-US" sz="2000" b="0" i="0" u="none" strike="noStrike" dirty="0">
              <a:solidFill>
                <a:schemeClr val="bg1"/>
              </a:solidFill>
              <a:effectLst/>
            </a:endParaRPr>
          </a:p>
        </p:txBody>
      </p:sp>
    </p:spTree>
    <p:extLst>
      <p:ext uri="{BB962C8B-B14F-4D97-AF65-F5344CB8AC3E}">
        <p14:creationId xmlns:p14="http://schemas.microsoft.com/office/powerpoint/2010/main" val="916505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Zelfreflectie en referenties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593479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17D38E61-7963-7BB2-527A-97BB5AF0D3CB}"/>
              </a:ext>
            </a:extLst>
          </p:cNvPr>
          <p:cNvSpPr/>
          <p:nvPr/>
        </p:nvSpPr>
        <p:spPr>
          <a:xfrm flipH="1">
            <a:off x="575580" y="3429000"/>
            <a:ext cx="10978068" cy="264717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C00000"/>
          </a:solidFill>
          <a:ln w="3598" cap="flat">
            <a:noFill/>
            <a:prstDash val="solid"/>
            <a:miter/>
          </a:ln>
        </p:spPr>
        <p:txBody>
          <a:bodyPr rtlCol="0" anchor="ctr"/>
          <a:lstStyle/>
          <a:p>
            <a:endParaRPr lang="en-US" b="0" i="0" dirty="0">
              <a:latin typeface="Calibri" panose="020F0502020204030204" pitchFamily="34" charset="0"/>
            </a:endParaRPr>
          </a:p>
        </p:txBody>
      </p:sp>
      <p:sp>
        <p:nvSpPr>
          <p:cNvPr id="18" name="Freeform 19">
            <a:extLst>
              <a:ext uri="{FF2B5EF4-FFF2-40B4-BE49-F238E27FC236}">
                <a16:creationId xmlns:a16="http://schemas.microsoft.com/office/drawing/2014/main" id="{79AEC300-4D04-A4E7-08A2-DF7197F11E4C}"/>
              </a:ext>
            </a:extLst>
          </p:cNvPr>
          <p:cNvSpPr/>
          <p:nvPr/>
        </p:nvSpPr>
        <p:spPr>
          <a:xfrm>
            <a:off x="0" y="1403655"/>
            <a:ext cx="11553648" cy="202534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766368" y="1565257"/>
            <a:ext cx="10681920" cy="4597400"/>
          </a:xfrm>
          <a:prstGeom prst="rect">
            <a:avLst/>
          </a:prstGeom>
        </p:spPr>
        <p:txBody>
          <a:bodyPr/>
          <a:lstStyle/>
          <a:p>
            <a:pPr marL="285750" indent="-285750" fontAlgn="base">
              <a:lnSpc>
                <a:spcPct val="100000"/>
              </a:lnSpc>
              <a:spcBef>
                <a:spcPts val="600"/>
              </a:spcBef>
            </a:pPr>
            <a:r>
              <a:rPr lang="nl-NL" sz="1800" b="1" dirty="0">
                <a:solidFill>
                  <a:schemeClr val="bg1"/>
                </a:solidFill>
              </a:rPr>
              <a:t>Doe follow-up na vergaderingen en introducties - relaties worden in de loop van de tijd opgebouwd.
Wees transparant met investeerders en mentoren over successen en uitdagingen.
Bied wel waarde aan je netwerk; Relaties moeten voor beide partijen voordelig zijn.
Wees voorbereid op zakelijke evenementen en investeerdersbijeenkomsten met duidelijke doelstellingen.</a:t>
            </a:r>
          </a:p>
          <a:p>
            <a:pPr marL="285750" indent="-285750" fontAlgn="base">
              <a:lnSpc>
                <a:spcPct val="100000"/>
              </a:lnSpc>
              <a:spcBef>
                <a:spcPts val="600"/>
              </a:spcBef>
            </a:pPr>
            <a:endParaRPr lang="nl-NL" sz="1800" b="1" i="0" u="none" strike="noStrike" dirty="0">
              <a:solidFill>
                <a:schemeClr val="bg1"/>
              </a:solidFill>
              <a:effectLst/>
            </a:endParaRPr>
          </a:p>
          <a:p>
            <a:pPr marL="285750" indent="-285750" fontAlgn="base">
              <a:lnSpc>
                <a:spcPct val="100000"/>
              </a:lnSpc>
              <a:spcBef>
                <a:spcPts val="600"/>
              </a:spcBef>
            </a:pPr>
            <a:endParaRPr lang="en-US" sz="1800" b="0" i="0" u="none" strike="noStrike" dirty="0">
              <a:solidFill>
                <a:schemeClr val="bg1"/>
              </a:solidFill>
              <a:effectLst/>
            </a:endParaRPr>
          </a:p>
          <a:p>
            <a:pPr marL="285750" indent="-285750" fontAlgn="base">
              <a:lnSpc>
                <a:spcPct val="100000"/>
              </a:lnSpc>
              <a:spcBef>
                <a:spcPts val="600"/>
              </a:spcBef>
            </a:pPr>
            <a:r>
              <a:rPr lang="nl-NL" sz="1800" b="1" dirty="0">
                <a:solidFill>
                  <a:schemeClr val="bg1"/>
                </a:solidFill>
              </a:rPr>
              <a:t>Wees niet </a:t>
            </a:r>
            <a:r>
              <a:rPr lang="nl-NL" sz="1800" b="1" dirty="0" err="1">
                <a:solidFill>
                  <a:schemeClr val="bg1"/>
                </a:solidFill>
              </a:rPr>
              <a:t>transactioneel</a:t>
            </a:r>
            <a:r>
              <a:rPr lang="nl-NL" sz="1800" b="1" dirty="0">
                <a:solidFill>
                  <a:schemeClr val="bg1"/>
                </a:solidFill>
              </a:rPr>
              <a:t> - concentreer je niet alleen op wat je kunt winnen zonder na te denken over hoe je anderen kunt helpen.
Negeer feedback niet - sta open voor veranderingen die door uw netwerk worden voorgesteld.
Vergeet niet om bestaande relaties te koesteren - houd contact met contacten
Vertrouw niet alleen op online netwerken, maar maak tijd vrij voor persoonlijke evenementen en vergaderingen om de verbindingen te verdiepen.</a:t>
            </a:r>
            <a:endParaRPr lang="en-US" sz="2200" dirty="0">
              <a:solidFill>
                <a:schemeClr val="bg1"/>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General Do’s and Don’ts </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Algemene do's en don'ts</a:t>
            </a:r>
            <a:endParaRPr lang="en-US" sz="3600" dirty="0">
              <a:solidFill>
                <a:schemeClr val="bg1"/>
              </a:solidFill>
            </a:endParaRPr>
          </a:p>
        </p:txBody>
      </p:sp>
    </p:spTree>
    <p:extLst>
      <p:ext uri="{BB962C8B-B14F-4D97-AF65-F5344CB8AC3E}">
        <p14:creationId xmlns:p14="http://schemas.microsoft.com/office/powerpoint/2010/main" val="7439775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916432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pPr marL="0" indent="0">
              <a:buNone/>
            </a:pPr>
            <a:r>
              <a:rPr lang="en-US" sz="3600" dirty="0" err="1">
                <a:solidFill>
                  <a:schemeClr val="bg1"/>
                </a:solidFill>
              </a:rPr>
              <a:t>Wereldwijde</a:t>
            </a:r>
            <a:r>
              <a:rPr lang="en-US" sz="3600" dirty="0">
                <a:solidFill>
                  <a:schemeClr val="bg1"/>
                </a:solidFill>
              </a:rPr>
              <a:t> </a:t>
            </a:r>
            <a:r>
              <a:rPr lang="en-US" sz="3600" dirty="0" err="1">
                <a:solidFill>
                  <a:schemeClr val="bg1"/>
                </a:solidFill>
              </a:rPr>
              <a:t>casestudy</a:t>
            </a:r>
            <a:r>
              <a:rPr lang="en-US" sz="3600" dirty="0">
                <a:solidFill>
                  <a:schemeClr val="bg1"/>
                </a:solidFill>
              </a:rPr>
              <a:t> : SINGA-</a:t>
            </a:r>
            <a:r>
              <a:rPr lang="en-US" sz="3600" dirty="0" err="1">
                <a:solidFill>
                  <a:schemeClr val="bg1"/>
                </a:solidFill>
              </a:rPr>
              <a:t>gemeenschap</a:t>
            </a:r>
            <a:endParaRPr lang="en-US" sz="3600" dirty="0"/>
          </a:p>
        </p:txBody>
      </p:sp>
      <p:sp>
        <p:nvSpPr>
          <p:cNvPr id="5" name="Text Placeholder 4">
            <a:extLst>
              <a:ext uri="{FF2B5EF4-FFF2-40B4-BE49-F238E27FC236}">
                <a16:creationId xmlns:a16="http://schemas.microsoft.com/office/drawing/2014/main" id="{56EC9E96-E65E-5F35-606B-2D84B0F48C4B}"/>
              </a:ext>
            </a:extLst>
          </p:cNvPr>
          <p:cNvSpPr>
            <a:spLocks noGrp="1"/>
          </p:cNvSpPr>
          <p:nvPr>
            <p:ph type="body" sz="quarter" idx="4294967295"/>
          </p:nvPr>
        </p:nvSpPr>
        <p:spPr>
          <a:xfrm>
            <a:off x="294285" y="1937865"/>
            <a:ext cx="5506192" cy="4168775"/>
          </a:xfrm>
          <a:prstGeom prst="rect">
            <a:avLst/>
          </a:prstGeom>
        </p:spPr>
        <p:txBody>
          <a:bodyPr/>
          <a:lstStyle/>
          <a:p>
            <a:pPr marL="0" indent="0">
              <a:buNone/>
            </a:pPr>
            <a:r>
              <a:rPr lang="en-US" sz="1600" b="1" dirty="0">
                <a:solidFill>
                  <a:srgbClr val="47B5C8"/>
                </a:solidFill>
              </a:rPr>
              <a:t>1. </a:t>
            </a:r>
            <a:r>
              <a:rPr lang="en-US" sz="1600" b="1" dirty="0" err="1">
                <a:solidFill>
                  <a:srgbClr val="47B5C8"/>
                </a:solidFill>
              </a:rPr>
              <a:t>Structuur</a:t>
            </a:r>
            <a:r>
              <a:rPr lang="en-US" sz="1600" b="1" dirty="0">
                <a:solidFill>
                  <a:srgbClr val="47B5C8"/>
                </a:solidFill>
              </a:rPr>
              <a:t> van de </a:t>
            </a:r>
            <a:r>
              <a:rPr lang="en-US" sz="1600" b="1" dirty="0" err="1">
                <a:solidFill>
                  <a:srgbClr val="47B5C8"/>
                </a:solidFill>
              </a:rPr>
              <a:t>gemeenschap</a:t>
            </a:r>
            <a:endParaRPr lang="en-US" sz="1600" b="1" dirty="0">
              <a:solidFill>
                <a:srgbClr val="47B5C8"/>
              </a:solidFill>
            </a:endParaRPr>
          </a:p>
          <a:p>
            <a:pPr marL="0" indent="0">
              <a:buNone/>
            </a:pPr>
            <a:r>
              <a:rPr lang="nl-NL" sz="1600" i="1" dirty="0">
                <a:solidFill>
                  <a:srgbClr val="000000"/>
                </a:solidFill>
              </a:rPr>
              <a:t>De gemeenschap van SINGA is onderverdeeld in drie categorieën</a:t>
            </a:r>
            <a:r>
              <a:rPr lang="en-US" sz="1600" i="1" dirty="0">
                <a:solidFill>
                  <a:srgbClr val="000000"/>
                </a:solidFill>
              </a:rPr>
              <a:t>:</a:t>
            </a:r>
          </a:p>
          <a:p>
            <a:r>
              <a:rPr lang="nl-NL" sz="1600" b="1" dirty="0">
                <a:solidFill>
                  <a:srgbClr val="000000"/>
                </a:solidFill>
              </a:rPr>
              <a:t>Buddy's: </a:t>
            </a:r>
            <a:r>
              <a:rPr lang="nl-NL" sz="1600" dirty="0">
                <a:solidFill>
                  <a:srgbClr val="000000"/>
                </a:solidFill>
              </a:rPr>
              <a:t>Ondersteuning bieden van dichtbij</a:t>
            </a:r>
            <a:r>
              <a:rPr lang="nl-NL" sz="1600" b="1" dirty="0">
                <a:solidFill>
                  <a:srgbClr val="000000"/>
                </a:solidFill>
              </a:rPr>
              <a:t>.
</a:t>
            </a:r>
            <a:r>
              <a:rPr lang="nl-NL" sz="1600" b="1" dirty="0" err="1">
                <a:solidFill>
                  <a:srgbClr val="000000"/>
                </a:solidFill>
              </a:rPr>
              <a:t>Locals</a:t>
            </a:r>
            <a:r>
              <a:rPr lang="nl-NL" sz="1600" b="1" dirty="0">
                <a:solidFill>
                  <a:srgbClr val="000000"/>
                </a:solidFill>
              </a:rPr>
              <a:t>: </a:t>
            </a:r>
            <a:r>
              <a:rPr lang="nl-NL" sz="1600" dirty="0">
                <a:solidFill>
                  <a:srgbClr val="000000"/>
                </a:solidFill>
              </a:rPr>
              <a:t>Langdurige bewoners helpen nieuwkomers.</a:t>
            </a:r>
            <a:r>
              <a:rPr lang="nl-NL" sz="1600" b="1" dirty="0">
                <a:solidFill>
                  <a:srgbClr val="000000"/>
                </a:solidFill>
              </a:rPr>
              <a:t>
Team: </a:t>
            </a:r>
            <a:r>
              <a:rPr lang="nl-NL" sz="1600" dirty="0">
                <a:solidFill>
                  <a:srgbClr val="000000"/>
                </a:solidFill>
              </a:rPr>
              <a:t>Leden die actief bijdragen aan projecten</a:t>
            </a:r>
            <a:r>
              <a:rPr lang="en-US" sz="1600" dirty="0">
                <a:solidFill>
                  <a:srgbClr val="000000"/>
                </a:solidFill>
              </a:rPr>
              <a:t>.</a:t>
            </a:r>
          </a:p>
          <a:p>
            <a:pPr>
              <a:buFont typeface="Arial" panose="020B0604020202020204" pitchFamily="34" charset="0"/>
              <a:buChar char="•"/>
            </a:pPr>
            <a:endParaRPr lang="en-US" sz="1600" dirty="0">
              <a:solidFill>
                <a:srgbClr val="000000"/>
              </a:solidFill>
            </a:endParaRPr>
          </a:p>
          <a:p>
            <a:pPr marL="0" indent="0">
              <a:buNone/>
            </a:pPr>
            <a:r>
              <a:rPr lang="en-US" sz="1600" b="1" dirty="0">
                <a:solidFill>
                  <a:srgbClr val="47B5C8"/>
                </a:solidFill>
              </a:rPr>
              <a:t>2. Betrokkenheid </a:t>
            </a:r>
            <a:r>
              <a:rPr lang="en-US" sz="1600" b="1" dirty="0" err="1">
                <a:solidFill>
                  <a:srgbClr val="47B5C8"/>
                </a:solidFill>
              </a:rPr>
              <a:t>bij</a:t>
            </a:r>
            <a:r>
              <a:rPr lang="en-US" sz="1600" b="1" dirty="0">
                <a:solidFill>
                  <a:srgbClr val="47B5C8"/>
                </a:solidFill>
              </a:rPr>
              <a:t> de </a:t>
            </a:r>
            <a:r>
              <a:rPr lang="en-US" sz="1600" b="1" dirty="0" err="1">
                <a:solidFill>
                  <a:srgbClr val="47B5C8"/>
                </a:solidFill>
              </a:rPr>
              <a:t>gemeenschap</a:t>
            </a:r>
            <a:endParaRPr lang="en-US" sz="1600" b="1" dirty="0">
              <a:solidFill>
                <a:srgbClr val="47B5C8"/>
              </a:solidFill>
            </a:endParaRPr>
          </a:p>
          <a:p>
            <a:pPr marL="0" indent="0">
              <a:buNone/>
            </a:pPr>
            <a:r>
              <a:rPr lang="en-US" sz="1600" i="1" dirty="0">
                <a:solidFill>
                  <a:srgbClr val="000000"/>
                </a:solidFill>
              </a:rPr>
              <a:t>SINGA </a:t>
            </a:r>
            <a:r>
              <a:rPr lang="en-US" sz="1600" i="1" dirty="0" err="1">
                <a:solidFill>
                  <a:srgbClr val="000000"/>
                </a:solidFill>
              </a:rPr>
              <a:t>stimuleert</a:t>
            </a:r>
            <a:r>
              <a:rPr lang="en-US" sz="1600" i="1" dirty="0">
                <a:solidFill>
                  <a:srgbClr val="000000"/>
                </a:solidFill>
              </a:rPr>
              <a:t> </a:t>
            </a:r>
            <a:r>
              <a:rPr lang="en-US" sz="1600" i="1" dirty="0" err="1">
                <a:solidFill>
                  <a:srgbClr val="000000"/>
                </a:solidFill>
              </a:rPr>
              <a:t>deelname</a:t>
            </a:r>
            <a:r>
              <a:rPr lang="en-US" sz="1600" i="1" dirty="0">
                <a:solidFill>
                  <a:srgbClr val="000000"/>
                </a:solidFill>
              </a:rPr>
              <a:t> door:</a:t>
            </a:r>
          </a:p>
          <a:p>
            <a:r>
              <a:rPr lang="nl-NL" sz="1600" b="1" dirty="0">
                <a:solidFill>
                  <a:srgbClr val="000000"/>
                </a:solidFill>
              </a:rPr>
              <a:t>Het bijwonen van evenementen </a:t>
            </a:r>
            <a:r>
              <a:rPr lang="nl-NL" sz="1600" dirty="0">
                <a:solidFill>
                  <a:srgbClr val="000000"/>
                </a:solidFill>
              </a:rPr>
              <a:t>om verbindingen te bevorderen</a:t>
            </a:r>
            <a:r>
              <a:rPr lang="en-US" sz="1600" dirty="0">
                <a:solidFill>
                  <a:srgbClr val="000000"/>
                </a:solidFill>
              </a:rPr>
              <a:t>.</a:t>
            </a:r>
          </a:p>
          <a:p>
            <a:r>
              <a:rPr lang="nl-NL" sz="1600" b="1" dirty="0">
                <a:solidFill>
                  <a:srgbClr val="000000"/>
                </a:solidFill>
              </a:rPr>
              <a:t>Deelnemen </a:t>
            </a:r>
            <a:r>
              <a:rPr lang="nl-NL" sz="1600" dirty="0">
                <a:solidFill>
                  <a:srgbClr val="000000"/>
                </a:solidFill>
              </a:rPr>
              <a:t>aan of voorstellen doen voor projecten</a:t>
            </a:r>
            <a:r>
              <a:rPr lang="nl-NL" sz="1600" b="1" dirty="0">
                <a:solidFill>
                  <a:srgbClr val="000000"/>
                </a:solidFill>
              </a:rPr>
              <a:t>.
Vaardigheden </a:t>
            </a:r>
            <a:r>
              <a:rPr lang="nl-NL" sz="1600" dirty="0">
                <a:solidFill>
                  <a:srgbClr val="000000"/>
                </a:solidFill>
              </a:rPr>
              <a:t>en expertise delen met anderen</a:t>
            </a:r>
            <a:r>
              <a:rPr lang="nl-NL" sz="1600" b="1" dirty="0">
                <a:solidFill>
                  <a:srgbClr val="000000"/>
                </a:solidFill>
              </a:rPr>
              <a:t>.</a:t>
            </a:r>
            <a:endParaRPr lang="en-US" sz="1600" dirty="0">
              <a:solidFill>
                <a:srgbClr val="000000"/>
              </a:solidFill>
            </a:endParaRPr>
          </a:p>
        </p:txBody>
      </p:sp>
      <p:sp>
        <p:nvSpPr>
          <p:cNvPr id="9" name="Text Placeholder 4">
            <a:extLst>
              <a:ext uri="{FF2B5EF4-FFF2-40B4-BE49-F238E27FC236}">
                <a16:creationId xmlns:a16="http://schemas.microsoft.com/office/drawing/2014/main" id="{743A2283-FAFB-DE6A-419C-26C0A45A96F6}"/>
              </a:ext>
            </a:extLst>
          </p:cNvPr>
          <p:cNvSpPr txBox="1">
            <a:spLocks/>
          </p:cNvSpPr>
          <p:nvPr/>
        </p:nvSpPr>
        <p:spPr>
          <a:xfrm>
            <a:off x="5905821" y="1937878"/>
            <a:ext cx="5506192" cy="4168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600" b="1" dirty="0">
                <a:solidFill>
                  <a:srgbClr val="47B5C8"/>
                </a:solidFill>
              </a:rPr>
              <a:t>3. </a:t>
            </a:r>
            <a:r>
              <a:rPr lang="en-US" sz="1600" b="1" dirty="0" err="1">
                <a:solidFill>
                  <a:srgbClr val="47B5C8"/>
                </a:solidFill>
              </a:rPr>
              <a:t>Communicatiekanalen</a:t>
            </a:r>
            <a:endParaRPr lang="en-US" sz="1600" b="1" dirty="0">
              <a:solidFill>
                <a:srgbClr val="47B5C8"/>
              </a:solidFill>
            </a:endParaRPr>
          </a:p>
          <a:p>
            <a:pPr marL="0" indent="0"/>
            <a:r>
              <a:rPr lang="en-US" sz="1600" i="1" dirty="0">
                <a:solidFill>
                  <a:srgbClr val="000000"/>
                </a:solidFill>
              </a:rPr>
              <a:t>SINGA </a:t>
            </a:r>
            <a:r>
              <a:rPr lang="en-US" sz="1600" i="1" dirty="0" err="1">
                <a:solidFill>
                  <a:srgbClr val="000000"/>
                </a:solidFill>
              </a:rPr>
              <a:t>faciliteert</a:t>
            </a:r>
            <a:r>
              <a:rPr lang="en-US" sz="1600" i="1" dirty="0">
                <a:solidFill>
                  <a:srgbClr val="000000"/>
                </a:solidFill>
              </a:rPr>
              <a:t> de </a:t>
            </a:r>
            <a:r>
              <a:rPr lang="en-US" sz="1600" i="1" dirty="0" err="1">
                <a:solidFill>
                  <a:srgbClr val="000000"/>
                </a:solidFill>
              </a:rPr>
              <a:t>communicatie</a:t>
            </a:r>
            <a:r>
              <a:rPr lang="en-US" sz="1600" i="1" dirty="0">
                <a:solidFill>
                  <a:srgbClr val="000000"/>
                </a:solidFill>
              </a:rPr>
              <a:t> via:</a:t>
            </a:r>
          </a:p>
          <a:p>
            <a:pPr marL="285750" indent="-285750">
              <a:buFont typeface="Arial" panose="020B0604020202020204" pitchFamily="34" charset="0"/>
              <a:buChar char="•"/>
            </a:pPr>
            <a:r>
              <a:rPr lang="en-US" sz="1600" b="1" dirty="0">
                <a:solidFill>
                  <a:srgbClr val="000000"/>
                </a:solidFill>
              </a:rPr>
              <a:t>Facebook </a:t>
            </a:r>
            <a:r>
              <a:rPr lang="nl-NL" sz="1600" b="1" dirty="0">
                <a:solidFill>
                  <a:srgbClr val="000000"/>
                </a:solidFill>
              </a:rPr>
              <a:t>Groep </a:t>
            </a:r>
            <a:r>
              <a:rPr lang="nl-NL" sz="1600" dirty="0">
                <a:solidFill>
                  <a:srgbClr val="000000"/>
                </a:solidFill>
              </a:rPr>
              <a:t>voor informatie over evenementen</a:t>
            </a:r>
            <a:r>
              <a:rPr lang="nl-NL" sz="1600" b="1" dirty="0">
                <a:solidFill>
                  <a:srgbClr val="000000"/>
                </a:solidFill>
              </a:rPr>
              <a:t>.</a:t>
            </a:r>
          </a:p>
          <a:p>
            <a:pPr marL="285750" indent="-285750">
              <a:buFont typeface="Arial" panose="020B0604020202020204" pitchFamily="34" charset="0"/>
              <a:buChar char="•"/>
            </a:pPr>
            <a:r>
              <a:rPr lang="nl-NL" sz="1600" b="1" dirty="0">
                <a:solidFill>
                  <a:srgbClr val="000000"/>
                </a:solidFill>
              </a:rPr>
              <a:t>WhatsApp Groepen </a:t>
            </a:r>
            <a:r>
              <a:rPr lang="nl-NL" sz="1600" dirty="0">
                <a:solidFill>
                  <a:srgbClr val="000000"/>
                </a:solidFill>
              </a:rPr>
              <a:t>voor directe communicatie</a:t>
            </a:r>
            <a:r>
              <a:rPr lang="en-US" sz="1600" dirty="0">
                <a:solidFill>
                  <a:srgbClr val="000000"/>
                </a:solidFill>
              </a:rPr>
              <a:t>.</a:t>
            </a:r>
          </a:p>
          <a:p>
            <a:pPr>
              <a:buFont typeface="Arial" panose="020B0604020202020204" pitchFamily="34" charset="0"/>
              <a:buChar char="•"/>
            </a:pPr>
            <a:r>
              <a:rPr lang="en-US" sz="1600" b="1" dirty="0" err="1">
                <a:solidFill>
                  <a:srgbClr val="000000"/>
                </a:solidFill>
              </a:rPr>
              <a:t>Nieuwsbrief</a:t>
            </a:r>
            <a:r>
              <a:rPr lang="en-US" sz="1600" b="1" dirty="0">
                <a:solidFill>
                  <a:srgbClr val="000000"/>
                </a:solidFill>
              </a:rPr>
              <a:t> </a:t>
            </a:r>
            <a:r>
              <a:rPr lang="en-US" sz="1600" dirty="0" err="1">
                <a:solidFill>
                  <a:srgbClr val="000000"/>
                </a:solidFill>
              </a:rPr>
              <a:t>voor</a:t>
            </a:r>
            <a:r>
              <a:rPr lang="en-US" sz="1600" dirty="0">
                <a:solidFill>
                  <a:srgbClr val="000000"/>
                </a:solidFill>
              </a:rPr>
              <a:t> </a:t>
            </a:r>
            <a:r>
              <a:rPr lang="en-US" sz="1600" dirty="0" err="1">
                <a:solidFill>
                  <a:srgbClr val="000000"/>
                </a:solidFill>
              </a:rPr>
              <a:t>regelmatige</a:t>
            </a:r>
            <a:r>
              <a:rPr lang="en-US" sz="1600" dirty="0">
                <a:solidFill>
                  <a:srgbClr val="000000"/>
                </a:solidFill>
              </a:rPr>
              <a:t> updates.</a:t>
            </a:r>
          </a:p>
          <a:p>
            <a:pPr>
              <a:buFont typeface="Arial" panose="020B0604020202020204" pitchFamily="34" charset="0"/>
              <a:buChar char="•"/>
            </a:pPr>
            <a:endParaRPr lang="en-US" sz="1600" dirty="0">
              <a:solidFill>
                <a:srgbClr val="000000"/>
              </a:solidFill>
            </a:endParaRPr>
          </a:p>
          <a:p>
            <a:pPr marL="0" indent="0"/>
            <a:br>
              <a:rPr lang="en-US" sz="1600" b="1" dirty="0">
                <a:solidFill>
                  <a:srgbClr val="47B5C8"/>
                </a:solidFill>
              </a:rPr>
            </a:br>
            <a:r>
              <a:rPr lang="en-US" sz="1600" b="1" dirty="0">
                <a:solidFill>
                  <a:srgbClr val="47B5C8"/>
                </a:solidFill>
              </a:rPr>
              <a:t>4. </a:t>
            </a:r>
            <a:r>
              <a:rPr lang="en-US" sz="1600" b="1" dirty="0" err="1">
                <a:solidFill>
                  <a:srgbClr val="47B5C8"/>
                </a:solidFill>
              </a:rPr>
              <a:t>Waarden</a:t>
            </a:r>
            <a:r>
              <a:rPr lang="en-US" sz="1600" b="1" dirty="0">
                <a:solidFill>
                  <a:srgbClr val="47B5C8"/>
                </a:solidFill>
              </a:rPr>
              <a:t> </a:t>
            </a:r>
            <a:r>
              <a:rPr lang="en-US" sz="1600" b="1" dirty="0" err="1">
                <a:solidFill>
                  <a:srgbClr val="47B5C8"/>
                </a:solidFill>
              </a:rPr>
              <a:t>en</a:t>
            </a:r>
            <a:r>
              <a:rPr lang="en-US" sz="1600" b="1" dirty="0">
                <a:solidFill>
                  <a:srgbClr val="47B5C8"/>
                </a:solidFill>
              </a:rPr>
              <a:t> principes</a:t>
            </a:r>
          </a:p>
          <a:p>
            <a:pPr marL="0" indent="0"/>
            <a:r>
              <a:rPr lang="en-US" sz="1600" i="1" dirty="0">
                <a:solidFill>
                  <a:srgbClr val="000000"/>
                </a:solidFill>
              </a:rPr>
              <a:t>SINGA </a:t>
            </a:r>
            <a:r>
              <a:rPr lang="en-US" sz="1600" i="1" dirty="0" err="1">
                <a:solidFill>
                  <a:srgbClr val="000000"/>
                </a:solidFill>
              </a:rPr>
              <a:t>handhaaft</a:t>
            </a:r>
            <a:r>
              <a:rPr lang="en-US" sz="1600" i="1" dirty="0">
                <a:solidFill>
                  <a:srgbClr val="000000"/>
                </a:solidFill>
              </a:rPr>
              <a:t>:</a:t>
            </a:r>
          </a:p>
          <a:p>
            <a:pPr marL="285750" indent="-285750">
              <a:buFont typeface="Arial" panose="020B0604020202020204" pitchFamily="34" charset="0"/>
              <a:buChar char="•"/>
            </a:pPr>
            <a:r>
              <a:rPr lang="en-US" sz="1600" b="1" dirty="0" err="1">
                <a:solidFill>
                  <a:srgbClr val="000000"/>
                </a:solidFill>
              </a:rPr>
              <a:t>Inclusiviteit</a:t>
            </a:r>
            <a:r>
              <a:rPr lang="en-US" sz="1600" dirty="0">
                <a:solidFill>
                  <a:srgbClr val="000000"/>
                </a:solidFill>
              </a:rPr>
              <a:t>, </a:t>
            </a:r>
            <a:r>
              <a:rPr lang="en-US" sz="1600" dirty="0" err="1">
                <a:solidFill>
                  <a:srgbClr val="000000"/>
                </a:solidFill>
              </a:rPr>
              <a:t>gastvrije</a:t>
            </a:r>
            <a:r>
              <a:rPr lang="en-US" sz="1600" dirty="0">
                <a:solidFill>
                  <a:srgbClr val="000000"/>
                </a:solidFill>
              </a:rPr>
              <a:t> </a:t>
            </a:r>
            <a:r>
              <a:rPr lang="en-US" sz="1600" dirty="0" err="1">
                <a:solidFill>
                  <a:srgbClr val="000000"/>
                </a:solidFill>
              </a:rPr>
              <a:t>diversiteit</a:t>
            </a:r>
            <a:r>
              <a:rPr lang="en-US" sz="1600" dirty="0">
                <a:solidFill>
                  <a:srgbClr val="000000"/>
                </a:solidFill>
              </a:rPr>
              <a:t>.</a:t>
            </a:r>
          </a:p>
          <a:p>
            <a:pPr marL="285750" indent="-285750">
              <a:buFont typeface="Arial" panose="020B0604020202020204" pitchFamily="34" charset="0"/>
              <a:buChar char="•"/>
            </a:pPr>
            <a:r>
              <a:rPr lang="en-US" sz="1600" b="1" dirty="0" err="1">
                <a:solidFill>
                  <a:srgbClr val="000000"/>
                </a:solidFill>
              </a:rPr>
              <a:t>Wederzijdse</a:t>
            </a:r>
            <a:r>
              <a:rPr lang="en-US" sz="1600" b="1" dirty="0">
                <a:solidFill>
                  <a:srgbClr val="000000"/>
                </a:solidFill>
              </a:rPr>
              <a:t> </a:t>
            </a:r>
            <a:r>
              <a:rPr lang="en-US" sz="1600" b="1" dirty="0" err="1">
                <a:solidFill>
                  <a:srgbClr val="000000"/>
                </a:solidFill>
              </a:rPr>
              <a:t>ondersteuning</a:t>
            </a:r>
            <a:r>
              <a:rPr lang="en-US" sz="1600" dirty="0">
                <a:solidFill>
                  <a:srgbClr val="000000"/>
                </a:solidFill>
              </a:rPr>
              <a:t>, </a:t>
            </a:r>
            <a:r>
              <a:rPr lang="en-US" sz="1600" dirty="0" err="1">
                <a:solidFill>
                  <a:srgbClr val="000000"/>
                </a:solidFill>
              </a:rPr>
              <a:t>samen</a:t>
            </a:r>
            <a:r>
              <a:rPr lang="en-US" sz="1600" dirty="0">
                <a:solidFill>
                  <a:srgbClr val="000000"/>
                </a:solidFill>
              </a:rPr>
              <a:t> </a:t>
            </a:r>
            <a:r>
              <a:rPr lang="en-US" sz="1600" dirty="0" err="1">
                <a:solidFill>
                  <a:srgbClr val="000000"/>
                </a:solidFill>
              </a:rPr>
              <a:t>leren</a:t>
            </a:r>
            <a:r>
              <a:rPr lang="en-US" sz="1600" dirty="0">
                <a:solidFill>
                  <a:srgbClr val="000000"/>
                </a:solidFill>
              </a:rPr>
              <a:t> </a:t>
            </a:r>
            <a:r>
              <a:rPr lang="en-US" sz="1600" dirty="0" err="1">
                <a:solidFill>
                  <a:srgbClr val="000000"/>
                </a:solidFill>
              </a:rPr>
              <a:t>bevorderen</a:t>
            </a:r>
            <a:r>
              <a:rPr lang="en-US" sz="1600" dirty="0">
                <a:solidFill>
                  <a:srgbClr val="000000"/>
                </a:solidFill>
              </a:rPr>
              <a:t>.</a:t>
            </a:r>
          </a:p>
          <a:p>
            <a:pPr>
              <a:buFont typeface="Arial" panose="020B0604020202020204" pitchFamily="34" charset="0"/>
              <a:buChar char="•"/>
            </a:pPr>
            <a:r>
              <a:rPr lang="en-US" sz="1600" b="1" dirty="0" err="1">
                <a:solidFill>
                  <a:srgbClr val="000000"/>
                </a:solidFill>
              </a:rPr>
              <a:t>Interculturele</a:t>
            </a:r>
            <a:r>
              <a:rPr lang="en-US" sz="1600" b="1" dirty="0">
                <a:solidFill>
                  <a:srgbClr val="000000"/>
                </a:solidFill>
              </a:rPr>
              <a:t> </a:t>
            </a:r>
            <a:r>
              <a:rPr lang="en-US" sz="1600" b="1" dirty="0" err="1">
                <a:solidFill>
                  <a:srgbClr val="000000"/>
                </a:solidFill>
              </a:rPr>
              <a:t>uitwisseling</a:t>
            </a:r>
            <a:r>
              <a:rPr lang="en-US" sz="1600" dirty="0">
                <a:solidFill>
                  <a:srgbClr val="000000"/>
                </a:solidFill>
              </a:rPr>
              <a:t>, </a:t>
            </a:r>
            <a:r>
              <a:rPr lang="en-US" sz="1600" dirty="0" err="1">
                <a:solidFill>
                  <a:srgbClr val="000000"/>
                </a:solidFill>
              </a:rPr>
              <a:t>bevordering</a:t>
            </a:r>
            <a:r>
              <a:rPr lang="en-US" sz="1600" dirty="0">
                <a:solidFill>
                  <a:srgbClr val="000000"/>
                </a:solidFill>
              </a:rPr>
              <a:t> van de </a:t>
            </a:r>
            <a:r>
              <a:rPr lang="en-US" sz="1600" dirty="0" err="1">
                <a:solidFill>
                  <a:srgbClr val="000000"/>
                </a:solidFill>
              </a:rPr>
              <a:t>dialoog</a:t>
            </a:r>
            <a:r>
              <a:rPr lang="en-US" sz="1600" dirty="0">
                <a:solidFill>
                  <a:srgbClr val="000000"/>
                </a:solidFill>
              </a:rPr>
              <a:t>.</a:t>
            </a:r>
          </a:p>
        </p:txBody>
      </p:sp>
      <p:sp>
        <p:nvSpPr>
          <p:cNvPr id="12" name="TextBox 11">
            <a:extLst>
              <a:ext uri="{FF2B5EF4-FFF2-40B4-BE49-F238E27FC236}">
                <a16:creationId xmlns:a16="http://schemas.microsoft.com/office/drawing/2014/main" id="{BE20E7D2-B82F-826C-E3FB-9BD2309432B4}"/>
              </a:ext>
            </a:extLst>
          </p:cNvPr>
          <p:cNvSpPr txBox="1"/>
          <p:nvPr/>
        </p:nvSpPr>
        <p:spPr>
          <a:xfrm>
            <a:off x="-8629" y="1559003"/>
            <a:ext cx="11828901" cy="261610"/>
          </a:xfrm>
          <a:prstGeom prst="rect">
            <a:avLst/>
          </a:prstGeom>
          <a:noFill/>
        </p:spPr>
        <p:txBody>
          <a:bodyPr wrap="square">
            <a:spAutoFit/>
          </a:bodyPr>
          <a:lstStyle/>
          <a:p>
            <a:r>
              <a:rPr lang="nl-NL" sz="1100">
                <a:solidFill>
                  <a:srgbClr val="000000"/>
                </a:solidFill>
              </a:rPr>
              <a:t>De volgende richtlijnen voor praktijken zijn ontleend aan SINGA's handboeken voor de organisatie van gemeenschapsevenementen. Neem voor meer informatie contact op met SINGA via hun website.</a:t>
            </a:r>
            <a:endParaRPr lang="en-US" sz="1100" dirty="0"/>
          </a:p>
        </p:txBody>
      </p:sp>
      <p:cxnSp>
        <p:nvCxnSpPr>
          <p:cNvPr id="14" name="Straight Connector 13">
            <a:extLst>
              <a:ext uri="{FF2B5EF4-FFF2-40B4-BE49-F238E27FC236}">
                <a16:creationId xmlns:a16="http://schemas.microsoft.com/office/drawing/2014/main" id="{74F468AE-C24E-0E07-328F-9400F3241D2E}"/>
              </a:ext>
            </a:extLst>
          </p:cNvPr>
          <p:cNvCxnSpPr/>
          <p:nvPr/>
        </p:nvCxnSpPr>
        <p:spPr>
          <a:xfrm>
            <a:off x="5591503" y="2010419"/>
            <a:ext cx="0" cy="418311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800906-832D-89CA-754D-A382F688D8F2}"/>
              </a:ext>
            </a:extLst>
          </p:cNvPr>
          <p:cNvCxnSpPr>
            <a:cxnSpLocks/>
          </p:cNvCxnSpPr>
          <p:nvPr/>
        </p:nvCxnSpPr>
        <p:spPr>
          <a:xfrm>
            <a:off x="363097" y="3979744"/>
            <a:ext cx="10756847"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826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0" indent="0"/>
            <a:r>
              <a:rPr lang="nl-NL"/>
              <a:t>Wij bieden u een korte vragenlijst aan om zelf te beoordelen in hoeverre u de inhoud heeft begrepen. 
Het doel is om te controleren en te versterken wat je hebt geleerd. 
Je kunt de quiz zo vaak doen als je wilt. Onthoud dat de quiz slechts een deel is van het proces om nieuwe dingen te leren!</a:t>
            </a:r>
            <a:endParaRPr lang="en-US" dirty="0"/>
          </a:p>
        </p:txBody>
      </p:sp>
      <p:sp>
        <p:nvSpPr>
          <p:cNvPr id="2" name="Freeform 1">
            <a:extLst>
              <a:ext uri="{FF2B5EF4-FFF2-40B4-BE49-F238E27FC236}">
                <a16:creationId xmlns:a16="http://schemas.microsoft.com/office/drawing/2014/main" id="{FAA1DE86-3E83-6E14-6A11-27CEE2C2D989}"/>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307298" y="783078"/>
            <a:ext cx="10595237" cy="803654"/>
          </a:xfrm>
        </p:spPr>
        <p:txBody>
          <a:bodyPr/>
          <a:lstStyle/>
          <a:p>
            <a:r>
              <a:rPr lang="en-US">
                <a:solidFill>
                  <a:schemeClr val="bg1"/>
                </a:solidFill>
              </a:rPr>
              <a:t>Zelfbeoordeling quiz</a:t>
            </a:r>
            <a:endParaRPr lang="en-US" dirty="0">
              <a:solidFill>
                <a:schemeClr val="bg1"/>
              </a:solidFill>
            </a:endParaRPr>
          </a:p>
        </p:txBody>
      </p:sp>
    </p:spTree>
    <p:extLst>
      <p:ext uri="{BB962C8B-B14F-4D97-AF65-F5344CB8AC3E}">
        <p14:creationId xmlns:p14="http://schemas.microsoft.com/office/powerpoint/2010/main" val="3600211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035141" cy="4168762"/>
          </a:xfrm>
        </p:spPr>
        <p:txBody>
          <a:bodyPr/>
          <a:lstStyle/>
          <a:p>
            <a:pPr marL="0" indent="0"/>
            <a:r>
              <a:rPr lang="nl-NL" sz="2000" dirty="0"/>
              <a:t>Nu is het tijd om na te denken over uw huidige netwerk en hoe u dit kunt verbeteren. Beantwoord de volgende vragen om je voortgang te beoordelen:</a:t>
            </a:r>
          </a:p>
          <a:p>
            <a:pPr marL="342900" indent="-342900">
              <a:buFont typeface="Arial" panose="020B0604020202020204" pitchFamily="34" charset="0"/>
              <a:buChar char="•"/>
            </a:pPr>
            <a:r>
              <a:rPr lang="nl-NL" sz="2000" dirty="0"/>
              <a:t>Wie zijn vandaag de dag de meest waardevolle mensen in je netwerk?
Waar heb je hiaten in je netwerk (bijv. experts uit de industrie, potentiële medewerkers)?
Hoe vaak heb je contact met je netwerk?
Hoe kun je je netwerk de komende 3 maanden uitbreiden?</a:t>
            </a:r>
          </a:p>
          <a:p>
            <a:pPr marL="0" indent="0"/>
            <a:r>
              <a:rPr lang="nl-NL" sz="2000" b="1" dirty="0"/>
              <a:t>Actiestap</a:t>
            </a:r>
            <a:r>
              <a:rPr lang="nl-NL" sz="2000" dirty="0"/>
              <a:t>: Schrijf twee specifieke acties op die u deze maand zult ondernemen om uw netwerk uit te breiden (bijv. een branche-evenement bijwonen, lid worden van een professionele online groep).</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Reflectie en quiz (1)</a:t>
            </a:r>
            <a:endParaRPr lang="en-US" dirty="0">
              <a:solidFill>
                <a:schemeClr val="bg1"/>
              </a:solidFill>
            </a:endParaRPr>
          </a:p>
        </p:txBody>
      </p:sp>
    </p:spTree>
    <p:extLst>
      <p:ext uri="{BB962C8B-B14F-4D97-AF65-F5344CB8AC3E}">
        <p14:creationId xmlns:p14="http://schemas.microsoft.com/office/powerpoint/2010/main" val="21830960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72524"/>
            <a:ext cx="10180476" cy="4168762"/>
          </a:xfrm>
        </p:spPr>
        <p:txBody>
          <a:bodyPr/>
          <a:lstStyle/>
          <a:p>
            <a:pPr marL="0" indent="0"/>
            <a:r>
              <a:rPr lang="nl-NL" sz="2000" dirty="0"/>
              <a:t>Denk na over uw relatie met investeerders en hoe u uw betrokkenheid bij hen kunt verbeteren.</a:t>
            </a:r>
          </a:p>
          <a:p>
            <a:pPr marL="342900" indent="-342900">
              <a:buFont typeface="Arial" panose="020B0604020202020204" pitchFamily="34" charset="0"/>
              <a:buChar char="•"/>
            </a:pPr>
            <a:r>
              <a:rPr lang="nl-NL" sz="2000" dirty="0"/>
              <a:t>Komen uw bedrijfsdoelstellingen overeen met die van uw huidige of potentiële investeerders?
Hoe vaak communiceert u met beleggers en is uw communicatie duidelijk en transparant?
Welke relaties met investeerders zou u kunnen versterken door middel van regelmatige updates of vergaderingen?
Welke stappen kunt u de komende maanden nemen om potentiële investeerders te benaderen?</a:t>
            </a:r>
          </a:p>
          <a:p>
            <a:pPr marL="0" indent="0"/>
            <a:r>
              <a:rPr lang="nl-NL" sz="2000" b="1" dirty="0"/>
              <a:t>Actiestap</a:t>
            </a:r>
            <a:r>
              <a:rPr lang="nl-NL" sz="2000" dirty="0"/>
              <a:t>: Identificeer een investeerder met wie u onlangs nog geen contact hebt gehad en plan een vergadering of update binnen de komende 2 weken.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Reflectie en quiz (2)</a:t>
            </a:r>
            <a:endParaRPr lang="en-US" dirty="0">
              <a:solidFill>
                <a:schemeClr val="bg1"/>
              </a:solidFill>
            </a:endParaRPr>
          </a:p>
        </p:txBody>
      </p:sp>
    </p:spTree>
    <p:extLst>
      <p:ext uri="{BB962C8B-B14F-4D97-AF65-F5344CB8AC3E}">
        <p14:creationId xmlns:p14="http://schemas.microsoft.com/office/powerpoint/2010/main" val="824310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9772084" cy="4168762"/>
          </a:xfrm>
        </p:spPr>
        <p:txBody>
          <a:bodyPr/>
          <a:lstStyle/>
          <a:p>
            <a:pPr marL="0" indent="0"/>
            <a:r>
              <a:rPr lang="nl-NL" sz="2000" dirty="0"/>
              <a:t>Denk na over je mentorschapsrelaties en hoe deze je groei ondersteunen.</a:t>
            </a:r>
          </a:p>
          <a:p>
            <a:pPr marL="342900" indent="-342900">
              <a:buFont typeface="Arial" panose="020B0604020202020204" pitchFamily="34" charset="0"/>
              <a:buChar char="•"/>
            </a:pPr>
            <a:r>
              <a:rPr lang="nl-NL" sz="2000" dirty="0"/>
              <a:t>Hoe vaak spreek je af met je mentor(s)?
Heb je duidelijke doelen gesteld met je mentor? Worden die doelen bereikt?
Zijn er andere mentoren waar je je voordeel mee zou kunnen doen op verschillende expertisegebieden?
Hoe geef je waarde terug aan je mentor?</a:t>
            </a:r>
          </a:p>
          <a:p>
            <a:pPr marL="0" indent="0"/>
            <a:r>
              <a:rPr lang="nl-NL" sz="2000" b="1" dirty="0"/>
              <a:t>Actiestap</a:t>
            </a:r>
            <a:r>
              <a:rPr lang="nl-NL" sz="2000" dirty="0"/>
              <a:t>: Schrijf één uitvoerbaar doel op om uw mentorrelatie te verbeteren (bijv. duidelijke doelen stellen, regelmatige vergaderingen plannen).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Reflectie en quiz (3)</a:t>
            </a:r>
            <a:endParaRPr lang="en-US" dirty="0">
              <a:solidFill>
                <a:schemeClr val="bg1"/>
              </a:solidFill>
            </a:endParaRPr>
          </a:p>
        </p:txBody>
      </p:sp>
    </p:spTree>
    <p:extLst>
      <p:ext uri="{BB962C8B-B14F-4D97-AF65-F5344CB8AC3E}">
        <p14:creationId xmlns:p14="http://schemas.microsoft.com/office/powerpoint/2010/main" val="1996346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50099" y="1565257"/>
            <a:ext cx="10374256" cy="4168762"/>
          </a:xfrm>
        </p:spPr>
        <p:txBody>
          <a:bodyPr/>
          <a:lstStyle/>
          <a:p>
            <a:pPr marL="0" indent="0"/>
            <a:r>
              <a:rPr lang="nl-NL" sz="2000" dirty="0"/>
              <a:t>Denk na over uw recente deelname aan zakelijke evenementen en hoe u uw aanpak kunt verbeteren.</a:t>
            </a:r>
          </a:p>
          <a:p>
            <a:pPr marL="342900" indent="-342900">
              <a:buFont typeface="Arial" panose="020B0604020202020204" pitchFamily="34" charset="0"/>
              <a:buChar char="•"/>
            </a:pPr>
            <a:r>
              <a:rPr lang="nl-NL" sz="2000" dirty="0"/>
              <a:t>Wat was je primaire doel op het laatste zakelijke evenement dat je bijwoonde? Heb je het bereikt?
Hoeveel nieuwe contacten heb je gelegd en heb je ze opgevolgd?
Met welke uitdagingen kwam je tegen op het gebied van netwerken en hoe kun je die de volgende keer aanpakken?
Hoe goed was je voorbereid met je elevator pitch en gesprekspunten</a:t>
            </a:r>
          </a:p>
          <a:p>
            <a:pPr marL="0" indent="0"/>
            <a:r>
              <a:rPr lang="nl-NL" sz="2000" b="1" dirty="0"/>
              <a:t>Actiestap</a:t>
            </a:r>
            <a:r>
              <a:rPr lang="nl-NL" sz="2000" dirty="0"/>
              <a:t>: Stel een doel voor het volgende evenement dat je van plan bent bij te wonen. Schrijf twee belangrijke resultaten op die u wilt bereiken (bijvoorbeeld het ontmoeten van een specifieke investeerder of het aangaan van een nieuw partnerschap).</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Reflectie en quiz (4)</a:t>
            </a:r>
            <a:endParaRPr lang="en-US" dirty="0">
              <a:solidFill>
                <a:schemeClr val="bg1"/>
              </a:solidFill>
            </a:endParaRPr>
          </a:p>
        </p:txBody>
      </p:sp>
    </p:spTree>
    <p:extLst>
      <p:ext uri="{BB962C8B-B14F-4D97-AF65-F5344CB8AC3E}">
        <p14:creationId xmlns:p14="http://schemas.microsoft.com/office/powerpoint/2010/main" val="16887143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8544" y="1462311"/>
            <a:ext cx="10380312" cy="4168762"/>
          </a:xfrm>
        </p:spPr>
        <p:txBody>
          <a:bodyPr/>
          <a:lstStyle/>
          <a:p>
            <a:pPr marL="0" indent="0"/>
            <a:r>
              <a:rPr lang="nl-NL" sz="2000" dirty="0"/>
              <a:t>Denk na over de uitdagingen waarmee je te maken hebt gehad bij het opbouwen van relaties en hoe je ze hebt overwonnen of kunt overwinnen.</a:t>
            </a:r>
          </a:p>
          <a:p>
            <a:pPr marL="342900" indent="-342900">
              <a:buFont typeface="Arial" panose="020B0604020202020204" pitchFamily="34" charset="0"/>
              <a:buChar char="•"/>
            </a:pPr>
            <a:r>
              <a:rPr lang="nl-NL" sz="2000" dirty="0"/>
              <a:t>Met welke uitdagingen wordt u geconfronteerd bij het onderhouden van een consistente communicatie met uw netwerk?
Heb je moeilijke gesprekken gehad met investeerders of mentoren, en hoe ben je daarmee omgegaan?
Hoe ga je om met tegenslagen in relaties (bijv. verlies van een investeerder, communicatiestoring mentor)?
Welke strategieën kunt u implementeren om relaties in de toekomst te versterken?</a:t>
            </a:r>
          </a:p>
          <a:p>
            <a:pPr marL="0" indent="0"/>
            <a:r>
              <a:rPr lang="nl-NL" sz="2000" b="1" dirty="0"/>
              <a:t>Actiestap</a:t>
            </a:r>
            <a:r>
              <a:rPr lang="nl-NL" sz="2000" dirty="0"/>
              <a:t>: Schrijf een specifieke uitdaging op waarmee je te maken hebt gehad bij het opbouwen van relaties en schets een plan om deze in de toekomst aan te pakken.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Reflectie en quiz (5)</a:t>
            </a:r>
            <a:endParaRPr lang="en-US" dirty="0">
              <a:solidFill>
                <a:schemeClr val="bg1"/>
              </a:solidFill>
            </a:endParaRPr>
          </a:p>
        </p:txBody>
      </p:sp>
    </p:spTree>
    <p:extLst>
      <p:ext uri="{BB962C8B-B14F-4D97-AF65-F5344CB8AC3E}">
        <p14:creationId xmlns:p14="http://schemas.microsoft.com/office/powerpoint/2010/main" val="271417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nl-NL" dirty="0"/>
              <a:t>“Netwerken gaat niet alleen over het verbinden van mensen. Het gaat om het verbinden van mensen met mensen, mensen met ideeën en mensen met kansen.”</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Jennae</a:t>
            </a:r>
            <a:endParaRPr lang="en-US" sz="2400" b="1" dirty="0">
              <a:solidFill>
                <a:schemeClr val="bg1"/>
              </a:solidFill>
            </a:endParaRPr>
          </a:p>
        </p:txBody>
      </p:sp>
      <p:pic>
        <p:nvPicPr>
          <p:cNvPr id="7" name="Picture Placeholder 6" descr="Friends laughing">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rotWithShape="1">
          <a:blip r:embed="rId2"/>
          <a:srcRect l="19485" r="6189"/>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2308705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323385" y="4930413"/>
            <a:ext cx="4711704" cy="679345"/>
          </a:xfrm>
        </p:spPr>
        <p:txBody>
          <a:bodyPr/>
          <a:lstStyle/>
          <a:p>
            <a:pPr rtl="0">
              <a:spcBef>
                <a:spcPts val="0"/>
              </a:spcBef>
              <a:spcAft>
                <a:spcPts val="0"/>
              </a:spcAft>
            </a:pPr>
            <a:r>
              <a:rPr lang="en-US" sz="3000" b="1" i="0" u="none" strike="noStrike" dirty="0">
                <a:solidFill>
                  <a:srgbClr val="FFFFFF"/>
                </a:solidFill>
                <a:effectLst/>
                <a:latin typeface="Calibri" panose="020F0502020204030204" pitchFamily="34" charset="0"/>
              </a:rPr>
              <a:t>www.mosaic4investing.eu</a:t>
            </a:r>
            <a:endParaRPr lang="en-US" sz="3000" b="0" dirty="0">
              <a:effectLst/>
            </a:endParaRPr>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816091" y="2859574"/>
            <a:ext cx="8076320" cy="1382037"/>
          </a:xfrm>
        </p:spPr>
        <p:txBody>
          <a:bodyPr>
            <a:normAutofit/>
          </a:bodyPr>
          <a:lstStyle/>
          <a:p>
            <a:pPr rtl="0">
              <a:lnSpc>
                <a:spcPct val="120000"/>
              </a:lnSpc>
              <a:spcAft>
                <a:spcPts val="800"/>
              </a:spcAft>
            </a:pPr>
            <a:r>
              <a:rPr lang="en-US" sz="2400" dirty="0"/>
              <a:t>Next up is Module 7 </a:t>
            </a:r>
            <a:r>
              <a:rPr lang="en-GB" sz="2400" dirty="0"/>
              <a:t>Working with Investors </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816091" y="2622009"/>
            <a:ext cx="5981620" cy="837258"/>
          </a:xfrm>
        </p:spPr>
        <p:txBody>
          <a:bodyPr>
            <a:normAutofit fontScale="62500" lnSpcReduction="20000"/>
          </a:bodyPr>
          <a:lstStyle/>
          <a:p>
            <a:r>
              <a:rPr lang="nl-NL" sz="5400" b="1" dirty="0"/>
              <a:t>Gefeliciteerd met het voltooien van module 6</a:t>
            </a:r>
          </a:p>
          <a:p>
            <a:endParaRPr lang="en-US" sz="5400" b="1" dirty="0"/>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8313</Words>
  <Application>Microsoft Office PowerPoint</Application>
  <PresentationFormat>Breedbeeld</PresentationFormat>
  <Paragraphs>490</Paragraphs>
  <Slides>90</Slides>
  <Notes>10</Notes>
  <HiddenSlides>0</HiddenSlides>
  <MMClips>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90</vt:i4>
      </vt:variant>
    </vt:vector>
  </HeadingPairs>
  <TitlesOfParts>
    <vt:vector size="96" baseType="lpstr">
      <vt:lpstr>Arial</vt:lpstr>
      <vt:lpstr>Calibri</vt:lpstr>
      <vt:lpstr>Century Gothic</vt:lpstr>
      <vt:lpstr>Courier New</vt:lpstr>
      <vt:lpstr>Montserrat Light</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Oosterkamp, Roos van den (223688)</cp:lastModifiedBy>
  <cp:revision>220</cp:revision>
  <dcterms:created xsi:type="dcterms:W3CDTF">2020-10-14T13:32:04Z</dcterms:created>
  <dcterms:modified xsi:type="dcterms:W3CDTF">2025-04-30T07:09:34Z</dcterms:modified>
</cp:coreProperties>
</file>