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7" r:id="rId2"/>
    <p:sldId id="258" r:id="rId3"/>
    <p:sldId id="259" r:id="rId4"/>
    <p:sldId id="260" r:id="rId5"/>
    <p:sldId id="285" r:id="rId6"/>
    <p:sldId id="4430" r:id="rId7"/>
    <p:sldId id="4434" r:id="rId8"/>
    <p:sldId id="4435" r:id="rId9"/>
    <p:sldId id="4432" r:id="rId10"/>
    <p:sldId id="4433" r:id="rId11"/>
    <p:sldId id="4436" r:id="rId12"/>
    <p:sldId id="4437" r:id="rId13"/>
    <p:sldId id="4439" r:id="rId14"/>
    <p:sldId id="4438" r:id="rId15"/>
    <p:sldId id="4431" r:id="rId16"/>
    <p:sldId id="261" r:id="rId17"/>
    <p:sldId id="4440" r:id="rId18"/>
    <p:sldId id="4441" r:id="rId19"/>
    <p:sldId id="284" r:id="rId20"/>
    <p:sldId id="319" r:id="rId21"/>
    <p:sldId id="264" r:id="rId22"/>
    <p:sldId id="286" r:id="rId23"/>
    <p:sldId id="287" r:id="rId24"/>
    <p:sldId id="288" r:id="rId25"/>
    <p:sldId id="289" r:id="rId26"/>
    <p:sldId id="290" r:id="rId27"/>
    <p:sldId id="291" r:id="rId28"/>
    <p:sldId id="4420" r:id="rId29"/>
    <p:sldId id="4421" r:id="rId30"/>
    <p:sldId id="4422" r:id="rId31"/>
    <p:sldId id="4423" r:id="rId32"/>
    <p:sldId id="4424" r:id="rId33"/>
    <p:sldId id="4425" r:id="rId34"/>
    <p:sldId id="4426" r:id="rId35"/>
    <p:sldId id="4427" r:id="rId36"/>
    <p:sldId id="4428" r:id="rId37"/>
    <p:sldId id="4429" r:id="rId38"/>
    <p:sldId id="296" r:id="rId39"/>
    <p:sldId id="297" r:id="rId40"/>
    <p:sldId id="298" r:id="rId41"/>
    <p:sldId id="299" r:id="rId42"/>
    <p:sldId id="276" r:id="rId43"/>
    <p:sldId id="318" r:id="rId44"/>
    <p:sldId id="316" r:id="rId45"/>
    <p:sldId id="265" r:id="rId46"/>
    <p:sldId id="306" r:id="rId47"/>
    <p:sldId id="282" r:id="rId48"/>
  </p:sldIdLst>
  <p:sldSz cx="12192000" cy="6858000"/>
  <p:notesSz cx="6858000" cy="9144000"/>
  <p:embeddedFontLst>
    <p:embeddedFont>
      <p:font typeface="lato" panose="020F0502020204030203" pitchFamily="34" charset="0"/>
      <p:regular r:id="rId50"/>
      <p:bold r:id="rId51"/>
      <p:italic r:id="rId52"/>
      <p:boldItalic r:id="rId53"/>
    </p:embeddedFont>
    <p:embeddedFont>
      <p:font typeface="Montserrat Light" panose="000004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j52rhwOoa7YmwDWk+vwrgsMEBq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6D6E"/>
    <a:srgbClr val="595959"/>
    <a:srgbClr val="47B5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94656"/>
  </p:normalViewPr>
  <p:slideViewPr>
    <p:cSldViewPr snapToGrid="0">
      <p:cViewPr varScale="1">
        <p:scale>
          <a:sx n="72" d="100"/>
          <a:sy n="72" d="100"/>
        </p:scale>
        <p:origin x="67" y="6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66"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400" b="1" dirty="0" err="1"/>
            <a:t>Doorzichtigheid</a:t>
          </a:r>
          <a:endParaRPr lang="de-DE" sz="24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Houd beleggers op de hoogte van de prestaties en vooruitzichten van het bedrijf</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Vertrouwen</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Bouw en behoud vertrouwen door zowel successen als uitdagingen openlijk te delen.</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Betrokkenheid</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nl-NL" dirty="0"/>
            <a:t>Houd beleggers betrokken door middel van regelmatige communicatie en updates.</a:t>
          </a:r>
          <a:endParaRPr lang="de-DE"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custScaleX="9942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800" b="1" dirty="0" err="1"/>
            <a:t>Duidelijkheid</a:t>
          </a:r>
          <a:endParaRPr lang="de-DE" sz="28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dgm:spPr/>
      <dgm:t>
        <a:bodyPr/>
        <a:lstStyle/>
        <a:p>
          <a:pPr marL="0" indent="0">
            <a:buNone/>
          </a:pPr>
          <a:r>
            <a:rPr lang="nl-NL" dirty="0"/>
            <a:t>Zorg ervoor dat uw berichten duidelijk en gemakkelijk te begrijpen zijn. Vermijd jargon dat beleggers in verwarring kan brengen.</a:t>
          </a:r>
          <a:endParaRPr lang="de-DE" dirty="0"/>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800" b="1" dirty="0" err="1"/>
            <a:t>Consistentie</a:t>
          </a:r>
          <a:endParaRPr lang="de-DE" sz="28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dirty="0"/>
            <a:t>Regelmatige communicatie, zowel in goede als in slechte tijden, laat zien dat het bedrijf stabiel en transparant is.</a:t>
          </a:r>
          <a:endParaRPr lang="de-DE" dirty="0"/>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800" b="1" dirty="0" err="1"/>
            <a:t>Tijdigheid</a:t>
          </a:r>
          <a:endParaRPr lang="de-DE" sz="2800" b="1" dirty="0"/>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nl-NL" dirty="0"/>
            <a:t>Zorg voor tijdige updates, zodat beleggers niet in het ongewisse blijven over kritische ontwikkelingen.</a:t>
          </a:r>
          <a:endParaRPr lang="de-DE" dirty="0"/>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A0F79B-6370-4ADB-ABC1-90EEDEDD30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e-DE"/>
        </a:p>
      </dgm:t>
    </dgm:pt>
    <dgm:pt modelId="{78E423B0-342E-4AA7-B868-10A480325E0F}">
      <dgm:prSet phldrT="[Text]" custT="1"/>
      <dgm:spPr/>
      <dgm:t>
        <a:bodyPr/>
        <a:lstStyle/>
        <a:p>
          <a:pPr>
            <a:buNone/>
          </a:pPr>
          <a:r>
            <a:rPr lang="de-DE" sz="1600" dirty="0" err="1"/>
            <a:t>Kwartaalrapportages</a:t>
          </a:r>
          <a:endParaRPr lang="de-DE" sz="1600" dirty="0"/>
        </a:p>
      </dgm:t>
    </dgm:pt>
    <dgm:pt modelId="{44BC80F4-F260-4663-8DC5-80C371DF4BB6}" type="parTrans" cxnId="{17D72FC8-0A1C-4ED4-B682-64D27F63B7AD}">
      <dgm:prSet/>
      <dgm:spPr/>
      <dgm:t>
        <a:bodyPr/>
        <a:lstStyle/>
        <a:p>
          <a:endParaRPr lang="de-DE" sz="1600"/>
        </a:p>
      </dgm:t>
    </dgm:pt>
    <dgm:pt modelId="{74189D1B-2FB2-4D97-BEFE-CDC1490C220B}" type="sibTrans" cxnId="{17D72FC8-0A1C-4ED4-B682-64D27F63B7AD}">
      <dgm:prSet/>
      <dgm:spPr/>
      <dgm:t>
        <a:bodyPr/>
        <a:lstStyle/>
        <a:p>
          <a:endParaRPr lang="de-DE" sz="1600"/>
        </a:p>
      </dgm:t>
    </dgm:pt>
    <dgm:pt modelId="{FC324B8B-C738-427A-AF7A-048D506B92F3}">
      <dgm:prSet phldrT="[Text]" custT="1"/>
      <dgm:spPr/>
      <dgm:t>
        <a:bodyPr/>
        <a:lstStyle/>
        <a:p>
          <a:pPr>
            <a:buNone/>
          </a:pPr>
          <a:r>
            <a:rPr lang="nl-NL" sz="1600" dirty="0">
              <a:latin typeface="Calibri" panose="020F0502020204030204" pitchFamily="34" charset="0"/>
              <a:ea typeface="Calibri" panose="020F0502020204030204" pitchFamily="34" charset="0"/>
              <a:cs typeface="Calibri" panose="020F0502020204030204" pitchFamily="34" charset="0"/>
            </a:rPr>
            <a:t>Regelmatig updates geven over financiële prestaties</a:t>
          </a:r>
          <a:r>
            <a:rPr lang="de-DE" sz="1600" dirty="0">
              <a:latin typeface="Calibri" panose="020F0502020204030204" pitchFamily="34" charset="0"/>
              <a:ea typeface="Calibri" panose="020F0502020204030204" pitchFamily="34" charset="0"/>
              <a:cs typeface="Calibri" panose="020F0502020204030204" pitchFamily="34" charset="0"/>
            </a:rPr>
            <a:t>.</a:t>
          </a:r>
        </a:p>
      </dgm:t>
    </dgm:pt>
    <dgm:pt modelId="{00CBBDCB-BD76-46CA-80D8-C7BAF5AECDC1}" type="parTrans" cxnId="{87476A6C-C47B-46CC-B031-638ABD529861}">
      <dgm:prSet/>
      <dgm:spPr/>
      <dgm:t>
        <a:bodyPr/>
        <a:lstStyle/>
        <a:p>
          <a:endParaRPr lang="de-DE" sz="1600"/>
        </a:p>
      </dgm:t>
    </dgm:pt>
    <dgm:pt modelId="{BE518FBB-EF6C-4592-A62D-AA054E5EA5D6}" type="sibTrans" cxnId="{87476A6C-C47B-46CC-B031-638ABD529861}">
      <dgm:prSet/>
      <dgm:spPr/>
      <dgm:t>
        <a:bodyPr/>
        <a:lstStyle/>
        <a:p>
          <a:endParaRPr lang="de-DE" sz="1600"/>
        </a:p>
      </dgm:t>
    </dgm:pt>
    <dgm:pt modelId="{5D493A21-D7BE-42A2-9FE7-1E16D4FBDB34}">
      <dgm:prSet phldrT="[Text]" custT="1"/>
      <dgm:spPr/>
      <dgm:t>
        <a:bodyPr/>
        <a:lstStyle/>
        <a:p>
          <a:pPr marL="0">
            <a:buNone/>
          </a:pPr>
          <a:r>
            <a:rPr lang="de-DE" sz="1600" dirty="0" err="1"/>
            <a:t>Jaarverslagen</a:t>
          </a:r>
          <a:endParaRPr lang="de-DE" sz="1600" dirty="0"/>
        </a:p>
      </dgm:t>
    </dgm:pt>
    <dgm:pt modelId="{0430867E-EACF-4058-BAC4-A6F21DB6DF41}" type="parTrans" cxnId="{F6E3CA3D-ADCD-4BA1-86D8-1B8D769F7B92}">
      <dgm:prSet/>
      <dgm:spPr/>
      <dgm:t>
        <a:bodyPr/>
        <a:lstStyle/>
        <a:p>
          <a:endParaRPr lang="de-DE" sz="1600"/>
        </a:p>
      </dgm:t>
    </dgm:pt>
    <dgm:pt modelId="{77749EFF-1CD6-4BAF-AF2E-30182DCDE5CA}" type="sibTrans" cxnId="{F6E3CA3D-ADCD-4BA1-86D8-1B8D769F7B92}">
      <dgm:prSet/>
      <dgm:spPr/>
      <dgm:t>
        <a:bodyPr/>
        <a:lstStyle/>
        <a:p>
          <a:endParaRPr lang="de-DE" sz="1600"/>
        </a:p>
      </dgm:t>
    </dgm:pt>
    <dgm:pt modelId="{A0571A7A-C0F6-47C2-8579-343F3EE7ADA6}">
      <dgm:prSet phldrT="[Text]" custT="1"/>
      <dgm:spPr/>
      <dgm:t>
        <a:bodyPr/>
        <a:lstStyle/>
        <a:p>
          <a:pPr marL="0" indent="0">
            <a:buNone/>
          </a:pPr>
          <a:r>
            <a:rPr lang="nl-NL" sz="1600" dirty="0">
              <a:latin typeface="Calibri" panose="020F0502020204030204" pitchFamily="34" charset="0"/>
              <a:ea typeface="Calibri" panose="020F0502020204030204" pitchFamily="34" charset="0"/>
              <a:cs typeface="Calibri" panose="020F0502020204030204" pitchFamily="34" charset="0"/>
            </a:rPr>
            <a:t>Een uitgebreid overzicht van de jaarlijkse prestaties van het bedrijf, inclusief financiële gegevens en strategische initiatieven.</a:t>
          </a:r>
          <a:endParaRPr lang="de-DE" sz="1600" dirty="0">
            <a:latin typeface="Calibri" panose="020F0502020204030204" pitchFamily="34" charset="0"/>
            <a:ea typeface="Calibri" panose="020F0502020204030204" pitchFamily="34" charset="0"/>
            <a:cs typeface="Calibri" panose="020F0502020204030204" pitchFamily="34" charset="0"/>
          </a:endParaRPr>
        </a:p>
      </dgm:t>
    </dgm:pt>
    <dgm:pt modelId="{B9203EAD-6AFC-4AB7-981F-9C8E433F87BB}" type="parTrans" cxnId="{BD847E87-F532-45C5-B5CD-FBFC6D7B823A}">
      <dgm:prSet/>
      <dgm:spPr/>
      <dgm:t>
        <a:bodyPr/>
        <a:lstStyle/>
        <a:p>
          <a:endParaRPr lang="de-DE" sz="1600"/>
        </a:p>
      </dgm:t>
    </dgm:pt>
    <dgm:pt modelId="{958E8D72-D7EA-4D70-B27E-C434F92716AA}" type="sibTrans" cxnId="{BD847E87-F532-45C5-B5CD-FBFC6D7B823A}">
      <dgm:prSet/>
      <dgm:spPr/>
      <dgm:t>
        <a:bodyPr/>
        <a:lstStyle/>
        <a:p>
          <a:endParaRPr lang="de-DE" sz="1600"/>
        </a:p>
      </dgm:t>
    </dgm:pt>
    <dgm:pt modelId="{FBFE825C-F3CE-4555-A2F9-D5411A0CA525}">
      <dgm:prSet phldrT="[Text]" custT="1"/>
      <dgm:spPr/>
      <dgm:t>
        <a:bodyPr/>
        <a:lstStyle/>
        <a:p>
          <a:pPr marL="0">
            <a:buNone/>
          </a:pPr>
          <a:r>
            <a:rPr lang="de-DE" sz="1600" dirty="0" err="1"/>
            <a:t>Bijeenkomsten</a:t>
          </a:r>
          <a:r>
            <a:rPr lang="de-DE" sz="1600" dirty="0"/>
            <a:t> </a:t>
          </a:r>
          <a:r>
            <a:rPr lang="de-DE" sz="1600" dirty="0" err="1"/>
            <a:t>met</a:t>
          </a:r>
          <a:r>
            <a:rPr lang="de-DE" sz="1600" dirty="0"/>
            <a:t> </a:t>
          </a:r>
          <a:r>
            <a:rPr lang="de-DE" sz="1600" dirty="0" err="1"/>
            <a:t>investeerders</a:t>
          </a:r>
          <a:endParaRPr lang="de-DE" sz="1600" dirty="0"/>
        </a:p>
      </dgm:t>
    </dgm:pt>
    <dgm:pt modelId="{2250CF3C-670E-4BF3-A606-7038C263D1B7}" type="parTrans" cxnId="{B0B341FF-873A-4D14-BDAB-8C08559C5077}">
      <dgm:prSet/>
      <dgm:spPr/>
      <dgm:t>
        <a:bodyPr/>
        <a:lstStyle/>
        <a:p>
          <a:endParaRPr lang="de-DE" sz="1600"/>
        </a:p>
      </dgm:t>
    </dgm:pt>
    <dgm:pt modelId="{EABF1C65-6282-4097-A914-80DB8BD2443F}" type="sibTrans" cxnId="{B0B341FF-873A-4D14-BDAB-8C08559C5077}">
      <dgm:prSet/>
      <dgm:spPr/>
      <dgm:t>
        <a:bodyPr/>
        <a:lstStyle/>
        <a:p>
          <a:endParaRPr lang="de-DE" sz="1600"/>
        </a:p>
      </dgm:t>
    </dgm:pt>
    <dgm:pt modelId="{F5D77958-F083-4B70-8751-A0DA0880BA40}">
      <dgm:prSet phldrT="[Text]" custT="1"/>
      <dgm:spPr/>
      <dgm:t>
        <a:bodyPr/>
        <a:lstStyle/>
        <a:p>
          <a:pPr marL="0" indent="0">
            <a:buNone/>
          </a:pPr>
          <a:r>
            <a:rPr lang="nl-NL" sz="1600" dirty="0">
              <a:latin typeface="Calibri" panose="020F0502020204030204" pitchFamily="34" charset="0"/>
              <a:ea typeface="Calibri" panose="020F0502020204030204" pitchFamily="34" charset="0"/>
              <a:cs typeface="Calibri" panose="020F0502020204030204" pitchFamily="34" charset="0"/>
            </a:rPr>
            <a:t>Face-</a:t>
          </a:r>
          <a:r>
            <a:rPr lang="nl-NL" sz="1600" dirty="0" err="1">
              <a:latin typeface="Calibri" panose="020F0502020204030204" pitchFamily="34" charset="0"/>
              <a:ea typeface="Calibri" panose="020F0502020204030204" pitchFamily="34" charset="0"/>
              <a:cs typeface="Calibri" panose="020F0502020204030204" pitchFamily="34" charset="0"/>
            </a:rPr>
            <a:t>to</a:t>
          </a:r>
          <a:r>
            <a:rPr lang="nl-NL" sz="1600" dirty="0">
              <a:latin typeface="Calibri" panose="020F0502020204030204" pitchFamily="34" charset="0"/>
              <a:ea typeface="Calibri" panose="020F0502020204030204" pitchFamily="34" charset="0"/>
              <a:cs typeface="Calibri" panose="020F0502020204030204" pitchFamily="34" charset="0"/>
            </a:rPr>
            <a:t>-face vergaderingen of virtuele sessies om de voortgang van het bedrijf te bespreken, zorgen weg te nemen en toekomstplannen te schetsen.</a:t>
          </a:r>
          <a:endParaRPr lang="de-DE" sz="1600" dirty="0">
            <a:latin typeface="Calibri" panose="020F0502020204030204" pitchFamily="34" charset="0"/>
            <a:ea typeface="Calibri" panose="020F0502020204030204" pitchFamily="34" charset="0"/>
            <a:cs typeface="Calibri" panose="020F0502020204030204" pitchFamily="34" charset="0"/>
          </a:endParaRPr>
        </a:p>
      </dgm:t>
    </dgm:pt>
    <dgm:pt modelId="{485AF3E7-3248-4875-9EA9-5E2A999FD1CB}" type="sibTrans" cxnId="{BC57FE75-1507-4C72-BE21-9FDCFF24DE6C}">
      <dgm:prSet/>
      <dgm:spPr/>
      <dgm:t>
        <a:bodyPr/>
        <a:lstStyle/>
        <a:p>
          <a:endParaRPr lang="de-DE" sz="1600"/>
        </a:p>
      </dgm:t>
    </dgm:pt>
    <dgm:pt modelId="{FCADE643-2BAA-449D-8FEE-FB793D9C1753}" type="parTrans" cxnId="{BC57FE75-1507-4C72-BE21-9FDCFF24DE6C}">
      <dgm:prSet/>
      <dgm:spPr/>
      <dgm:t>
        <a:bodyPr/>
        <a:lstStyle/>
        <a:p>
          <a:endParaRPr lang="de-DE" sz="1600"/>
        </a:p>
      </dgm:t>
    </dgm:pt>
    <dgm:pt modelId="{6E9B0F44-5313-4454-B902-B053003B4FC1}">
      <dgm:prSet phldrT="[Text]" custT="1"/>
      <dgm:spPr/>
      <dgm:t>
        <a:bodyPr/>
        <a:lstStyle/>
        <a:p>
          <a:pPr marL="0" indent="0">
            <a:buNone/>
          </a:pPr>
          <a:r>
            <a:rPr lang="de-DE" sz="1600" dirty="0" err="1"/>
            <a:t>Oproepen</a:t>
          </a:r>
          <a:r>
            <a:rPr lang="de-DE" sz="1600" dirty="0"/>
            <a:t> tot </a:t>
          </a:r>
          <a:r>
            <a:rPr lang="de-DE" sz="1600" dirty="0" err="1"/>
            <a:t>inkomsten</a:t>
          </a:r>
          <a:endParaRPr lang="de-DE" sz="1600" dirty="0"/>
        </a:p>
      </dgm:t>
    </dgm:pt>
    <dgm:pt modelId="{BF6E3AF8-A0D8-4F6A-9860-8A375C22AE57}" type="parTrans" cxnId="{341CC3E3-A3F9-4944-8A53-301035F05219}">
      <dgm:prSet/>
      <dgm:spPr/>
      <dgm:t>
        <a:bodyPr/>
        <a:lstStyle/>
        <a:p>
          <a:endParaRPr lang="de-DE" sz="1600"/>
        </a:p>
      </dgm:t>
    </dgm:pt>
    <dgm:pt modelId="{D2E6C660-BFC9-41D2-B15C-B9241B6D32D4}" type="sibTrans" cxnId="{341CC3E3-A3F9-4944-8A53-301035F05219}">
      <dgm:prSet/>
      <dgm:spPr/>
      <dgm:t>
        <a:bodyPr/>
        <a:lstStyle/>
        <a:p>
          <a:endParaRPr lang="de-DE" sz="1600"/>
        </a:p>
      </dgm:t>
    </dgm:pt>
    <dgm:pt modelId="{F7E3A421-4EE7-4C01-947F-A2085AC87EFD}">
      <dgm:prSet phldrT="[Text]" custT="1"/>
      <dgm:spPr/>
      <dgm:t>
        <a:bodyPr/>
        <a:lstStyle/>
        <a:p>
          <a:pPr marL="0" indent="0">
            <a:buNone/>
          </a:pPr>
          <a:r>
            <a:rPr lang="de-DE" sz="1600" dirty="0" err="1"/>
            <a:t>Nieuwsbrieven</a:t>
          </a:r>
          <a:endParaRPr lang="de-DE" sz="1600" dirty="0"/>
        </a:p>
      </dgm:t>
    </dgm:pt>
    <dgm:pt modelId="{2A4D352C-7F19-45D0-B63D-5425DCBDD1D6}" type="parTrans" cxnId="{2D8DB931-0877-4F3D-8C84-F5BCE5896CC3}">
      <dgm:prSet/>
      <dgm:spPr/>
      <dgm:t>
        <a:bodyPr/>
        <a:lstStyle/>
        <a:p>
          <a:endParaRPr lang="de-DE" sz="1600"/>
        </a:p>
      </dgm:t>
    </dgm:pt>
    <dgm:pt modelId="{FA7BA25B-95B9-4ED6-93C0-B6A38B7144E3}" type="sibTrans" cxnId="{2D8DB931-0877-4F3D-8C84-F5BCE5896CC3}">
      <dgm:prSet/>
      <dgm:spPr/>
      <dgm:t>
        <a:bodyPr/>
        <a:lstStyle/>
        <a:p>
          <a:endParaRPr lang="de-DE" sz="1600"/>
        </a:p>
      </dgm:t>
    </dgm:pt>
    <dgm:pt modelId="{D3460C03-534C-4E45-9F54-B4B351673982}">
      <dgm:prSet phldrT="[Text]" custT="1"/>
      <dgm:spPr/>
      <dgm:t>
        <a:bodyPr/>
        <a:lstStyle/>
        <a:p>
          <a:pPr marL="0" indent="0">
            <a:buNone/>
          </a:pPr>
          <a:r>
            <a:rPr lang="nl-NL" sz="1600" dirty="0">
              <a:latin typeface="Calibri" panose="020F0502020204030204" pitchFamily="34" charset="0"/>
              <a:ea typeface="Calibri" panose="020F0502020204030204" pitchFamily="34" charset="0"/>
              <a:cs typeface="Calibri" panose="020F0502020204030204" pitchFamily="34" charset="0"/>
            </a:rPr>
            <a:t>Maandelijkse of driemaandelijkse e-mails die beleggers op de hoogte houden van lopende activiteiten</a:t>
          </a:r>
          <a:endParaRPr lang="de-DE" sz="1600" dirty="0">
            <a:latin typeface="Calibri" panose="020F0502020204030204" pitchFamily="34" charset="0"/>
            <a:ea typeface="Calibri" panose="020F0502020204030204" pitchFamily="34" charset="0"/>
            <a:cs typeface="Calibri" panose="020F0502020204030204" pitchFamily="34" charset="0"/>
          </a:endParaRPr>
        </a:p>
      </dgm:t>
    </dgm:pt>
    <dgm:pt modelId="{20A0FD29-C600-4B9D-BCA2-511989123E21}" type="parTrans" cxnId="{274EF56F-9D0E-486D-8598-2E9D85193379}">
      <dgm:prSet/>
      <dgm:spPr/>
      <dgm:t>
        <a:bodyPr/>
        <a:lstStyle/>
        <a:p>
          <a:endParaRPr lang="de-DE" sz="1600"/>
        </a:p>
      </dgm:t>
    </dgm:pt>
    <dgm:pt modelId="{0A90CB1C-46DD-4994-A616-CF898CAB6957}" type="sibTrans" cxnId="{274EF56F-9D0E-486D-8598-2E9D85193379}">
      <dgm:prSet/>
      <dgm:spPr/>
      <dgm:t>
        <a:bodyPr/>
        <a:lstStyle/>
        <a:p>
          <a:endParaRPr lang="de-DE" sz="1600"/>
        </a:p>
      </dgm:t>
    </dgm:pt>
    <dgm:pt modelId="{A6F00DAF-1939-4F6B-9F5D-4D558C050D1F}">
      <dgm:prSet phldrT="[Text]" custT="1"/>
      <dgm:spPr/>
      <dgm:t>
        <a:bodyPr/>
        <a:lstStyle/>
        <a:p>
          <a:pPr marL="0" indent="0">
            <a:buNone/>
          </a:pPr>
          <a:r>
            <a:rPr lang="de-DE" sz="1600" dirty="0">
              <a:latin typeface="Calibri" panose="020F0502020204030204" pitchFamily="34" charset="0"/>
              <a:ea typeface="Calibri" panose="020F0502020204030204" pitchFamily="34" charset="0"/>
              <a:cs typeface="Calibri" panose="020F0502020204030204" pitchFamily="34" charset="0"/>
            </a:rPr>
            <a:t>Publicly accessible calls where company leadership discusses financial performance and takes questions from investors</a:t>
          </a:r>
        </a:p>
      </dgm:t>
    </dgm:pt>
    <dgm:pt modelId="{63CA5CE9-5520-49E8-9C62-E3DD2477D857}" type="parTrans" cxnId="{7AF65C2A-6104-4BD6-99D3-0EAB16D5F690}">
      <dgm:prSet/>
      <dgm:spPr/>
      <dgm:t>
        <a:bodyPr/>
        <a:lstStyle/>
        <a:p>
          <a:endParaRPr lang="de-DE" sz="1600"/>
        </a:p>
      </dgm:t>
    </dgm:pt>
    <dgm:pt modelId="{8DE2B3F7-493F-4730-A8A0-BE42A2A7B935}" type="sibTrans" cxnId="{7AF65C2A-6104-4BD6-99D3-0EAB16D5F690}">
      <dgm:prSet/>
      <dgm:spPr/>
      <dgm:t>
        <a:bodyPr/>
        <a:lstStyle/>
        <a:p>
          <a:endParaRPr lang="de-DE" sz="1600"/>
        </a:p>
      </dgm:t>
    </dgm:pt>
    <dgm:pt modelId="{DE8F21CC-3A50-4E8E-A567-B918B3C0875C}" type="pres">
      <dgm:prSet presAssocID="{D3A0F79B-6370-4ADB-ABC1-90EEDEDD30A4}" presName="vert0" presStyleCnt="0">
        <dgm:presLayoutVars>
          <dgm:dir/>
          <dgm:animOne val="branch"/>
          <dgm:animLvl val="lvl"/>
        </dgm:presLayoutVars>
      </dgm:prSet>
      <dgm:spPr/>
    </dgm:pt>
    <dgm:pt modelId="{554DB66D-F903-41CD-8BC5-D55A07F7D42B}" type="pres">
      <dgm:prSet presAssocID="{78E423B0-342E-4AA7-B868-10A480325E0F}" presName="thickLine" presStyleLbl="alignNode1" presStyleIdx="0" presStyleCnt="5"/>
      <dgm:spPr/>
    </dgm:pt>
    <dgm:pt modelId="{028D2485-7D90-4A02-AAC0-3D0E3801B31A}" type="pres">
      <dgm:prSet presAssocID="{78E423B0-342E-4AA7-B868-10A480325E0F}" presName="horz1" presStyleCnt="0"/>
      <dgm:spPr/>
    </dgm:pt>
    <dgm:pt modelId="{ADA65290-F57F-486A-B417-6DC27A6B604D}" type="pres">
      <dgm:prSet presAssocID="{78E423B0-342E-4AA7-B868-10A480325E0F}" presName="tx1" presStyleLbl="revTx" presStyleIdx="0" presStyleCnt="10"/>
      <dgm:spPr/>
    </dgm:pt>
    <dgm:pt modelId="{F2CF0DCC-C2FC-4413-BC6E-15E6DD62BBB1}" type="pres">
      <dgm:prSet presAssocID="{78E423B0-342E-4AA7-B868-10A480325E0F}" presName="vert1" presStyleCnt="0"/>
      <dgm:spPr/>
    </dgm:pt>
    <dgm:pt modelId="{E3008362-2C32-4FCD-BB67-E95F63BAE020}" type="pres">
      <dgm:prSet presAssocID="{FC324B8B-C738-427A-AF7A-048D506B92F3}" presName="vertSpace2a" presStyleCnt="0"/>
      <dgm:spPr/>
    </dgm:pt>
    <dgm:pt modelId="{860FB56F-1508-46A1-830E-6FE68AF3C0F2}" type="pres">
      <dgm:prSet presAssocID="{FC324B8B-C738-427A-AF7A-048D506B92F3}" presName="horz2" presStyleCnt="0"/>
      <dgm:spPr/>
    </dgm:pt>
    <dgm:pt modelId="{AF5D4213-58BA-4313-8836-8D3EEAA5986E}" type="pres">
      <dgm:prSet presAssocID="{FC324B8B-C738-427A-AF7A-048D506B92F3}" presName="horzSpace2" presStyleCnt="0"/>
      <dgm:spPr/>
    </dgm:pt>
    <dgm:pt modelId="{561CF158-BC4A-4458-814C-784463965FC7}" type="pres">
      <dgm:prSet presAssocID="{FC324B8B-C738-427A-AF7A-048D506B92F3}" presName="tx2" presStyleLbl="revTx" presStyleIdx="1" presStyleCnt="10" custLinFactNeighborX="-1404" custLinFactNeighborY="-1120"/>
      <dgm:spPr/>
    </dgm:pt>
    <dgm:pt modelId="{6126F349-DE76-4C5B-9C67-0E4A61498842}" type="pres">
      <dgm:prSet presAssocID="{FC324B8B-C738-427A-AF7A-048D506B92F3}" presName="vert2" presStyleCnt="0"/>
      <dgm:spPr/>
    </dgm:pt>
    <dgm:pt modelId="{0AC5D576-3205-425D-956C-FE659BB1795F}" type="pres">
      <dgm:prSet presAssocID="{FC324B8B-C738-427A-AF7A-048D506B92F3}" presName="thinLine2b" presStyleLbl="callout" presStyleIdx="0" presStyleCnt="5"/>
      <dgm:spPr/>
    </dgm:pt>
    <dgm:pt modelId="{35673415-671B-4B0B-ABD5-3F929152901B}" type="pres">
      <dgm:prSet presAssocID="{FC324B8B-C738-427A-AF7A-048D506B92F3}" presName="vertSpace2b" presStyleCnt="0"/>
      <dgm:spPr/>
    </dgm:pt>
    <dgm:pt modelId="{5F07C887-3715-480F-A6B0-8AF190B49350}" type="pres">
      <dgm:prSet presAssocID="{5D493A21-D7BE-42A2-9FE7-1E16D4FBDB34}" presName="thickLine" presStyleLbl="alignNode1" presStyleIdx="1" presStyleCnt="5"/>
      <dgm:spPr/>
    </dgm:pt>
    <dgm:pt modelId="{79467D08-5985-4EFA-970D-37708C30CB24}" type="pres">
      <dgm:prSet presAssocID="{5D493A21-D7BE-42A2-9FE7-1E16D4FBDB34}" presName="horz1" presStyleCnt="0"/>
      <dgm:spPr/>
    </dgm:pt>
    <dgm:pt modelId="{13B0069F-8FEA-4123-8ADF-D0DD651F227D}" type="pres">
      <dgm:prSet presAssocID="{5D493A21-D7BE-42A2-9FE7-1E16D4FBDB34}" presName="tx1" presStyleLbl="revTx" presStyleIdx="2" presStyleCnt="10"/>
      <dgm:spPr/>
    </dgm:pt>
    <dgm:pt modelId="{932EAE2A-31EE-443B-B473-308BCC18B9CC}" type="pres">
      <dgm:prSet presAssocID="{5D493A21-D7BE-42A2-9FE7-1E16D4FBDB34}" presName="vert1" presStyleCnt="0"/>
      <dgm:spPr/>
    </dgm:pt>
    <dgm:pt modelId="{76EEB277-0443-42D7-9F1A-11436F7EC5D4}" type="pres">
      <dgm:prSet presAssocID="{A0571A7A-C0F6-47C2-8579-343F3EE7ADA6}" presName="vertSpace2a" presStyleCnt="0"/>
      <dgm:spPr/>
    </dgm:pt>
    <dgm:pt modelId="{74D5DFFC-8FB6-443B-8D4D-DEC931D23EDE}" type="pres">
      <dgm:prSet presAssocID="{A0571A7A-C0F6-47C2-8579-343F3EE7ADA6}" presName="horz2" presStyleCnt="0"/>
      <dgm:spPr/>
    </dgm:pt>
    <dgm:pt modelId="{4C14361A-D662-462B-B6E1-2AF828E337E7}" type="pres">
      <dgm:prSet presAssocID="{A0571A7A-C0F6-47C2-8579-343F3EE7ADA6}" presName="horzSpace2" presStyleCnt="0"/>
      <dgm:spPr/>
    </dgm:pt>
    <dgm:pt modelId="{D3EDE53F-4021-4BC4-8B07-0B383959CDA6}" type="pres">
      <dgm:prSet presAssocID="{A0571A7A-C0F6-47C2-8579-343F3EE7ADA6}" presName="tx2" presStyleLbl="revTx" presStyleIdx="3" presStyleCnt="10" custLinFactNeighborX="-1404" custLinFactNeighborY="-2625"/>
      <dgm:spPr/>
    </dgm:pt>
    <dgm:pt modelId="{C0C72FBB-064D-454D-ABBC-2F59B491862B}" type="pres">
      <dgm:prSet presAssocID="{A0571A7A-C0F6-47C2-8579-343F3EE7ADA6}" presName="vert2" presStyleCnt="0"/>
      <dgm:spPr/>
    </dgm:pt>
    <dgm:pt modelId="{7B4B7867-315E-45C3-AB58-03EB8DAEDF0D}" type="pres">
      <dgm:prSet presAssocID="{A0571A7A-C0F6-47C2-8579-343F3EE7ADA6}" presName="thinLine2b" presStyleLbl="callout" presStyleIdx="1" presStyleCnt="5"/>
      <dgm:spPr/>
    </dgm:pt>
    <dgm:pt modelId="{875B1E44-E450-4619-8BF4-1A0D353C452A}" type="pres">
      <dgm:prSet presAssocID="{A0571A7A-C0F6-47C2-8579-343F3EE7ADA6}" presName="vertSpace2b" presStyleCnt="0"/>
      <dgm:spPr/>
    </dgm:pt>
    <dgm:pt modelId="{D2F2EAE3-01E0-406B-8DB9-C0224445E31F}" type="pres">
      <dgm:prSet presAssocID="{FBFE825C-F3CE-4555-A2F9-D5411A0CA525}" presName="thickLine" presStyleLbl="alignNode1" presStyleIdx="2" presStyleCnt="5"/>
      <dgm:spPr/>
    </dgm:pt>
    <dgm:pt modelId="{3FCB9ECC-E79A-4F75-826B-B96CA6B812C9}" type="pres">
      <dgm:prSet presAssocID="{FBFE825C-F3CE-4555-A2F9-D5411A0CA525}" presName="horz1" presStyleCnt="0"/>
      <dgm:spPr/>
    </dgm:pt>
    <dgm:pt modelId="{37E30F1F-F69C-4F6E-9519-D46D3DAF6FEE}" type="pres">
      <dgm:prSet presAssocID="{FBFE825C-F3CE-4555-A2F9-D5411A0CA525}" presName="tx1" presStyleLbl="revTx" presStyleIdx="4" presStyleCnt="10"/>
      <dgm:spPr/>
    </dgm:pt>
    <dgm:pt modelId="{F77A0BD8-A4C7-47E7-A7FD-868C8E878E85}" type="pres">
      <dgm:prSet presAssocID="{FBFE825C-F3CE-4555-A2F9-D5411A0CA525}" presName="vert1" presStyleCnt="0"/>
      <dgm:spPr/>
    </dgm:pt>
    <dgm:pt modelId="{BAD1A0C0-C041-4D0B-98EC-5E5385BF58A5}" type="pres">
      <dgm:prSet presAssocID="{F5D77958-F083-4B70-8751-A0DA0880BA40}" presName="vertSpace2a" presStyleCnt="0"/>
      <dgm:spPr/>
    </dgm:pt>
    <dgm:pt modelId="{F4E71447-6B30-4A1B-A45C-9B1CA2C48E79}" type="pres">
      <dgm:prSet presAssocID="{F5D77958-F083-4B70-8751-A0DA0880BA40}" presName="horz2" presStyleCnt="0"/>
      <dgm:spPr/>
    </dgm:pt>
    <dgm:pt modelId="{191DA3DC-7D24-45A7-9AEC-62170B956F38}" type="pres">
      <dgm:prSet presAssocID="{F5D77958-F083-4B70-8751-A0DA0880BA40}" presName="horzSpace2" presStyleCnt="0"/>
      <dgm:spPr/>
    </dgm:pt>
    <dgm:pt modelId="{3B82D7AC-9B58-4250-A761-8DD88D854F1B}" type="pres">
      <dgm:prSet presAssocID="{F5D77958-F083-4B70-8751-A0DA0880BA40}" presName="tx2" presStyleLbl="revTx" presStyleIdx="5" presStyleCnt="10" custScaleX="105814"/>
      <dgm:spPr/>
    </dgm:pt>
    <dgm:pt modelId="{666F6422-32B8-4973-BBEC-FD50985400AE}" type="pres">
      <dgm:prSet presAssocID="{F5D77958-F083-4B70-8751-A0DA0880BA40}" presName="vert2" presStyleCnt="0"/>
      <dgm:spPr/>
    </dgm:pt>
    <dgm:pt modelId="{6139B360-5908-4172-AB45-4C2B8B29AED6}" type="pres">
      <dgm:prSet presAssocID="{F5D77958-F083-4B70-8751-A0DA0880BA40}" presName="thinLine2b" presStyleLbl="callout" presStyleIdx="2" presStyleCnt="5"/>
      <dgm:spPr/>
    </dgm:pt>
    <dgm:pt modelId="{701CCDE7-F777-4034-BD27-AA94FD36D0F1}" type="pres">
      <dgm:prSet presAssocID="{F5D77958-F083-4B70-8751-A0DA0880BA40}" presName="vertSpace2b" presStyleCnt="0"/>
      <dgm:spPr/>
    </dgm:pt>
    <dgm:pt modelId="{E3FC1F2D-C5DC-45AE-B0E5-916E44198F7D}" type="pres">
      <dgm:prSet presAssocID="{F7E3A421-4EE7-4C01-947F-A2085AC87EFD}" presName="thickLine" presStyleLbl="alignNode1" presStyleIdx="3" presStyleCnt="5"/>
      <dgm:spPr/>
    </dgm:pt>
    <dgm:pt modelId="{8DAF3BA3-E174-42B7-81A2-3E9077A22ABE}" type="pres">
      <dgm:prSet presAssocID="{F7E3A421-4EE7-4C01-947F-A2085AC87EFD}" presName="horz1" presStyleCnt="0"/>
      <dgm:spPr/>
    </dgm:pt>
    <dgm:pt modelId="{E8A21D48-25B5-470A-B543-96CEFE01AF61}" type="pres">
      <dgm:prSet presAssocID="{F7E3A421-4EE7-4C01-947F-A2085AC87EFD}" presName="tx1" presStyleLbl="revTx" presStyleIdx="6" presStyleCnt="10" custScaleX="123762"/>
      <dgm:spPr/>
    </dgm:pt>
    <dgm:pt modelId="{34457944-FD77-416D-BEC2-96337623F7FB}" type="pres">
      <dgm:prSet presAssocID="{F7E3A421-4EE7-4C01-947F-A2085AC87EFD}" presName="vert1" presStyleCnt="0"/>
      <dgm:spPr/>
    </dgm:pt>
    <dgm:pt modelId="{F1519B12-A5A9-4A8A-AF79-6AE0CB9C335B}" type="pres">
      <dgm:prSet presAssocID="{D3460C03-534C-4E45-9F54-B4B351673982}" presName="vertSpace2a" presStyleCnt="0"/>
      <dgm:spPr/>
    </dgm:pt>
    <dgm:pt modelId="{6F17D79F-BEA0-4016-A340-A4FA258E3D59}" type="pres">
      <dgm:prSet presAssocID="{D3460C03-534C-4E45-9F54-B4B351673982}" presName="horz2" presStyleCnt="0"/>
      <dgm:spPr/>
    </dgm:pt>
    <dgm:pt modelId="{F3A254C1-808B-4B17-929A-DF122B1DB6F9}" type="pres">
      <dgm:prSet presAssocID="{D3460C03-534C-4E45-9F54-B4B351673982}" presName="horzSpace2" presStyleCnt="0"/>
      <dgm:spPr/>
    </dgm:pt>
    <dgm:pt modelId="{BBBB6549-0955-452B-870D-A45DBDE1C065}" type="pres">
      <dgm:prSet presAssocID="{D3460C03-534C-4E45-9F54-B4B351673982}" presName="tx2" presStyleLbl="revTx" presStyleIdx="7" presStyleCnt="10" custLinFactNeighborX="-5563" custLinFactNeighborY="292"/>
      <dgm:spPr/>
    </dgm:pt>
    <dgm:pt modelId="{68FF9A58-6FE8-4DF9-958B-266AFBF75635}" type="pres">
      <dgm:prSet presAssocID="{D3460C03-534C-4E45-9F54-B4B351673982}" presName="vert2" presStyleCnt="0"/>
      <dgm:spPr/>
    </dgm:pt>
    <dgm:pt modelId="{EE27700D-F141-4EBA-ABC4-CC1C76133CD7}" type="pres">
      <dgm:prSet presAssocID="{D3460C03-534C-4E45-9F54-B4B351673982}" presName="thinLine2b" presStyleLbl="callout" presStyleIdx="3" presStyleCnt="5"/>
      <dgm:spPr/>
    </dgm:pt>
    <dgm:pt modelId="{B7DCCC29-14BE-4357-B98B-B7AFCC984C40}" type="pres">
      <dgm:prSet presAssocID="{D3460C03-534C-4E45-9F54-B4B351673982}" presName="vertSpace2b" presStyleCnt="0"/>
      <dgm:spPr/>
    </dgm:pt>
    <dgm:pt modelId="{6D753174-8A25-4DBA-8B17-64BA9F70B3AB}" type="pres">
      <dgm:prSet presAssocID="{6E9B0F44-5313-4454-B902-B053003B4FC1}" presName="thickLine" presStyleLbl="alignNode1" presStyleIdx="4" presStyleCnt="5"/>
      <dgm:spPr/>
    </dgm:pt>
    <dgm:pt modelId="{CF2CD5BF-5F7F-4819-A115-4DB93F09A7D8}" type="pres">
      <dgm:prSet presAssocID="{6E9B0F44-5313-4454-B902-B053003B4FC1}" presName="horz1" presStyleCnt="0"/>
      <dgm:spPr/>
    </dgm:pt>
    <dgm:pt modelId="{B7D5D476-21C3-4762-B2D8-7C8604DDFB2E}" type="pres">
      <dgm:prSet presAssocID="{6E9B0F44-5313-4454-B902-B053003B4FC1}" presName="tx1" presStyleLbl="revTx" presStyleIdx="8" presStyleCnt="10"/>
      <dgm:spPr/>
    </dgm:pt>
    <dgm:pt modelId="{6E7C8A98-B8AC-4548-9F79-C60F216E4680}" type="pres">
      <dgm:prSet presAssocID="{6E9B0F44-5313-4454-B902-B053003B4FC1}" presName="vert1" presStyleCnt="0"/>
      <dgm:spPr/>
    </dgm:pt>
    <dgm:pt modelId="{921DFA2B-2055-4CEF-8B23-D5355D8AC774}" type="pres">
      <dgm:prSet presAssocID="{A6F00DAF-1939-4F6B-9F5D-4D558C050D1F}" presName="vertSpace2a" presStyleCnt="0"/>
      <dgm:spPr/>
    </dgm:pt>
    <dgm:pt modelId="{200A8F01-5E0F-49BB-B701-019711AC526A}" type="pres">
      <dgm:prSet presAssocID="{A6F00DAF-1939-4F6B-9F5D-4D558C050D1F}" presName="horz2" presStyleCnt="0"/>
      <dgm:spPr/>
    </dgm:pt>
    <dgm:pt modelId="{60D83621-14DA-402F-A3A8-718177F6B640}" type="pres">
      <dgm:prSet presAssocID="{A6F00DAF-1939-4F6B-9F5D-4D558C050D1F}" presName="horzSpace2" presStyleCnt="0"/>
      <dgm:spPr/>
    </dgm:pt>
    <dgm:pt modelId="{C7D7827E-5FB7-4BD3-946D-BFB2D635E686}" type="pres">
      <dgm:prSet presAssocID="{A6F00DAF-1939-4F6B-9F5D-4D558C050D1F}" presName="tx2" presStyleLbl="revTx" presStyleIdx="9" presStyleCnt="10"/>
      <dgm:spPr/>
    </dgm:pt>
    <dgm:pt modelId="{A0AB590B-FE1E-4C36-9EC7-8477E5BB0726}" type="pres">
      <dgm:prSet presAssocID="{A6F00DAF-1939-4F6B-9F5D-4D558C050D1F}" presName="vert2" presStyleCnt="0"/>
      <dgm:spPr/>
    </dgm:pt>
    <dgm:pt modelId="{05542658-4D70-4C35-9F58-C0128864CF37}" type="pres">
      <dgm:prSet presAssocID="{A6F00DAF-1939-4F6B-9F5D-4D558C050D1F}" presName="thinLine2b" presStyleLbl="callout" presStyleIdx="4" presStyleCnt="5"/>
      <dgm:spPr/>
    </dgm:pt>
    <dgm:pt modelId="{65E64793-1D8C-4D6E-AB70-4484FC23EFD7}" type="pres">
      <dgm:prSet presAssocID="{A6F00DAF-1939-4F6B-9F5D-4D558C050D1F}" presName="vertSpace2b" presStyleCnt="0"/>
      <dgm:spPr/>
    </dgm:pt>
  </dgm:ptLst>
  <dgm:cxnLst>
    <dgm:cxn modelId="{E6848804-E830-475E-8739-29826D7DB113}" type="presOf" srcId="{FC324B8B-C738-427A-AF7A-048D506B92F3}" destId="{561CF158-BC4A-4458-814C-784463965FC7}" srcOrd="0" destOrd="0" presId="urn:microsoft.com/office/officeart/2008/layout/LinedList"/>
    <dgm:cxn modelId="{726F1515-E913-4085-8CCC-19FA5C2C8C65}" type="presOf" srcId="{FBFE825C-F3CE-4555-A2F9-D5411A0CA525}" destId="{37E30F1F-F69C-4F6E-9519-D46D3DAF6FEE}" srcOrd="0" destOrd="0" presId="urn:microsoft.com/office/officeart/2008/layout/LinedList"/>
    <dgm:cxn modelId="{A0BF0B1A-0CF9-4D72-8045-FA2BF0E776AD}" type="presOf" srcId="{D3A0F79B-6370-4ADB-ABC1-90EEDEDD30A4}" destId="{DE8F21CC-3A50-4E8E-A567-B918B3C0875C}" srcOrd="0" destOrd="0" presId="urn:microsoft.com/office/officeart/2008/layout/LinedList"/>
    <dgm:cxn modelId="{7AF65C2A-6104-4BD6-99D3-0EAB16D5F690}" srcId="{6E9B0F44-5313-4454-B902-B053003B4FC1}" destId="{A6F00DAF-1939-4F6B-9F5D-4D558C050D1F}" srcOrd="0" destOrd="0" parTransId="{63CA5CE9-5520-49E8-9C62-E3DD2477D857}" sibTransId="{8DE2B3F7-493F-4730-A8A0-BE42A2A7B935}"/>
    <dgm:cxn modelId="{2D8DB931-0877-4F3D-8C84-F5BCE5896CC3}" srcId="{D3A0F79B-6370-4ADB-ABC1-90EEDEDD30A4}" destId="{F7E3A421-4EE7-4C01-947F-A2085AC87EFD}" srcOrd="3" destOrd="0" parTransId="{2A4D352C-7F19-45D0-B63D-5425DCBDD1D6}" sibTransId="{FA7BA25B-95B9-4ED6-93C0-B6A38B7144E3}"/>
    <dgm:cxn modelId="{F6E3CA3D-ADCD-4BA1-86D8-1B8D769F7B92}" srcId="{D3A0F79B-6370-4ADB-ABC1-90EEDEDD30A4}" destId="{5D493A21-D7BE-42A2-9FE7-1E16D4FBDB34}" srcOrd="1" destOrd="0" parTransId="{0430867E-EACF-4058-BAC4-A6F21DB6DF41}" sibTransId="{77749EFF-1CD6-4BAF-AF2E-30182DCDE5CA}"/>
    <dgm:cxn modelId="{E78B1B5F-E585-4EE8-AC0A-583F7933F4AA}" type="presOf" srcId="{A0571A7A-C0F6-47C2-8579-343F3EE7ADA6}" destId="{D3EDE53F-4021-4BC4-8B07-0B383959CDA6}" srcOrd="0" destOrd="0" presId="urn:microsoft.com/office/officeart/2008/layout/LinedList"/>
    <dgm:cxn modelId="{47965045-CF79-4B6A-BC84-D45C7CE3EA23}" type="presOf" srcId="{F5D77958-F083-4B70-8751-A0DA0880BA40}" destId="{3B82D7AC-9B58-4250-A761-8DD88D854F1B}" srcOrd="0" destOrd="0" presId="urn:microsoft.com/office/officeart/2008/layout/LinedList"/>
    <dgm:cxn modelId="{4B0E216C-7161-4903-A070-C4ED92149667}" type="presOf" srcId="{D3460C03-534C-4E45-9F54-B4B351673982}" destId="{BBBB6549-0955-452B-870D-A45DBDE1C065}" srcOrd="0" destOrd="0" presId="urn:microsoft.com/office/officeart/2008/layout/LinedList"/>
    <dgm:cxn modelId="{87476A6C-C47B-46CC-B031-638ABD529861}" srcId="{78E423B0-342E-4AA7-B868-10A480325E0F}" destId="{FC324B8B-C738-427A-AF7A-048D506B92F3}" srcOrd="0" destOrd="0" parTransId="{00CBBDCB-BD76-46CA-80D8-C7BAF5AECDC1}" sibTransId="{BE518FBB-EF6C-4592-A62D-AA054E5EA5D6}"/>
    <dgm:cxn modelId="{274EF56F-9D0E-486D-8598-2E9D85193379}" srcId="{F7E3A421-4EE7-4C01-947F-A2085AC87EFD}" destId="{D3460C03-534C-4E45-9F54-B4B351673982}" srcOrd="0" destOrd="0" parTransId="{20A0FD29-C600-4B9D-BCA2-511989123E21}" sibTransId="{0A90CB1C-46DD-4994-A616-CF898CAB6957}"/>
    <dgm:cxn modelId="{BC57FE75-1507-4C72-BE21-9FDCFF24DE6C}" srcId="{FBFE825C-F3CE-4555-A2F9-D5411A0CA525}" destId="{F5D77958-F083-4B70-8751-A0DA0880BA40}" srcOrd="0" destOrd="0" parTransId="{FCADE643-2BAA-449D-8FEE-FB793D9C1753}" sibTransId="{485AF3E7-3248-4875-9EA9-5E2A999FD1CB}"/>
    <dgm:cxn modelId="{477F2C78-D755-49C6-9D51-DEEEE83CBFAD}" type="presOf" srcId="{5D493A21-D7BE-42A2-9FE7-1E16D4FBDB34}" destId="{13B0069F-8FEA-4123-8ADF-D0DD651F227D}" srcOrd="0" destOrd="0" presId="urn:microsoft.com/office/officeart/2008/layout/LinedList"/>
    <dgm:cxn modelId="{71AECD83-BA9B-46EE-AE9C-9D399DE1E880}" type="presOf" srcId="{6E9B0F44-5313-4454-B902-B053003B4FC1}" destId="{B7D5D476-21C3-4762-B2D8-7C8604DDFB2E}" srcOrd="0" destOrd="0" presId="urn:microsoft.com/office/officeart/2008/layout/LinedList"/>
    <dgm:cxn modelId="{BD847E87-F532-45C5-B5CD-FBFC6D7B823A}" srcId="{5D493A21-D7BE-42A2-9FE7-1E16D4FBDB34}" destId="{A0571A7A-C0F6-47C2-8579-343F3EE7ADA6}" srcOrd="0" destOrd="0" parTransId="{B9203EAD-6AFC-4AB7-981F-9C8E433F87BB}" sibTransId="{958E8D72-D7EA-4D70-B27E-C434F92716AA}"/>
    <dgm:cxn modelId="{7C95DA88-7BAF-45C7-96E0-EF69CA3B6B24}" type="presOf" srcId="{78E423B0-342E-4AA7-B868-10A480325E0F}" destId="{ADA65290-F57F-486A-B417-6DC27A6B604D}" srcOrd="0" destOrd="0" presId="urn:microsoft.com/office/officeart/2008/layout/LinedList"/>
    <dgm:cxn modelId="{C7FF5DB6-3FC6-468A-8733-A742CDF10C79}" type="presOf" srcId="{A6F00DAF-1939-4F6B-9F5D-4D558C050D1F}" destId="{C7D7827E-5FB7-4BD3-946D-BFB2D635E686}" srcOrd="0" destOrd="0" presId="urn:microsoft.com/office/officeart/2008/layout/LinedList"/>
    <dgm:cxn modelId="{17D72FC8-0A1C-4ED4-B682-64D27F63B7AD}" srcId="{D3A0F79B-6370-4ADB-ABC1-90EEDEDD30A4}" destId="{78E423B0-342E-4AA7-B868-10A480325E0F}" srcOrd="0" destOrd="0" parTransId="{44BC80F4-F260-4663-8DC5-80C371DF4BB6}" sibTransId="{74189D1B-2FB2-4D97-BEFE-CDC1490C220B}"/>
    <dgm:cxn modelId="{341CC3E3-A3F9-4944-8A53-301035F05219}" srcId="{D3A0F79B-6370-4ADB-ABC1-90EEDEDD30A4}" destId="{6E9B0F44-5313-4454-B902-B053003B4FC1}" srcOrd="4" destOrd="0" parTransId="{BF6E3AF8-A0D8-4F6A-9860-8A375C22AE57}" sibTransId="{D2E6C660-BFC9-41D2-B15C-B9241B6D32D4}"/>
    <dgm:cxn modelId="{35E429E5-B869-46D3-922E-75CB9124AF67}" type="presOf" srcId="{F7E3A421-4EE7-4C01-947F-A2085AC87EFD}" destId="{E8A21D48-25B5-470A-B543-96CEFE01AF61}" srcOrd="0" destOrd="0" presId="urn:microsoft.com/office/officeart/2008/layout/LinedList"/>
    <dgm:cxn modelId="{B0B341FF-873A-4D14-BDAB-8C08559C5077}" srcId="{D3A0F79B-6370-4ADB-ABC1-90EEDEDD30A4}" destId="{FBFE825C-F3CE-4555-A2F9-D5411A0CA525}" srcOrd="2" destOrd="0" parTransId="{2250CF3C-670E-4BF3-A606-7038C263D1B7}" sibTransId="{EABF1C65-6282-4097-A914-80DB8BD2443F}"/>
    <dgm:cxn modelId="{B26E9A44-AE3B-4971-9911-32A29EB94FDE}" type="presParOf" srcId="{DE8F21CC-3A50-4E8E-A567-B918B3C0875C}" destId="{554DB66D-F903-41CD-8BC5-D55A07F7D42B}" srcOrd="0" destOrd="0" presId="urn:microsoft.com/office/officeart/2008/layout/LinedList"/>
    <dgm:cxn modelId="{6517F257-F27A-4F85-9F02-9C4576268F6A}" type="presParOf" srcId="{DE8F21CC-3A50-4E8E-A567-B918B3C0875C}" destId="{028D2485-7D90-4A02-AAC0-3D0E3801B31A}" srcOrd="1" destOrd="0" presId="urn:microsoft.com/office/officeart/2008/layout/LinedList"/>
    <dgm:cxn modelId="{D7E6811A-743E-449D-9BC3-7B334F01B50C}" type="presParOf" srcId="{028D2485-7D90-4A02-AAC0-3D0E3801B31A}" destId="{ADA65290-F57F-486A-B417-6DC27A6B604D}" srcOrd="0" destOrd="0" presId="urn:microsoft.com/office/officeart/2008/layout/LinedList"/>
    <dgm:cxn modelId="{60AB4836-DFB4-4A7E-9C6D-5F343A37A59A}" type="presParOf" srcId="{028D2485-7D90-4A02-AAC0-3D0E3801B31A}" destId="{F2CF0DCC-C2FC-4413-BC6E-15E6DD62BBB1}" srcOrd="1" destOrd="0" presId="urn:microsoft.com/office/officeart/2008/layout/LinedList"/>
    <dgm:cxn modelId="{3E609704-31C4-4250-8FC2-599ACC381010}" type="presParOf" srcId="{F2CF0DCC-C2FC-4413-BC6E-15E6DD62BBB1}" destId="{E3008362-2C32-4FCD-BB67-E95F63BAE020}" srcOrd="0" destOrd="0" presId="urn:microsoft.com/office/officeart/2008/layout/LinedList"/>
    <dgm:cxn modelId="{D022B945-5810-4E57-A58E-34C0398CF57A}" type="presParOf" srcId="{F2CF0DCC-C2FC-4413-BC6E-15E6DD62BBB1}" destId="{860FB56F-1508-46A1-830E-6FE68AF3C0F2}" srcOrd="1" destOrd="0" presId="urn:microsoft.com/office/officeart/2008/layout/LinedList"/>
    <dgm:cxn modelId="{C77379F2-806C-477C-B604-BA0D5AB883A9}" type="presParOf" srcId="{860FB56F-1508-46A1-830E-6FE68AF3C0F2}" destId="{AF5D4213-58BA-4313-8836-8D3EEAA5986E}" srcOrd="0" destOrd="0" presId="urn:microsoft.com/office/officeart/2008/layout/LinedList"/>
    <dgm:cxn modelId="{3B01DA97-B1CF-4752-8606-C951D4551587}" type="presParOf" srcId="{860FB56F-1508-46A1-830E-6FE68AF3C0F2}" destId="{561CF158-BC4A-4458-814C-784463965FC7}" srcOrd="1" destOrd="0" presId="urn:microsoft.com/office/officeart/2008/layout/LinedList"/>
    <dgm:cxn modelId="{EB3BC5D9-8D3B-468A-BC4F-F6AA4CA07E93}" type="presParOf" srcId="{860FB56F-1508-46A1-830E-6FE68AF3C0F2}" destId="{6126F349-DE76-4C5B-9C67-0E4A61498842}" srcOrd="2" destOrd="0" presId="urn:microsoft.com/office/officeart/2008/layout/LinedList"/>
    <dgm:cxn modelId="{C95D96E7-88EB-4134-B83C-117C8558D070}" type="presParOf" srcId="{F2CF0DCC-C2FC-4413-BC6E-15E6DD62BBB1}" destId="{0AC5D576-3205-425D-956C-FE659BB1795F}" srcOrd="2" destOrd="0" presId="urn:microsoft.com/office/officeart/2008/layout/LinedList"/>
    <dgm:cxn modelId="{68B787D1-DA49-4200-A71B-BAF682E1F2BA}" type="presParOf" srcId="{F2CF0DCC-C2FC-4413-BC6E-15E6DD62BBB1}" destId="{35673415-671B-4B0B-ABD5-3F929152901B}" srcOrd="3" destOrd="0" presId="urn:microsoft.com/office/officeart/2008/layout/LinedList"/>
    <dgm:cxn modelId="{A26EF161-C2A0-454E-B8EF-7FC652C3E2F1}" type="presParOf" srcId="{DE8F21CC-3A50-4E8E-A567-B918B3C0875C}" destId="{5F07C887-3715-480F-A6B0-8AF190B49350}" srcOrd="2" destOrd="0" presId="urn:microsoft.com/office/officeart/2008/layout/LinedList"/>
    <dgm:cxn modelId="{19269061-0B36-452F-B11B-2F1D9C905806}" type="presParOf" srcId="{DE8F21CC-3A50-4E8E-A567-B918B3C0875C}" destId="{79467D08-5985-4EFA-970D-37708C30CB24}" srcOrd="3" destOrd="0" presId="urn:microsoft.com/office/officeart/2008/layout/LinedList"/>
    <dgm:cxn modelId="{09F09DDE-244E-4CA2-9D13-30218437E685}" type="presParOf" srcId="{79467D08-5985-4EFA-970D-37708C30CB24}" destId="{13B0069F-8FEA-4123-8ADF-D0DD651F227D}" srcOrd="0" destOrd="0" presId="urn:microsoft.com/office/officeart/2008/layout/LinedList"/>
    <dgm:cxn modelId="{39A2091A-FAFF-4804-A5BA-D0EFCAFC0FE4}" type="presParOf" srcId="{79467D08-5985-4EFA-970D-37708C30CB24}" destId="{932EAE2A-31EE-443B-B473-308BCC18B9CC}" srcOrd="1" destOrd="0" presId="urn:microsoft.com/office/officeart/2008/layout/LinedList"/>
    <dgm:cxn modelId="{E1FDBC12-E022-4AD0-9A4C-DBCABC1EEA2D}" type="presParOf" srcId="{932EAE2A-31EE-443B-B473-308BCC18B9CC}" destId="{76EEB277-0443-42D7-9F1A-11436F7EC5D4}" srcOrd="0" destOrd="0" presId="urn:microsoft.com/office/officeart/2008/layout/LinedList"/>
    <dgm:cxn modelId="{6479B8D4-DA89-409B-B7E4-73359FAF02D6}" type="presParOf" srcId="{932EAE2A-31EE-443B-B473-308BCC18B9CC}" destId="{74D5DFFC-8FB6-443B-8D4D-DEC931D23EDE}" srcOrd="1" destOrd="0" presId="urn:microsoft.com/office/officeart/2008/layout/LinedList"/>
    <dgm:cxn modelId="{3E940A3C-5F28-48D7-BF6F-8C157161FFF9}" type="presParOf" srcId="{74D5DFFC-8FB6-443B-8D4D-DEC931D23EDE}" destId="{4C14361A-D662-462B-B6E1-2AF828E337E7}" srcOrd="0" destOrd="0" presId="urn:microsoft.com/office/officeart/2008/layout/LinedList"/>
    <dgm:cxn modelId="{13B93B7B-D80F-48A5-B8E0-A29FF8F2973B}" type="presParOf" srcId="{74D5DFFC-8FB6-443B-8D4D-DEC931D23EDE}" destId="{D3EDE53F-4021-4BC4-8B07-0B383959CDA6}" srcOrd="1" destOrd="0" presId="urn:microsoft.com/office/officeart/2008/layout/LinedList"/>
    <dgm:cxn modelId="{D3CBC855-8B98-4B79-8CD5-2829532DB8FE}" type="presParOf" srcId="{74D5DFFC-8FB6-443B-8D4D-DEC931D23EDE}" destId="{C0C72FBB-064D-454D-ABBC-2F59B491862B}" srcOrd="2" destOrd="0" presId="urn:microsoft.com/office/officeart/2008/layout/LinedList"/>
    <dgm:cxn modelId="{5BC4CD45-AFCE-4733-991C-1DD673CC3523}" type="presParOf" srcId="{932EAE2A-31EE-443B-B473-308BCC18B9CC}" destId="{7B4B7867-315E-45C3-AB58-03EB8DAEDF0D}" srcOrd="2" destOrd="0" presId="urn:microsoft.com/office/officeart/2008/layout/LinedList"/>
    <dgm:cxn modelId="{7161306D-B274-415D-9857-F03523B6A829}" type="presParOf" srcId="{932EAE2A-31EE-443B-B473-308BCC18B9CC}" destId="{875B1E44-E450-4619-8BF4-1A0D353C452A}" srcOrd="3" destOrd="0" presId="urn:microsoft.com/office/officeart/2008/layout/LinedList"/>
    <dgm:cxn modelId="{1E0BC8F2-E156-4B83-A1CE-2910628D1984}" type="presParOf" srcId="{DE8F21CC-3A50-4E8E-A567-B918B3C0875C}" destId="{D2F2EAE3-01E0-406B-8DB9-C0224445E31F}" srcOrd="4" destOrd="0" presId="urn:microsoft.com/office/officeart/2008/layout/LinedList"/>
    <dgm:cxn modelId="{91A1925D-DA24-4041-AD3B-39899C70D4DA}" type="presParOf" srcId="{DE8F21CC-3A50-4E8E-A567-B918B3C0875C}" destId="{3FCB9ECC-E79A-4F75-826B-B96CA6B812C9}" srcOrd="5" destOrd="0" presId="urn:microsoft.com/office/officeart/2008/layout/LinedList"/>
    <dgm:cxn modelId="{658EDA2B-A612-48AB-A801-B37A7DCD8407}" type="presParOf" srcId="{3FCB9ECC-E79A-4F75-826B-B96CA6B812C9}" destId="{37E30F1F-F69C-4F6E-9519-D46D3DAF6FEE}" srcOrd="0" destOrd="0" presId="urn:microsoft.com/office/officeart/2008/layout/LinedList"/>
    <dgm:cxn modelId="{98DBD62B-A2AB-4BB1-80E1-D3A35ECB0E35}" type="presParOf" srcId="{3FCB9ECC-E79A-4F75-826B-B96CA6B812C9}" destId="{F77A0BD8-A4C7-47E7-A7FD-868C8E878E85}" srcOrd="1" destOrd="0" presId="urn:microsoft.com/office/officeart/2008/layout/LinedList"/>
    <dgm:cxn modelId="{436353C8-4F58-4D38-B1D9-6A43B5BE9FA4}" type="presParOf" srcId="{F77A0BD8-A4C7-47E7-A7FD-868C8E878E85}" destId="{BAD1A0C0-C041-4D0B-98EC-5E5385BF58A5}" srcOrd="0" destOrd="0" presId="urn:microsoft.com/office/officeart/2008/layout/LinedList"/>
    <dgm:cxn modelId="{B70371C5-01A9-429E-8616-AB31067C78C3}" type="presParOf" srcId="{F77A0BD8-A4C7-47E7-A7FD-868C8E878E85}" destId="{F4E71447-6B30-4A1B-A45C-9B1CA2C48E79}" srcOrd="1" destOrd="0" presId="urn:microsoft.com/office/officeart/2008/layout/LinedList"/>
    <dgm:cxn modelId="{3E4A0763-FF4B-47FE-926F-64E60DEC288A}" type="presParOf" srcId="{F4E71447-6B30-4A1B-A45C-9B1CA2C48E79}" destId="{191DA3DC-7D24-45A7-9AEC-62170B956F38}" srcOrd="0" destOrd="0" presId="urn:microsoft.com/office/officeart/2008/layout/LinedList"/>
    <dgm:cxn modelId="{C85FCDEF-43EC-416D-A9C5-42F3240B257D}" type="presParOf" srcId="{F4E71447-6B30-4A1B-A45C-9B1CA2C48E79}" destId="{3B82D7AC-9B58-4250-A761-8DD88D854F1B}" srcOrd="1" destOrd="0" presId="urn:microsoft.com/office/officeart/2008/layout/LinedList"/>
    <dgm:cxn modelId="{65AFE041-52AB-41C5-9A4F-9BBB3E55C316}" type="presParOf" srcId="{F4E71447-6B30-4A1B-A45C-9B1CA2C48E79}" destId="{666F6422-32B8-4973-BBEC-FD50985400AE}" srcOrd="2" destOrd="0" presId="urn:microsoft.com/office/officeart/2008/layout/LinedList"/>
    <dgm:cxn modelId="{42A743E5-8C3F-43D0-BD76-B39DECD143F2}" type="presParOf" srcId="{F77A0BD8-A4C7-47E7-A7FD-868C8E878E85}" destId="{6139B360-5908-4172-AB45-4C2B8B29AED6}" srcOrd="2" destOrd="0" presId="urn:microsoft.com/office/officeart/2008/layout/LinedList"/>
    <dgm:cxn modelId="{5DC83639-4038-4A61-85EC-1701F3B4976B}" type="presParOf" srcId="{F77A0BD8-A4C7-47E7-A7FD-868C8E878E85}" destId="{701CCDE7-F777-4034-BD27-AA94FD36D0F1}" srcOrd="3" destOrd="0" presId="urn:microsoft.com/office/officeart/2008/layout/LinedList"/>
    <dgm:cxn modelId="{19F015AC-4212-4B31-A569-1C16654BCDB8}" type="presParOf" srcId="{DE8F21CC-3A50-4E8E-A567-B918B3C0875C}" destId="{E3FC1F2D-C5DC-45AE-B0E5-916E44198F7D}" srcOrd="6" destOrd="0" presId="urn:microsoft.com/office/officeart/2008/layout/LinedList"/>
    <dgm:cxn modelId="{6C880BCC-38DA-4960-BAB3-CB3D2C885D1D}" type="presParOf" srcId="{DE8F21CC-3A50-4E8E-A567-B918B3C0875C}" destId="{8DAF3BA3-E174-42B7-81A2-3E9077A22ABE}" srcOrd="7" destOrd="0" presId="urn:microsoft.com/office/officeart/2008/layout/LinedList"/>
    <dgm:cxn modelId="{49209485-61C0-48D9-B2D2-4D847F12DB80}" type="presParOf" srcId="{8DAF3BA3-E174-42B7-81A2-3E9077A22ABE}" destId="{E8A21D48-25B5-470A-B543-96CEFE01AF61}" srcOrd="0" destOrd="0" presId="urn:microsoft.com/office/officeart/2008/layout/LinedList"/>
    <dgm:cxn modelId="{7B973220-E30E-45F0-AE36-F88BB701353B}" type="presParOf" srcId="{8DAF3BA3-E174-42B7-81A2-3E9077A22ABE}" destId="{34457944-FD77-416D-BEC2-96337623F7FB}" srcOrd="1" destOrd="0" presId="urn:microsoft.com/office/officeart/2008/layout/LinedList"/>
    <dgm:cxn modelId="{61FCD56F-33ED-411E-A0B1-F3B51F4B73C4}" type="presParOf" srcId="{34457944-FD77-416D-BEC2-96337623F7FB}" destId="{F1519B12-A5A9-4A8A-AF79-6AE0CB9C335B}" srcOrd="0" destOrd="0" presId="urn:microsoft.com/office/officeart/2008/layout/LinedList"/>
    <dgm:cxn modelId="{ACAB38E9-2110-4A62-8E6A-4B593564151F}" type="presParOf" srcId="{34457944-FD77-416D-BEC2-96337623F7FB}" destId="{6F17D79F-BEA0-4016-A340-A4FA258E3D59}" srcOrd="1" destOrd="0" presId="urn:microsoft.com/office/officeart/2008/layout/LinedList"/>
    <dgm:cxn modelId="{9AF26172-A343-44A9-B397-0CF9058021F2}" type="presParOf" srcId="{6F17D79F-BEA0-4016-A340-A4FA258E3D59}" destId="{F3A254C1-808B-4B17-929A-DF122B1DB6F9}" srcOrd="0" destOrd="0" presId="urn:microsoft.com/office/officeart/2008/layout/LinedList"/>
    <dgm:cxn modelId="{E05AFB00-BD87-4C6D-8113-8CBE64F7E46E}" type="presParOf" srcId="{6F17D79F-BEA0-4016-A340-A4FA258E3D59}" destId="{BBBB6549-0955-452B-870D-A45DBDE1C065}" srcOrd="1" destOrd="0" presId="urn:microsoft.com/office/officeart/2008/layout/LinedList"/>
    <dgm:cxn modelId="{2AD287F8-A7DB-45E1-AFA0-810528F04A52}" type="presParOf" srcId="{6F17D79F-BEA0-4016-A340-A4FA258E3D59}" destId="{68FF9A58-6FE8-4DF9-958B-266AFBF75635}" srcOrd="2" destOrd="0" presId="urn:microsoft.com/office/officeart/2008/layout/LinedList"/>
    <dgm:cxn modelId="{4E7D1B4D-E427-4D57-9790-8204AAC88696}" type="presParOf" srcId="{34457944-FD77-416D-BEC2-96337623F7FB}" destId="{EE27700D-F141-4EBA-ABC4-CC1C76133CD7}" srcOrd="2" destOrd="0" presId="urn:microsoft.com/office/officeart/2008/layout/LinedList"/>
    <dgm:cxn modelId="{698CD094-B383-4C65-91D1-71F222EB5473}" type="presParOf" srcId="{34457944-FD77-416D-BEC2-96337623F7FB}" destId="{B7DCCC29-14BE-4357-B98B-B7AFCC984C40}" srcOrd="3" destOrd="0" presId="urn:microsoft.com/office/officeart/2008/layout/LinedList"/>
    <dgm:cxn modelId="{5A82889E-A16E-48FD-BC6E-7C956A98D7B6}" type="presParOf" srcId="{DE8F21CC-3A50-4E8E-A567-B918B3C0875C}" destId="{6D753174-8A25-4DBA-8B17-64BA9F70B3AB}" srcOrd="8" destOrd="0" presId="urn:microsoft.com/office/officeart/2008/layout/LinedList"/>
    <dgm:cxn modelId="{30EE58A4-304A-41D4-8C5B-D6C71B004666}" type="presParOf" srcId="{DE8F21CC-3A50-4E8E-A567-B918B3C0875C}" destId="{CF2CD5BF-5F7F-4819-A115-4DB93F09A7D8}" srcOrd="9" destOrd="0" presId="urn:microsoft.com/office/officeart/2008/layout/LinedList"/>
    <dgm:cxn modelId="{1512528F-8035-4D78-962B-E034990887E2}" type="presParOf" srcId="{CF2CD5BF-5F7F-4819-A115-4DB93F09A7D8}" destId="{B7D5D476-21C3-4762-B2D8-7C8604DDFB2E}" srcOrd="0" destOrd="0" presId="urn:microsoft.com/office/officeart/2008/layout/LinedList"/>
    <dgm:cxn modelId="{45663B8F-4E10-41C5-A934-F011A28EEB98}" type="presParOf" srcId="{CF2CD5BF-5F7F-4819-A115-4DB93F09A7D8}" destId="{6E7C8A98-B8AC-4548-9F79-C60F216E4680}" srcOrd="1" destOrd="0" presId="urn:microsoft.com/office/officeart/2008/layout/LinedList"/>
    <dgm:cxn modelId="{C44B2FED-8950-49DB-ABB0-584CC11800FB}" type="presParOf" srcId="{6E7C8A98-B8AC-4548-9F79-C60F216E4680}" destId="{921DFA2B-2055-4CEF-8B23-D5355D8AC774}" srcOrd="0" destOrd="0" presId="urn:microsoft.com/office/officeart/2008/layout/LinedList"/>
    <dgm:cxn modelId="{0595F117-06F1-4FC9-B1EA-B588D2BBBFAB}" type="presParOf" srcId="{6E7C8A98-B8AC-4548-9F79-C60F216E4680}" destId="{200A8F01-5E0F-49BB-B701-019711AC526A}" srcOrd="1" destOrd="0" presId="urn:microsoft.com/office/officeart/2008/layout/LinedList"/>
    <dgm:cxn modelId="{13CD7A3D-6919-4FF2-9285-8B9C0209A306}" type="presParOf" srcId="{200A8F01-5E0F-49BB-B701-019711AC526A}" destId="{60D83621-14DA-402F-A3A8-718177F6B640}" srcOrd="0" destOrd="0" presId="urn:microsoft.com/office/officeart/2008/layout/LinedList"/>
    <dgm:cxn modelId="{938AC820-AB8B-4CE4-A06A-9457CB7A206E}" type="presParOf" srcId="{200A8F01-5E0F-49BB-B701-019711AC526A}" destId="{C7D7827E-5FB7-4BD3-946D-BFB2D635E686}" srcOrd="1" destOrd="0" presId="urn:microsoft.com/office/officeart/2008/layout/LinedList"/>
    <dgm:cxn modelId="{DAB0050F-2764-4C74-9E9E-04F72B78502F}" type="presParOf" srcId="{200A8F01-5E0F-49BB-B701-019711AC526A}" destId="{A0AB590B-FE1E-4C36-9EC7-8477E5BB0726}" srcOrd="2" destOrd="0" presId="urn:microsoft.com/office/officeart/2008/layout/LinedList"/>
    <dgm:cxn modelId="{D021E2B9-662B-4440-977F-637FDBAD8BC9}" type="presParOf" srcId="{6E7C8A98-B8AC-4548-9F79-C60F216E4680}" destId="{05542658-4D70-4C35-9F58-C0128864CF37}" srcOrd="2" destOrd="0" presId="urn:microsoft.com/office/officeart/2008/layout/LinedList"/>
    <dgm:cxn modelId="{B2E653E2-7098-4EDC-AD10-B61E2B0636A6}" type="presParOf" srcId="{6E7C8A98-B8AC-4548-9F79-C60F216E4680}" destId="{65E64793-1D8C-4D6E-AB70-4484FC23EFD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de-DE" sz="2000" b="1" dirty="0" err="1"/>
            <a:t>Financiële</a:t>
          </a:r>
          <a:r>
            <a:rPr lang="de-DE" sz="2000" b="1" dirty="0"/>
            <a:t> </a:t>
          </a:r>
          <a:r>
            <a:rPr lang="de-DE" sz="2000" b="1" dirty="0" err="1"/>
            <a:t>gegevens</a:t>
          </a:r>
          <a:r>
            <a:rPr lang="de-DE" sz="2000" b="1" dirty="0"/>
            <a:t> </a:t>
          </a:r>
          <a:r>
            <a:rPr lang="de-DE" sz="2000" b="1" dirty="0" err="1"/>
            <a:t>voorbereiden</a:t>
          </a:r>
          <a:endParaRPr lang="de-DE" sz="2000" b="1" dirty="0"/>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custT="1"/>
      <dgm:spPr/>
      <dgm:t>
        <a:bodyPr/>
        <a:lstStyle/>
        <a:p>
          <a:pPr marL="0" indent="0">
            <a:buNone/>
          </a:pPr>
          <a:r>
            <a:rPr lang="nl-NL" sz="1800" b="1" dirty="0">
              <a:solidFill>
                <a:srgbClr val="595959"/>
              </a:solidFill>
              <a:latin typeface="Calibri" panose="020F0502020204030204" pitchFamily="34" charset="0"/>
              <a:ea typeface="Calibri" panose="020F0502020204030204" pitchFamily="34" charset="0"/>
              <a:cs typeface="Calibri" panose="020F0502020204030204" pitchFamily="34" charset="0"/>
            </a:rPr>
            <a:t>Breng financiële overzichten up-to-date, inclusief inkomsten, balans en cashflow.</a:t>
          </a:r>
          <a:endPar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endParaRP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000" b="1" dirty="0" err="1"/>
            <a:t>Zakelijke</a:t>
          </a:r>
          <a:r>
            <a:rPr lang="de-DE" sz="2000" b="1" dirty="0"/>
            <a:t> </a:t>
          </a:r>
          <a:r>
            <a:rPr lang="de-DE" sz="2000" b="1" dirty="0" err="1"/>
            <a:t>updates</a:t>
          </a:r>
          <a:endParaRPr lang="de-DE" sz="2000" b="1" dirty="0"/>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custT="1"/>
      <dgm:spPr/>
      <dgm:t>
        <a:bodyPr/>
        <a:lstStyle/>
        <a:p>
          <a:pPr marL="0" indent="0">
            <a:buNone/>
          </a:pPr>
          <a:r>
            <a:rPr lang="nl-NL" sz="1800" b="1" dirty="0">
              <a:solidFill>
                <a:srgbClr val="595959"/>
              </a:solidFill>
              <a:latin typeface="Calibri" panose="020F0502020204030204" pitchFamily="34" charset="0"/>
              <a:ea typeface="Calibri" panose="020F0502020204030204" pitchFamily="34" charset="0"/>
              <a:cs typeface="Calibri" panose="020F0502020204030204" pitchFamily="34" charset="0"/>
            </a:rPr>
            <a:t>Markeer belangrijke prestaties, lopende projecten en eventuele uitdagingen.</a:t>
          </a:r>
          <a:endPar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endParaRP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000" b="1" dirty="0"/>
            <a:t>Growth Plans</a:t>
          </a: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custT="1"/>
      <dgm:spPr/>
      <dgm:t>
        <a:bodyPr/>
        <a:lstStyle/>
        <a:p>
          <a:pPr marL="0" indent="0">
            <a:buNone/>
          </a:pPr>
          <a:r>
            <a:rPr lang="nl-NL" sz="1800" b="1" dirty="0">
              <a:solidFill>
                <a:srgbClr val="595959"/>
              </a:solidFill>
              <a:latin typeface="Calibri" panose="020F0502020204030204" pitchFamily="34" charset="0"/>
              <a:ea typeface="Calibri" panose="020F0502020204030204" pitchFamily="34" charset="0"/>
              <a:cs typeface="Calibri" panose="020F0502020204030204" pitchFamily="34" charset="0"/>
            </a:rPr>
            <a:t>Deel uw visie voor toekomstige groei, inclusief strategieën voor uitbreiding, nieuwe markten.</a:t>
          </a:r>
          <a:endParaRPr lang="de-DE" sz="1800" b="1" dirty="0">
            <a:solidFill>
              <a:srgbClr val="595959"/>
            </a:solidFill>
            <a:latin typeface="Calibri" panose="020F0502020204030204" pitchFamily="34" charset="0"/>
            <a:ea typeface="Calibri" panose="020F0502020204030204" pitchFamily="34" charset="0"/>
            <a:cs typeface="Calibri" panose="020F0502020204030204" pitchFamily="34" charset="0"/>
          </a:endParaRP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custLinFactNeighborX="-374" custLinFactNeighborY="4901">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custScaleY="100000">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223291-334B-4F40-BB2E-1D06F97F54C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de-DE"/>
        </a:p>
      </dgm:t>
    </dgm:pt>
    <dgm:pt modelId="{769B0C17-EF09-4574-9F94-09592A7C476F}">
      <dgm:prSet phldrT="[Text]" custT="1"/>
      <dgm:spPr/>
      <dgm:t>
        <a:bodyPr/>
        <a:lstStyle/>
        <a:p>
          <a:r>
            <a:rPr lang="nl-NL" sz="2000" b="1" dirty="0">
              <a:latin typeface="Calibri" panose="020F0502020204030204" pitchFamily="34" charset="0"/>
              <a:ea typeface="Calibri" panose="020F0502020204030204" pitchFamily="34" charset="0"/>
              <a:cs typeface="Calibri" panose="020F0502020204030204" pitchFamily="34" charset="0"/>
            </a:rPr>
            <a:t>Begin met de belangrijkste hoogtepunten</a:t>
          </a:r>
          <a:endParaRPr lang="de-DE" sz="2000" b="1" dirty="0">
            <a:latin typeface="Calibri" panose="020F0502020204030204" pitchFamily="34" charset="0"/>
            <a:ea typeface="Calibri" panose="020F0502020204030204" pitchFamily="34" charset="0"/>
            <a:cs typeface="Calibri" panose="020F0502020204030204" pitchFamily="34" charset="0"/>
          </a:endParaRPr>
        </a:p>
      </dgm:t>
    </dgm:pt>
    <dgm:pt modelId="{10CA52B4-ACF0-4488-A369-D613F1AAC472}" type="parTrans" cxnId="{2A7B50DF-68B4-4F9C-BBBA-474EFFD8560B}">
      <dgm:prSet/>
      <dgm:spPr/>
      <dgm:t>
        <a:bodyPr/>
        <a:lstStyle/>
        <a:p>
          <a:endParaRPr lang="de-DE"/>
        </a:p>
      </dgm:t>
    </dgm:pt>
    <dgm:pt modelId="{85401BA0-0DEF-4A0C-BCF3-4BD7177E3292}" type="sibTrans" cxnId="{2A7B50DF-68B4-4F9C-BBBA-474EFFD8560B}">
      <dgm:prSet/>
      <dgm:spPr/>
      <dgm:t>
        <a:bodyPr/>
        <a:lstStyle/>
        <a:p>
          <a:endParaRPr lang="de-DE"/>
        </a:p>
      </dgm:t>
    </dgm:pt>
    <dgm:pt modelId="{934A31AB-B83F-4FB3-BCD2-CF7A0BC55F42}">
      <dgm:prSet phldrT="[Text]" custT="1"/>
      <dgm:spPr/>
      <dgm:t>
        <a:bodyPr/>
        <a:lstStyle/>
        <a:p>
          <a:pPr marL="0" indent="0">
            <a:buNone/>
          </a:pPr>
          <a:r>
            <a:rPr lang="nl-NL" sz="1800" b="1" dirty="0">
              <a:latin typeface="Calibri" panose="020F0502020204030204" pitchFamily="34" charset="0"/>
              <a:ea typeface="Calibri" panose="020F0502020204030204" pitchFamily="34" charset="0"/>
              <a:cs typeface="Calibri" panose="020F0502020204030204" pitchFamily="34" charset="0"/>
            </a:rPr>
            <a:t>Focus op belangrijke statistieken en mijlpalen.</a:t>
          </a:r>
          <a:endParaRPr lang="de-DE" sz="1800" b="1" dirty="0">
            <a:latin typeface="Calibri" panose="020F0502020204030204" pitchFamily="34" charset="0"/>
            <a:ea typeface="Calibri" panose="020F0502020204030204" pitchFamily="34" charset="0"/>
            <a:cs typeface="Calibri" panose="020F0502020204030204" pitchFamily="34" charset="0"/>
          </a:endParaRPr>
        </a:p>
      </dgm:t>
    </dgm:pt>
    <dgm:pt modelId="{D59EBDB8-E0C0-4A9A-B607-7717903316D7}" type="parTrans" cxnId="{B77F1117-DDC8-46DF-8D64-0BCE1BADDA18}">
      <dgm:prSet/>
      <dgm:spPr/>
      <dgm:t>
        <a:bodyPr/>
        <a:lstStyle/>
        <a:p>
          <a:endParaRPr lang="de-DE"/>
        </a:p>
      </dgm:t>
    </dgm:pt>
    <dgm:pt modelId="{3541B25B-9D0D-4151-B019-DEC23883DBBD}" type="sibTrans" cxnId="{B77F1117-DDC8-46DF-8D64-0BCE1BADDA18}">
      <dgm:prSet/>
      <dgm:spPr/>
      <dgm:t>
        <a:bodyPr/>
        <a:lstStyle/>
        <a:p>
          <a:endParaRPr lang="de-DE"/>
        </a:p>
      </dgm:t>
    </dgm:pt>
    <dgm:pt modelId="{3A81E653-BDB4-439F-8558-A1744ED182CD}">
      <dgm:prSet phldrT="[Text]" custT="1"/>
      <dgm:spPr/>
      <dgm:t>
        <a:bodyPr/>
        <a:lstStyle/>
        <a:p>
          <a:r>
            <a:rPr lang="de-DE" sz="2000" b="1" dirty="0" err="1">
              <a:latin typeface="Calibri" panose="020F0502020204030204" pitchFamily="34" charset="0"/>
              <a:ea typeface="Calibri" panose="020F0502020204030204" pitchFamily="34" charset="0"/>
              <a:cs typeface="Calibri" panose="020F0502020204030204" pitchFamily="34" charset="0"/>
            </a:rPr>
            <a:t>Uitdagingen</a:t>
          </a:r>
          <a:r>
            <a:rPr lang="de-DE" sz="2000" b="1" dirty="0">
              <a:latin typeface="Calibri" panose="020F0502020204030204" pitchFamily="34" charset="0"/>
              <a:ea typeface="Calibri" panose="020F0502020204030204" pitchFamily="34" charset="0"/>
              <a:cs typeface="Calibri" panose="020F0502020204030204" pitchFamily="34" charset="0"/>
            </a:rPr>
            <a:t> </a:t>
          </a:r>
          <a:r>
            <a:rPr lang="de-DE" sz="2000" b="1" dirty="0" err="1">
              <a:latin typeface="Calibri" panose="020F0502020204030204" pitchFamily="34" charset="0"/>
              <a:ea typeface="Calibri" panose="020F0502020204030204" pitchFamily="34" charset="0"/>
              <a:cs typeface="Calibri" panose="020F0502020204030204" pitchFamily="34" charset="0"/>
            </a:rPr>
            <a:t>aanpakken</a:t>
          </a:r>
          <a:endParaRPr lang="de-DE" sz="2000" b="1" dirty="0">
            <a:latin typeface="Calibri" panose="020F0502020204030204" pitchFamily="34" charset="0"/>
            <a:ea typeface="Calibri" panose="020F0502020204030204" pitchFamily="34" charset="0"/>
            <a:cs typeface="Calibri" panose="020F0502020204030204" pitchFamily="34" charset="0"/>
          </a:endParaRPr>
        </a:p>
      </dgm:t>
    </dgm:pt>
    <dgm:pt modelId="{6C0F4323-7CD5-46D0-A5ED-32DC89AE6E55}" type="parTrans" cxnId="{13D157F8-E706-4013-9BC4-C5BFE76183B7}">
      <dgm:prSet/>
      <dgm:spPr/>
      <dgm:t>
        <a:bodyPr/>
        <a:lstStyle/>
        <a:p>
          <a:endParaRPr lang="de-DE"/>
        </a:p>
      </dgm:t>
    </dgm:pt>
    <dgm:pt modelId="{ACFD1C88-2AC7-4ED7-B2F3-C13E80D356B9}" type="sibTrans" cxnId="{13D157F8-E706-4013-9BC4-C5BFE76183B7}">
      <dgm:prSet/>
      <dgm:spPr/>
      <dgm:t>
        <a:bodyPr/>
        <a:lstStyle/>
        <a:p>
          <a:endParaRPr lang="de-DE"/>
        </a:p>
      </dgm:t>
    </dgm:pt>
    <dgm:pt modelId="{F119D0C2-3294-49BC-A015-4340A6F54721}">
      <dgm:prSet phldrT="[Text]"/>
      <dgm:spPr/>
      <dgm:t>
        <a:bodyPr/>
        <a:lstStyle/>
        <a:p>
          <a:pPr marL="0" indent="0">
            <a:buNone/>
          </a:pPr>
          <a:r>
            <a:rPr lang="nl-NL" b="1" dirty="0">
              <a:latin typeface="Calibri" panose="020F0502020204030204" pitchFamily="34" charset="0"/>
              <a:ea typeface="Calibri" panose="020F0502020204030204" pitchFamily="34" charset="0"/>
              <a:cs typeface="Calibri" panose="020F0502020204030204" pitchFamily="34" charset="0"/>
            </a:rPr>
            <a:t>Beleggers waarderen eerlijkheid over eventuele zakelijke problemen.</a:t>
          </a:r>
          <a:endParaRPr lang="de-DE" b="1" dirty="0">
            <a:latin typeface="Calibri" panose="020F0502020204030204" pitchFamily="34" charset="0"/>
            <a:ea typeface="Calibri" panose="020F0502020204030204" pitchFamily="34" charset="0"/>
            <a:cs typeface="Calibri" panose="020F0502020204030204" pitchFamily="34" charset="0"/>
          </a:endParaRPr>
        </a:p>
      </dgm:t>
    </dgm:pt>
    <dgm:pt modelId="{C052E6DC-CFAF-463D-B699-9137D1A90CCB}" type="parTrans" cxnId="{AF26DCD6-1973-4745-835B-59A1162A80EC}">
      <dgm:prSet/>
      <dgm:spPr/>
      <dgm:t>
        <a:bodyPr/>
        <a:lstStyle/>
        <a:p>
          <a:endParaRPr lang="de-DE"/>
        </a:p>
      </dgm:t>
    </dgm:pt>
    <dgm:pt modelId="{C08AED1D-5698-4901-9B72-0E1AF11B3EC3}" type="sibTrans" cxnId="{AF26DCD6-1973-4745-835B-59A1162A80EC}">
      <dgm:prSet/>
      <dgm:spPr/>
      <dgm:t>
        <a:bodyPr/>
        <a:lstStyle/>
        <a:p>
          <a:endParaRPr lang="de-DE"/>
        </a:p>
      </dgm:t>
    </dgm:pt>
    <dgm:pt modelId="{B2AA7364-93AC-42B2-AC66-744FBE2CEFCE}">
      <dgm:prSet phldrT="[Text]" custT="1"/>
      <dgm:spPr/>
      <dgm:t>
        <a:bodyPr/>
        <a:lstStyle/>
        <a:p>
          <a:pPr marL="0" indent="0">
            <a:buNone/>
          </a:pPr>
          <a:r>
            <a:rPr lang="de-DE" sz="2000" b="1" dirty="0" err="1">
              <a:latin typeface="Calibri" panose="020F0502020204030204" pitchFamily="34" charset="0"/>
              <a:ea typeface="Calibri" panose="020F0502020204030204" pitchFamily="34" charset="0"/>
              <a:cs typeface="Calibri" panose="020F0502020204030204" pitchFamily="34" charset="0"/>
            </a:rPr>
            <a:t>Visie</a:t>
          </a:r>
          <a:r>
            <a:rPr lang="de-DE" sz="2000" b="1" dirty="0">
              <a:latin typeface="Calibri" panose="020F0502020204030204" pitchFamily="34" charset="0"/>
              <a:ea typeface="Calibri" panose="020F0502020204030204" pitchFamily="34" charset="0"/>
              <a:cs typeface="Calibri" panose="020F0502020204030204" pitchFamily="34" charset="0"/>
            </a:rPr>
            <a:t> </a:t>
          </a:r>
          <a:r>
            <a:rPr lang="de-DE" sz="2000" b="1" dirty="0" err="1">
              <a:latin typeface="Calibri" panose="020F0502020204030204" pitchFamily="34" charset="0"/>
              <a:ea typeface="Calibri" panose="020F0502020204030204" pitchFamily="34" charset="0"/>
              <a:cs typeface="Calibri" panose="020F0502020204030204" pitchFamily="34" charset="0"/>
            </a:rPr>
            <a:t>voor</a:t>
          </a:r>
          <a:r>
            <a:rPr lang="de-DE" sz="2000" b="1" dirty="0">
              <a:latin typeface="Calibri" panose="020F0502020204030204" pitchFamily="34" charset="0"/>
              <a:ea typeface="Calibri" panose="020F0502020204030204" pitchFamily="34" charset="0"/>
              <a:cs typeface="Calibri" panose="020F0502020204030204" pitchFamily="34" charset="0"/>
            </a:rPr>
            <a:t> de </a:t>
          </a:r>
          <a:r>
            <a:rPr lang="de-DE" sz="2000" b="1" dirty="0" err="1">
              <a:latin typeface="Calibri" panose="020F0502020204030204" pitchFamily="34" charset="0"/>
              <a:ea typeface="Calibri" panose="020F0502020204030204" pitchFamily="34" charset="0"/>
              <a:cs typeface="Calibri" panose="020F0502020204030204" pitchFamily="34" charset="0"/>
            </a:rPr>
            <a:t>toekomst</a:t>
          </a:r>
          <a:endParaRPr lang="de-DE" sz="2000" b="1" dirty="0">
            <a:latin typeface="Calibri" panose="020F0502020204030204" pitchFamily="34" charset="0"/>
            <a:ea typeface="Calibri" panose="020F0502020204030204" pitchFamily="34" charset="0"/>
            <a:cs typeface="Calibri" panose="020F0502020204030204" pitchFamily="34" charset="0"/>
          </a:endParaRPr>
        </a:p>
      </dgm:t>
    </dgm:pt>
    <dgm:pt modelId="{388B0E5E-8BAF-4115-9690-47291E0A8E1C}" type="parTrans" cxnId="{7345341C-A280-45F6-AA0D-6EC3FD0355AF}">
      <dgm:prSet/>
      <dgm:spPr/>
      <dgm:t>
        <a:bodyPr/>
        <a:lstStyle/>
        <a:p>
          <a:endParaRPr lang="de-DE"/>
        </a:p>
      </dgm:t>
    </dgm:pt>
    <dgm:pt modelId="{BE76620B-3004-45A3-A9B7-C75C7DAD0572}" type="sibTrans" cxnId="{7345341C-A280-45F6-AA0D-6EC3FD0355AF}">
      <dgm:prSet/>
      <dgm:spPr/>
      <dgm:t>
        <a:bodyPr/>
        <a:lstStyle/>
        <a:p>
          <a:endParaRPr lang="de-DE"/>
        </a:p>
      </dgm:t>
    </dgm:pt>
    <dgm:pt modelId="{934B80F9-3F45-4AA8-A5DF-3868D3C444B3}">
      <dgm:prSet/>
      <dgm:spPr/>
      <dgm:t>
        <a:bodyPr/>
        <a:lstStyle/>
        <a:p>
          <a:pPr marL="0" indent="0">
            <a:buNone/>
          </a:pPr>
          <a:r>
            <a:rPr lang="nl-NL" b="1" dirty="0">
              <a:latin typeface="Calibri" panose="020F0502020204030204" pitchFamily="34" charset="0"/>
              <a:ea typeface="Calibri" panose="020F0502020204030204" pitchFamily="34" charset="0"/>
              <a:cs typeface="Calibri" panose="020F0502020204030204" pitchFamily="34" charset="0"/>
            </a:rPr>
            <a:t>Toon vertrouwen in het succes van het bedrijf op de lange termijn</a:t>
          </a:r>
          <a:endParaRPr lang="de-DE" b="1" dirty="0">
            <a:latin typeface="Calibri" panose="020F0502020204030204" pitchFamily="34" charset="0"/>
            <a:ea typeface="Calibri" panose="020F0502020204030204" pitchFamily="34" charset="0"/>
            <a:cs typeface="Calibri" panose="020F0502020204030204" pitchFamily="34" charset="0"/>
          </a:endParaRPr>
        </a:p>
      </dgm:t>
    </dgm:pt>
    <dgm:pt modelId="{212FD028-3C23-4DBE-ADAB-85F47D1A0B87}" type="parTrans" cxnId="{9C87C970-9F5E-4390-AB6F-3EEDE88C644F}">
      <dgm:prSet/>
      <dgm:spPr/>
      <dgm:t>
        <a:bodyPr/>
        <a:lstStyle/>
        <a:p>
          <a:endParaRPr lang="de-DE"/>
        </a:p>
      </dgm:t>
    </dgm:pt>
    <dgm:pt modelId="{FC8918DA-A256-4593-9F1E-26D348F8DD8A}" type="sibTrans" cxnId="{9C87C970-9F5E-4390-AB6F-3EEDE88C644F}">
      <dgm:prSet/>
      <dgm:spPr/>
      <dgm:t>
        <a:bodyPr/>
        <a:lstStyle/>
        <a:p>
          <a:endParaRPr lang="de-DE"/>
        </a:p>
      </dgm:t>
    </dgm:pt>
    <dgm:pt modelId="{3AC9FD12-9EB0-400C-AA22-0B430032B668}" type="pres">
      <dgm:prSet presAssocID="{F4223291-334B-4F40-BB2E-1D06F97F54C3}" presName="Name0" presStyleCnt="0">
        <dgm:presLayoutVars>
          <dgm:dir/>
          <dgm:animLvl val="lvl"/>
          <dgm:resizeHandles val="exact"/>
        </dgm:presLayoutVars>
      </dgm:prSet>
      <dgm:spPr/>
    </dgm:pt>
    <dgm:pt modelId="{5BD845CD-ABCC-436E-9A5D-2EA429493464}" type="pres">
      <dgm:prSet presAssocID="{769B0C17-EF09-4574-9F94-09592A7C476F}" presName="composite" presStyleCnt="0"/>
      <dgm:spPr/>
    </dgm:pt>
    <dgm:pt modelId="{B8267859-9325-4486-B8F8-CB2B2E2EA79A}" type="pres">
      <dgm:prSet presAssocID="{769B0C17-EF09-4574-9F94-09592A7C476F}" presName="parTx" presStyleLbl="alignNode1" presStyleIdx="0" presStyleCnt="3">
        <dgm:presLayoutVars>
          <dgm:chMax val="0"/>
          <dgm:chPref val="0"/>
          <dgm:bulletEnabled val="1"/>
        </dgm:presLayoutVars>
      </dgm:prSet>
      <dgm:spPr/>
    </dgm:pt>
    <dgm:pt modelId="{DA0F05C3-5D98-4D28-AA8D-930FA1D88EC2}" type="pres">
      <dgm:prSet presAssocID="{769B0C17-EF09-4574-9F94-09592A7C476F}" presName="desTx" presStyleLbl="alignAccFollowNode1" presStyleIdx="0" presStyleCnt="3">
        <dgm:presLayoutVars>
          <dgm:bulletEnabled val="1"/>
        </dgm:presLayoutVars>
      </dgm:prSet>
      <dgm:spPr/>
    </dgm:pt>
    <dgm:pt modelId="{034777C9-240B-4B28-A327-41719B9AF843}" type="pres">
      <dgm:prSet presAssocID="{85401BA0-0DEF-4A0C-BCF3-4BD7177E3292}" presName="space" presStyleCnt="0"/>
      <dgm:spPr/>
    </dgm:pt>
    <dgm:pt modelId="{32D6CC55-FB85-4715-B2A3-5784791C8864}" type="pres">
      <dgm:prSet presAssocID="{3A81E653-BDB4-439F-8558-A1744ED182CD}" presName="composite" presStyleCnt="0"/>
      <dgm:spPr/>
    </dgm:pt>
    <dgm:pt modelId="{A4209023-4C65-436A-BD0C-A862B4AF7D9D}" type="pres">
      <dgm:prSet presAssocID="{3A81E653-BDB4-439F-8558-A1744ED182CD}" presName="parTx" presStyleLbl="alignNode1" presStyleIdx="1" presStyleCnt="3">
        <dgm:presLayoutVars>
          <dgm:chMax val="0"/>
          <dgm:chPref val="0"/>
          <dgm:bulletEnabled val="1"/>
        </dgm:presLayoutVars>
      </dgm:prSet>
      <dgm:spPr/>
    </dgm:pt>
    <dgm:pt modelId="{663AA321-843D-4D42-8091-F46FA19DC9B8}" type="pres">
      <dgm:prSet presAssocID="{3A81E653-BDB4-439F-8558-A1744ED182CD}" presName="desTx" presStyleLbl="alignAccFollowNode1" presStyleIdx="1" presStyleCnt="3">
        <dgm:presLayoutVars>
          <dgm:bulletEnabled val="1"/>
        </dgm:presLayoutVars>
      </dgm:prSet>
      <dgm:spPr/>
    </dgm:pt>
    <dgm:pt modelId="{1620B611-A57C-451D-A1C7-C694BB11C177}" type="pres">
      <dgm:prSet presAssocID="{ACFD1C88-2AC7-4ED7-B2F3-C13E80D356B9}" presName="space" presStyleCnt="0"/>
      <dgm:spPr/>
    </dgm:pt>
    <dgm:pt modelId="{EF5995AC-BA1D-4CEB-8288-154B4178D7A5}" type="pres">
      <dgm:prSet presAssocID="{B2AA7364-93AC-42B2-AC66-744FBE2CEFCE}" presName="composite" presStyleCnt="0"/>
      <dgm:spPr/>
    </dgm:pt>
    <dgm:pt modelId="{8AEE7BCB-4023-4D8E-ADA3-8D588D19D5C3}" type="pres">
      <dgm:prSet presAssocID="{B2AA7364-93AC-42B2-AC66-744FBE2CEFCE}" presName="parTx" presStyleLbl="alignNode1" presStyleIdx="2" presStyleCnt="3">
        <dgm:presLayoutVars>
          <dgm:chMax val="0"/>
          <dgm:chPref val="0"/>
          <dgm:bulletEnabled val="1"/>
        </dgm:presLayoutVars>
      </dgm:prSet>
      <dgm:spPr/>
    </dgm:pt>
    <dgm:pt modelId="{D39B2975-38CD-4CEA-959C-B2CE94662102}" type="pres">
      <dgm:prSet presAssocID="{B2AA7364-93AC-42B2-AC66-744FBE2CEFCE}" presName="desTx" presStyleLbl="alignAccFollowNode1" presStyleIdx="2" presStyleCnt="3">
        <dgm:presLayoutVars>
          <dgm:bulletEnabled val="1"/>
        </dgm:presLayoutVars>
      </dgm:prSet>
      <dgm:spPr/>
    </dgm:pt>
  </dgm:ptLst>
  <dgm:cxnLst>
    <dgm:cxn modelId="{B77F1117-DDC8-46DF-8D64-0BCE1BADDA18}" srcId="{769B0C17-EF09-4574-9F94-09592A7C476F}" destId="{934A31AB-B83F-4FB3-BCD2-CF7A0BC55F42}" srcOrd="0" destOrd="0" parTransId="{D59EBDB8-E0C0-4A9A-B607-7717903316D7}" sibTransId="{3541B25B-9D0D-4151-B019-DEC23883DBBD}"/>
    <dgm:cxn modelId="{7345341C-A280-45F6-AA0D-6EC3FD0355AF}" srcId="{F4223291-334B-4F40-BB2E-1D06F97F54C3}" destId="{B2AA7364-93AC-42B2-AC66-744FBE2CEFCE}" srcOrd="2" destOrd="0" parTransId="{388B0E5E-8BAF-4115-9690-47291E0A8E1C}" sibTransId="{BE76620B-3004-45A3-A9B7-C75C7DAD0572}"/>
    <dgm:cxn modelId="{DC372031-C253-4DC9-94CC-0C705670F5BA}" type="presOf" srcId="{3A81E653-BDB4-439F-8558-A1744ED182CD}" destId="{A4209023-4C65-436A-BD0C-A862B4AF7D9D}" srcOrd="0" destOrd="0" presId="urn:microsoft.com/office/officeart/2005/8/layout/hList1"/>
    <dgm:cxn modelId="{820B3864-83DF-4523-BF3D-216844437C6A}" type="presOf" srcId="{934B80F9-3F45-4AA8-A5DF-3868D3C444B3}" destId="{D39B2975-38CD-4CEA-959C-B2CE94662102}" srcOrd="0" destOrd="0" presId="urn:microsoft.com/office/officeart/2005/8/layout/hList1"/>
    <dgm:cxn modelId="{9C87C970-9F5E-4390-AB6F-3EEDE88C644F}" srcId="{B2AA7364-93AC-42B2-AC66-744FBE2CEFCE}" destId="{934B80F9-3F45-4AA8-A5DF-3868D3C444B3}" srcOrd="0" destOrd="0" parTransId="{212FD028-3C23-4DBE-ADAB-85F47D1A0B87}" sibTransId="{FC8918DA-A256-4593-9F1E-26D348F8DD8A}"/>
    <dgm:cxn modelId="{0815C393-0170-4DD0-901F-B6B4EEE25D92}" type="presOf" srcId="{B2AA7364-93AC-42B2-AC66-744FBE2CEFCE}" destId="{8AEE7BCB-4023-4D8E-ADA3-8D588D19D5C3}" srcOrd="0" destOrd="0" presId="urn:microsoft.com/office/officeart/2005/8/layout/hList1"/>
    <dgm:cxn modelId="{69F6B5D1-85A6-4112-B172-7F4A46F69457}" type="presOf" srcId="{934A31AB-B83F-4FB3-BCD2-CF7A0BC55F42}" destId="{DA0F05C3-5D98-4D28-AA8D-930FA1D88EC2}" srcOrd="0" destOrd="0" presId="urn:microsoft.com/office/officeart/2005/8/layout/hList1"/>
    <dgm:cxn modelId="{AF26DCD6-1973-4745-835B-59A1162A80EC}" srcId="{3A81E653-BDB4-439F-8558-A1744ED182CD}" destId="{F119D0C2-3294-49BC-A015-4340A6F54721}" srcOrd="0" destOrd="0" parTransId="{C052E6DC-CFAF-463D-B699-9137D1A90CCB}" sibTransId="{C08AED1D-5698-4901-9B72-0E1AF11B3EC3}"/>
    <dgm:cxn modelId="{03203FDD-FDCB-4652-B9C2-C049912B3502}" type="presOf" srcId="{769B0C17-EF09-4574-9F94-09592A7C476F}" destId="{B8267859-9325-4486-B8F8-CB2B2E2EA79A}" srcOrd="0" destOrd="0" presId="urn:microsoft.com/office/officeart/2005/8/layout/hList1"/>
    <dgm:cxn modelId="{2A7B50DF-68B4-4F9C-BBBA-474EFFD8560B}" srcId="{F4223291-334B-4F40-BB2E-1D06F97F54C3}" destId="{769B0C17-EF09-4574-9F94-09592A7C476F}" srcOrd="0" destOrd="0" parTransId="{10CA52B4-ACF0-4488-A369-D613F1AAC472}" sibTransId="{85401BA0-0DEF-4A0C-BCF3-4BD7177E3292}"/>
    <dgm:cxn modelId="{5F7352DF-F8E3-45A7-A43B-2553F2848F70}" type="presOf" srcId="{F4223291-334B-4F40-BB2E-1D06F97F54C3}" destId="{3AC9FD12-9EB0-400C-AA22-0B430032B668}" srcOrd="0" destOrd="0" presId="urn:microsoft.com/office/officeart/2005/8/layout/hList1"/>
    <dgm:cxn modelId="{A36177F4-6BB8-440D-B728-CCDA0A7BB811}" type="presOf" srcId="{F119D0C2-3294-49BC-A015-4340A6F54721}" destId="{663AA321-843D-4D42-8091-F46FA19DC9B8}" srcOrd="0" destOrd="0" presId="urn:microsoft.com/office/officeart/2005/8/layout/hList1"/>
    <dgm:cxn modelId="{13D157F8-E706-4013-9BC4-C5BFE76183B7}" srcId="{F4223291-334B-4F40-BB2E-1D06F97F54C3}" destId="{3A81E653-BDB4-439F-8558-A1744ED182CD}" srcOrd="1" destOrd="0" parTransId="{6C0F4323-7CD5-46D0-A5ED-32DC89AE6E55}" sibTransId="{ACFD1C88-2AC7-4ED7-B2F3-C13E80D356B9}"/>
    <dgm:cxn modelId="{5E8A4F0C-DFE8-452F-A364-64ACC9BCD963}" type="presParOf" srcId="{3AC9FD12-9EB0-400C-AA22-0B430032B668}" destId="{5BD845CD-ABCC-436E-9A5D-2EA429493464}" srcOrd="0" destOrd="0" presId="urn:microsoft.com/office/officeart/2005/8/layout/hList1"/>
    <dgm:cxn modelId="{D2C4588D-0751-486A-8723-65940006549D}" type="presParOf" srcId="{5BD845CD-ABCC-436E-9A5D-2EA429493464}" destId="{B8267859-9325-4486-B8F8-CB2B2E2EA79A}" srcOrd="0" destOrd="0" presId="urn:microsoft.com/office/officeart/2005/8/layout/hList1"/>
    <dgm:cxn modelId="{32E26A3A-450C-4B51-8A1A-A0938D40D372}" type="presParOf" srcId="{5BD845CD-ABCC-436E-9A5D-2EA429493464}" destId="{DA0F05C3-5D98-4D28-AA8D-930FA1D88EC2}" srcOrd="1" destOrd="0" presId="urn:microsoft.com/office/officeart/2005/8/layout/hList1"/>
    <dgm:cxn modelId="{22EFE4E7-29A9-45A1-AAFB-BDEA0FDDC161}" type="presParOf" srcId="{3AC9FD12-9EB0-400C-AA22-0B430032B668}" destId="{034777C9-240B-4B28-A327-41719B9AF843}" srcOrd="1" destOrd="0" presId="urn:microsoft.com/office/officeart/2005/8/layout/hList1"/>
    <dgm:cxn modelId="{224CFA2E-9416-4B6F-B09A-53F225C7DB87}" type="presParOf" srcId="{3AC9FD12-9EB0-400C-AA22-0B430032B668}" destId="{32D6CC55-FB85-4715-B2A3-5784791C8864}" srcOrd="2" destOrd="0" presId="urn:microsoft.com/office/officeart/2005/8/layout/hList1"/>
    <dgm:cxn modelId="{B2147EFC-EA58-4228-89E3-B72FBBAB098E}" type="presParOf" srcId="{32D6CC55-FB85-4715-B2A3-5784791C8864}" destId="{A4209023-4C65-436A-BD0C-A862B4AF7D9D}" srcOrd="0" destOrd="0" presId="urn:microsoft.com/office/officeart/2005/8/layout/hList1"/>
    <dgm:cxn modelId="{17A58F99-1D7E-4EDB-9107-87A4849877CC}" type="presParOf" srcId="{32D6CC55-FB85-4715-B2A3-5784791C8864}" destId="{663AA321-843D-4D42-8091-F46FA19DC9B8}" srcOrd="1" destOrd="0" presId="urn:microsoft.com/office/officeart/2005/8/layout/hList1"/>
    <dgm:cxn modelId="{CFD3D994-5923-451E-936C-7A8E05A043E2}" type="presParOf" srcId="{3AC9FD12-9EB0-400C-AA22-0B430032B668}" destId="{1620B611-A57C-451D-A1C7-C694BB11C177}" srcOrd="3" destOrd="0" presId="urn:microsoft.com/office/officeart/2005/8/layout/hList1"/>
    <dgm:cxn modelId="{C2177085-2D6D-4C78-85CA-AA38F7326D70}" type="presParOf" srcId="{3AC9FD12-9EB0-400C-AA22-0B430032B668}" destId="{EF5995AC-BA1D-4CEB-8288-154B4178D7A5}" srcOrd="4" destOrd="0" presId="urn:microsoft.com/office/officeart/2005/8/layout/hList1"/>
    <dgm:cxn modelId="{E664540C-E0F2-4FB6-ABF9-C589540BD8B8}" type="presParOf" srcId="{EF5995AC-BA1D-4CEB-8288-154B4178D7A5}" destId="{8AEE7BCB-4023-4D8E-ADA3-8D588D19D5C3}" srcOrd="0" destOrd="0" presId="urn:microsoft.com/office/officeart/2005/8/layout/hList1"/>
    <dgm:cxn modelId="{C43AD366-70FF-4690-8512-32394748E16F}" type="presParOf" srcId="{EF5995AC-BA1D-4CEB-8288-154B4178D7A5}" destId="{D39B2975-38CD-4CEA-959C-B2CE946621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11803" y="18044"/>
          <a:ext cx="3000819" cy="60451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de-DE" sz="2400" b="1" kern="1200" dirty="0" err="1"/>
            <a:t>Doorzichtigheid</a:t>
          </a:r>
          <a:endParaRPr lang="de-DE" sz="2400" b="1" kern="1200" dirty="0"/>
        </a:p>
      </dsp:txBody>
      <dsp:txXfrm>
        <a:off x="11803" y="18044"/>
        <a:ext cx="3000819" cy="604511"/>
      </dsp:txXfrm>
    </dsp:sp>
    <dsp:sp modelId="{DA0F05C3-5D98-4D28-AA8D-930FA1D88EC2}">
      <dsp:nvSpPr>
        <dsp:cNvPr id="0" name=""/>
        <dsp:cNvSpPr/>
      </dsp:nvSpPr>
      <dsp:spPr>
        <a:xfrm>
          <a:off x="3095" y="622555"/>
          <a:ext cx="3018234" cy="121054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kern="1200" dirty="0"/>
            <a:t>Houd beleggers op de hoogte van de prestaties en vooruitzichten van het bedrijf</a:t>
          </a:r>
          <a:endParaRPr lang="de-DE" sz="1800" kern="1200" dirty="0"/>
        </a:p>
      </dsp:txBody>
      <dsp:txXfrm>
        <a:off x="3095" y="622555"/>
        <a:ext cx="3018234" cy="1210545"/>
      </dsp:txXfrm>
    </dsp:sp>
    <dsp:sp modelId="{A4209023-4C65-436A-BD0C-A862B4AF7D9D}">
      <dsp:nvSpPr>
        <dsp:cNvPr id="0" name=""/>
        <dsp:cNvSpPr/>
      </dsp:nvSpPr>
      <dsp:spPr>
        <a:xfrm>
          <a:off x="3443883" y="18044"/>
          <a:ext cx="3018234" cy="604511"/>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Vertrouwen</a:t>
          </a:r>
          <a:endParaRPr lang="de-DE" sz="2800" b="1" kern="1200" dirty="0"/>
        </a:p>
      </dsp:txBody>
      <dsp:txXfrm>
        <a:off x="3443883" y="18044"/>
        <a:ext cx="3018234" cy="604511"/>
      </dsp:txXfrm>
    </dsp:sp>
    <dsp:sp modelId="{663AA321-843D-4D42-8091-F46FA19DC9B8}">
      <dsp:nvSpPr>
        <dsp:cNvPr id="0" name=""/>
        <dsp:cNvSpPr/>
      </dsp:nvSpPr>
      <dsp:spPr>
        <a:xfrm>
          <a:off x="3443883" y="622555"/>
          <a:ext cx="3018234" cy="1210545"/>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kern="1200" dirty="0"/>
            <a:t>Bouw en behoud vertrouwen door zowel successen als uitdagingen openlijk te delen.</a:t>
          </a:r>
          <a:endParaRPr lang="de-DE" sz="1800" kern="1200" dirty="0"/>
        </a:p>
      </dsp:txBody>
      <dsp:txXfrm>
        <a:off x="3443883" y="622555"/>
        <a:ext cx="3018234" cy="1210545"/>
      </dsp:txXfrm>
    </dsp:sp>
    <dsp:sp modelId="{8AEE7BCB-4023-4D8E-ADA3-8D588D19D5C3}">
      <dsp:nvSpPr>
        <dsp:cNvPr id="0" name=""/>
        <dsp:cNvSpPr/>
      </dsp:nvSpPr>
      <dsp:spPr>
        <a:xfrm>
          <a:off x="6884670" y="18044"/>
          <a:ext cx="3018234" cy="604511"/>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Betrokkenheid</a:t>
          </a:r>
          <a:endParaRPr lang="de-DE" sz="2800" b="1" kern="1200" dirty="0"/>
        </a:p>
      </dsp:txBody>
      <dsp:txXfrm>
        <a:off x="6884670" y="18044"/>
        <a:ext cx="3018234" cy="604511"/>
      </dsp:txXfrm>
    </dsp:sp>
    <dsp:sp modelId="{D39B2975-38CD-4CEA-959C-B2CE94662102}">
      <dsp:nvSpPr>
        <dsp:cNvPr id="0" name=""/>
        <dsp:cNvSpPr/>
      </dsp:nvSpPr>
      <dsp:spPr>
        <a:xfrm>
          <a:off x="6884670" y="622555"/>
          <a:ext cx="3018234" cy="1210545"/>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kern="1200" dirty="0"/>
            <a:t>Houd beleggers betrokken door middel van regelmatige communicatie en updates.</a:t>
          </a:r>
          <a:endParaRPr lang="de-DE" sz="1800" kern="1200" dirty="0"/>
        </a:p>
      </dsp:txBody>
      <dsp:txXfrm>
        <a:off x="6884670" y="622555"/>
        <a:ext cx="3018234" cy="1210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7737"/>
          <a:ext cx="3018234" cy="60159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Duidelijkheid</a:t>
          </a:r>
          <a:endParaRPr lang="de-DE" sz="2800" b="1" kern="1200" dirty="0"/>
        </a:p>
      </dsp:txBody>
      <dsp:txXfrm>
        <a:off x="3095" y="27737"/>
        <a:ext cx="3018234" cy="601595"/>
      </dsp:txXfrm>
    </dsp:sp>
    <dsp:sp modelId="{DA0F05C3-5D98-4D28-AA8D-930FA1D88EC2}">
      <dsp:nvSpPr>
        <dsp:cNvPr id="0" name=""/>
        <dsp:cNvSpPr/>
      </dsp:nvSpPr>
      <dsp:spPr>
        <a:xfrm>
          <a:off x="3095" y="629332"/>
          <a:ext cx="3018234" cy="1194075"/>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Zorg ervoor dat uw berichten duidelijk en gemakkelijk te begrijpen zijn. Vermijd jargon dat beleggers in verwarring kan brengen.</a:t>
          </a:r>
          <a:endParaRPr lang="de-DE" sz="1500" kern="1200" dirty="0"/>
        </a:p>
      </dsp:txBody>
      <dsp:txXfrm>
        <a:off x="3095" y="629332"/>
        <a:ext cx="3018234" cy="1194075"/>
      </dsp:txXfrm>
    </dsp:sp>
    <dsp:sp modelId="{A4209023-4C65-436A-BD0C-A862B4AF7D9D}">
      <dsp:nvSpPr>
        <dsp:cNvPr id="0" name=""/>
        <dsp:cNvSpPr/>
      </dsp:nvSpPr>
      <dsp:spPr>
        <a:xfrm>
          <a:off x="3443883" y="27737"/>
          <a:ext cx="3018234" cy="601595"/>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Consistentie</a:t>
          </a:r>
          <a:endParaRPr lang="de-DE" sz="2800" b="1" kern="1200" dirty="0"/>
        </a:p>
      </dsp:txBody>
      <dsp:txXfrm>
        <a:off x="3443883" y="27737"/>
        <a:ext cx="3018234" cy="601595"/>
      </dsp:txXfrm>
    </dsp:sp>
    <dsp:sp modelId="{663AA321-843D-4D42-8091-F46FA19DC9B8}">
      <dsp:nvSpPr>
        <dsp:cNvPr id="0" name=""/>
        <dsp:cNvSpPr/>
      </dsp:nvSpPr>
      <dsp:spPr>
        <a:xfrm>
          <a:off x="3443883" y="629332"/>
          <a:ext cx="3018234" cy="1194075"/>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Regelmatige communicatie, zowel in goede als in slechte tijden, laat zien dat het bedrijf stabiel en transparant is.</a:t>
          </a:r>
          <a:endParaRPr lang="de-DE" sz="1500" kern="1200" dirty="0"/>
        </a:p>
      </dsp:txBody>
      <dsp:txXfrm>
        <a:off x="3443883" y="629332"/>
        <a:ext cx="3018234" cy="1194075"/>
      </dsp:txXfrm>
    </dsp:sp>
    <dsp:sp modelId="{8AEE7BCB-4023-4D8E-ADA3-8D588D19D5C3}">
      <dsp:nvSpPr>
        <dsp:cNvPr id="0" name=""/>
        <dsp:cNvSpPr/>
      </dsp:nvSpPr>
      <dsp:spPr>
        <a:xfrm>
          <a:off x="6884670" y="27737"/>
          <a:ext cx="3018234" cy="601595"/>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de-DE" sz="2800" b="1" kern="1200" dirty="0" err="1"/>
            <a:t>Tijdigheid</a:t>
          </a:r>
          <a:endParaRPr lang="de-DE" sz="2800" b="1" kern="1200" dirty="0"/>
        </a:p>
      </dsp:txBody>
      <dsp:txXfrm>
        <a:off x="6884670" y="27737"/>
        <a:ext cx="3018234" cy="601595"/>
      </dsp:txXfrm>
    </dsp:sp>
    <dsp:sp modelId="{D39B2975-38CD-4CEA-959C-B2CE94662102}">
      <dsp:nvSpPr>
        <dsp:cNvPr id="0" name=""/>
        <dsp:cNvSpPr/>
      </dsp:nvSpPr>
      <dsp:spPr>
        <a:xfrm>
          <a:off x="6884670" y="629332"/>
          <a:ext cx="3018234" cy="1194075"/>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kern="1200" dirty="0"/>
            <a:t>Zorg voor tijdige updates, zodat beleggers niet in het ongewisse blijven over kritische ontwikkelingen.</a:t>
          </a:r>
          <a:endParaRPr lang="de-DE" sz="1500" kern="1200" dirty="0"/>
        </a:p>
      </dsp:txBody>
      <dsp:txXfrm>
        <a:off x="6884670" y="629332"/>
        <a:ext cx="3018234" cy="1194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DB66D-F903-41CD-8BC5-D55A07F7D42B}">
      <dsp:nvSpPr>
        <dsp:cNvPr id="0" name=""/>
        <dsp:cNvSpPr/>
      </dsp:nvSpPr>
      <dsp:spPr>
        <a:xfrm>
          <a:off x="0" y="479"/>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65290-F57F-486A-B417-6DC27A6B604D}">
      <dsp:nvSpPr>
        <dsp:cNvPr id="0" name=""/>
        <dsp:cNvSpPr/>
      </dsp:nvSpPr>
      <dsp:spPr>
        <a:xfrm>
          <a:off x="0" y="479"/>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err="1"/>
            <a:t>Kwartaalrapportages</a:t>
          </a:r>
          <a:endParaRPr lang="de-DE" sz="1600" kern="1200" dirty="0"/>
        </a:p>
      </dsp:txBody>
      <dsp:txXfrm>
        <a:off x="0" y="479"/>
        <a:ext cx="1454507" cy="786160"/>
      </dsp:txXfrm>
    </dsp:sp>
    <dsp:sp modelId="{561CF158-BC4A-4458-814C-784463965FC7}">
      <dsp:nvSpPr>
        <dsp:cNvPr id="0" name=""/>
        <dsp:cNvSpPr/>
      </dsp:nvSpPr>
      <dsp:spPr>
        <a:xfrm>
          <a:off x="1483441" y="28182"/>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l-NL" sz="1600" kern="1200" dirty="0">
              <a:latin typeface="Calibri" panose="020F0502020204030204" pitchFamily="34" charset="0"/>
              <a:ea typeface="Calibri" panose="020F0502020204030204" pitchFamily="34" charset="0"/>
              <a:cs typeface="Calibri" panose="020F0502020204030204" pitchFamily="34" charset="0"/>
            </a:rPr>
            <a:t>Regelmatig updates geven over financiële prestaties</a:t>
          </a:r>
          <a:r>
            <a:rPr lang="de-DE" sz="1600" kern="1200" dirty="0">
              <a:latin typeface="Calibri" panose="020F0502020204030204" pitchFamily="34" charset="0"/>
              <a:ea typeface="Calibri" panose="020F0502020204030204" pitchFamily="34" charset="0"/>
              <a:cs typeface="Calibri" panose="020F0502020204030204" pitchFamily="34" charset="0"/>
            </a:rPr>
            <a:t>.</a:t>
          </a:r>
        </a:p>
      </dsp:txBody>
      <dsp:txXfrm>
        <a:off x="1483441" y="28182"/>
        <a:ext cx="5708939" cy="713993"/>
      </dsp:txXfrm>
    </dsp:sp>
    <dsp:sp modelId="{0AC5D576-3205-425D-956C-FE659BB1795F}">
      <dsp:nvSpPr>
        <dsp:cNvPr id="0" name=""/>
        <dsp:cNvSpPr/>
      </dsp:nvSpPr>
      <dsp:spPr>
        <a:xfrm>
          <a:off x="1454506" y="750172"/>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07C887-3715-480F-A6B0-8AF190B49350}">
      <dsp:nvSpPr>
        <dsp:cNvPr id="0" name=""/>
        <dsp:cNvSpPr/>
      </dsp:nvSpPr>
      <dsp:spPr>
        <a:xfrm>
          <a:off x="0" y="786640"/>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B0069F-8FEA-4123-8ADF-D0DD651F227D}">
      <dsp:nvSpPr>
        <dsp:cNvPr id="0" name=""/>
        <dsp:cNvSpPr/>
      </dsp:nvSpPr>
      <dsp:spPr>
        <a:xfrm>
          <a:off x="0" y="786640"/>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err="1"/>
            <a:t>Jaarverslagen</a:t>
          </a:r>
          <a:endParaRPr lang="de-DE" sz="1600" kern="1200" dirty="0"/>
        </a:p>
      </dsp:txBody>
      <dsp:txXfrm>
        <a:off x="0" y="786640"/>
        <a:ext cx="1454507" cy="786160"/>
      </dsp:txXfrm>
    </dsp:sp>
    <dsp:sp modelId="{D3EDE53F-4021-4BC4-8B07-0B383959CDA6}">
      <dsp:nvSpPr>
        <dsp:cNvPr id="0" name=""/>
        <dsp:cNvSpPr/>
      </dsp:nvSpPr>
      <dsp:spPr>
        <a:xfrm>
          <a:off x="1483441" y="803597"/>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l-NL" sz="1600" kern="1200" dirty="0">
              <a:latin typeface="Calibri" panose="020F0502020204030204" pitchFamily="34" charset="0"/>
              <a:ea typeface="Calibri" panose="020F0502020204030204" pitchFamily="34" charset="0"/>
              <a:cs typeface="Calibri" panose="020F0502020204030204" pitchFamily="34" charset="0"/>
            </a:rPr>
            <a:t>Een uitgebreid overzicht van de jaarlijkse prestaties van het bedrijf, inclusief financiële gegevens en strategische initiatieven.</a:t>
          </a:r>
          <a:endParaRPr lang="de-DE" sz="1600" kern="1200" dirty="0">
            <a:latin typeface="Calibri" panose="020F0502020204030204" pitchFamily="34" charset="0"/>
            <a:ea typeface="Calibri" panose="020F0502020204030204" pitchFamily="34" charset="0"/>
            <a:cs typeface="Calibri" panose="020F0502020204030204" pitchFamily="34" charset="0"/>
          </a:endParaRPr>
        </a:p>
      </dsp:txBody>
      <dsp:txXfrm>
        <a:off x="1483441" y="803597"/>
        <a:ext cx="5708939" cy="713993"/>
      </dsp:txXfrm>
    </dsp:sp>
    <dsp:sp modelId="{7B4B7867-315E-45C3-AB58-03EB8DAEDF0D}">
      <dsp:nvSpPr>
        <dsp:cNvPr id="0" name=""/>
        <dsp:cNvSpPr/>
      </dsp:nvSpPr>
      <dsp:spPr>
        <a:xfrm>
          <a:off x="1454506" y="1536333"/>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F2EAE3-01E0-406B-8DB9-C0224445E31F}">
      <dsp:nvSpPr>
        <dsp:cNvPr id="0" name=""/>
        <dsp:cNvSpPr/>
      </dsp:nvSpPr>
      <dsp:spPr>
        <a:xfrm>
          <a:off x="0" y="1572800"/>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E30F1F-F69C-4F6E-9519-D46D3DAF6FEE}">
      <dsp:nvSpPr>
        <dsp:cNvPr id="0" name=""/>
        <dsp:cNvSpPr/>
      </dsp:nvSpPr>
      <dsp:spPr>
        <a:xfrm>
          <a:off x="0" y="1572800"/>
          <a:ext cx="1390588"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err="1"/>
            <a:t>Bijeenkomsten</a:t>
          </a:r>
          <a:r>
            <a:rPr lang="de-DE" sz="1600" kern="1200" dirty="0"/>
            <a:t> </a:t>
          </a:r>
          <a:r>
            <a:rPr lang="de-DE" sz="1600" kern="1200" dirty="0" err="1"/>
            <a:t>met</a:t>
          </a:r>
          <a:r>
            <a:rPr lang="de-DE" sz="1600" kern="1200" dirty="0"/>
            <a:t> </a:t>
          </a:r>
          <a:r>
            <a:rPr lang="de-DE" sz="1600" kern="1200" dirty="0" err="1"/>
            <a:t>investeerders</a:t>
          </a:r>
          <a:endParaRPr lang="de-DE" sz="1600" kern="1200" dirty="0"/>
        </a:p>
      </dsp:txBody>
      <dsp:txXfrm>
        <a:off x="0" y="1572800"/>
        <a:ext cx="1390588" cy="786160"/>
      </dsp:txXfrm>
    </dsp:sp>
    <dsp:sp modelId="{3B82D7AC-9B58-4250-A761-8DD88D854F1B}">
      <dsp:nvSpPr>
        <dsp:cNvPr id="0" name=""/>
        <dsp:cNvSpPr/>
      </dsp:nvSpPr>
      <dsp:spPr>
        <a:xfrm>
          <a:off x="1494882" y="1608500"/>
          <a:ext cx="5775390"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l-NL" sz="1600" kern="1200" dirty="0">
              <a:latin typeface="Calibri" panose="020F0502020204030204" pitchFamily="34" charset="0"/>
              <a:ea typeface="Calibri" panose="020F0502020204030204" pitchFamily="34" charset="0"/>
              <a:cs typeface="Calibri" panose="020F0502020204030204" pitchFamily="34" charset="0"/>
            </a:rPr>
            <a:t>Face-</a:t>
          </a:r>
          <a:r>
            <a:rPr lang="nl-NL" sz="1600" kern="1200" dirty="0" err="1">
              <a:latin typeface="Calibri" panose="020F0502020204030204" pitchFamily="34" charset="0"/>
              <a:ea typeface="Calibri" panose="020F0502020204030204" pitchFamily="34" charset="0"/>
              <a:cs typeface="Calibri" panose="020F0502020204030204" pitchFamily="34" charset="0"/>
            </a:rPr>
            <a:t>to</a:t>
          </a:r>
          <a:r>
            <a:rPr lang="nl-NL" sz="1600" kern="1200" dirty="0">
              <a:latin typeface="Calibri" panose="020F0502020204030204" pitchFamily="34" charset="0"/>
              <a:ea typeface="Calibri" panose="020F0502020204030204" pitchFamily="34" charset="0"/>
              <a:cs typeface="Calibri" panose="020F0502020204030204" pitchFamily="34" charset="0"/>
            </a:rPr>
            <a:t>-face vergaderingen of virtuele sessies om de voortgang van het bedrijf te bespreken, zorgen weg te nemen en toekomstplannen te schetsen.</a:t>
          </a:r>
          <a:endParaRPr lang="de-DE" sz="1600" kern="1200" dirty="0">
            <a:latin typeface="Calibri" panose="020F0502020204030204" pitchFamily="34" charset="0"/>
            <a:ea typeface="Calibri" panose="020F0502020204030204" pitchFamily="34" charset="0"/>
            <a:cs typeface="Calibri" panose="020F0502020204030204" pitchFamily="34" charset="0"/>
          </a:endParaRPr>
        </a:p>
      </dsp:txBody>
      <dsp:txXfrm>
        <a:off x="1494882" y="1608500"/>
        <a:ext cx="5775390" cy="713993"/>
      </dsp:txXfrm>
    </dsp:sp>
    <dsp:sp modelId="{6139B360-5908-4172-AB45-4C2B8B29AED6}">
      <dsp:nvSpPr>
        <dsp:cNvPr id="0" name=""/>
        <dsp:cNvSpPr/>
      </dsp:nvSpPr>
      <dsp:spPr>
        <a:xfrm>
          <a:off x="1390588" y="2322493"/>
          <a:ext cx="556235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FC1F2D-C5DC-45AE-B0E5-916E44198F7D}">
      <dsp:nvSpPr>
        <dsp:cNvPr id="0" name=""/>
        <dsp:cNvSpPr/>
      </dsp:nvSpPr>
      <dsp:spPr>
        <a:xfrm>
          <a:off x="0" y="2358961"/>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21D48-25B5-470A-B543-96CEFE01AF61}">
      <dsp:nvSpPr>
        <dsp:cNvPr id="0" name=""/>
        <dsp:cNvSpPr/>
      </dsp:nvSpPr>
      <dsp:spPr>
        <a:xfrm>
          <a:off x="0" y="2358961"/>
          <a:ext cx="1717503"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err="1"/>
            <a:t>Nieuwsbrieven</a:t>
          </a:r>
          <a:endParaRPr lang="de-DE" sz="1600" kern="1200" dirty="0"/>
        </a:p>
      </dsp:txBody>
      <dsp:txXfrm>
        <a:off x="0" y="2358961"/>
        <a:ext cx="1717503" cy="786160"/>
      </dsp:txXfrm>
    </dsp:sp>
    <dsp:sp modelId="{BBBB6549-0955-452B-870D-A45DBDE1C065}">
      <dsp:nvSpPr>
        <dsp:cNvPr id="0" name=""/>
        <dsp:cNvSpPr/>
      </dsp:nvSpPr>
      <dsp:spPr>
        <a:xfrm>
          <a:off x="1518573" y="2396745"/>
          <a:ext cx="5446908"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nl-NL" sz="1600" kern="1200" dirty="0">
              <a:latin typeface="Calibri" panose="020F0502020204030204" pitchFamily="34" charset="0"/>
              <a:ea typeface="Calibri" panose="020F0502020204030204" pitchFamily="34" charset="0"/>
              <a:cs typeface="Calibri" panose="020F0502020204030204" pitchFamily="34" charset="0"/>
            </a:rPr>
            <a:t>Maandelijkse of driemaandelijkse e-mails die beleggers op de hoogte houden van lopende activiteiten</a:t>
          </a:r>
          <a:endParaRPr lang="de-DE" sz="1600" kern="1200" dirty="0">
            <a:latin typeface="Calibri" panose="020F0502020204030204" pitchFamily="34" charset="0"/>
            <a:ea typeface="Calibri" panose="020F0502020204030204" pitchFamily="34" charset="0"/>
            <a:cs typeface="Calibri" panose="020F0502020204030204" pitchFamily="34" charset="0"/>
          </a:endParaRPr>
        </a:p>
      </dsp:txBody>
      <dsp:txXfrm>
        <a:off x="1518573" y="2396745"/>
        <a:ext cx="5446908" cy="713993"/>
      </dsp:txXfrm>
    </dsp:sp>
    <dsp:sp modelId="{EE27700D-F141-4EBA-ABC4-CC1C76133CD7}">
      <dsp:nvSpPr>
        <dsp:cNvPr id="0" name=""/>
        <dsp:cNvSpPr/>
      </dsp:nvSpPr>
      <dsp:spPr>
        <a:xfrm>
          <a:off x="1717503" y="3108654"/>
          <a:ext cx="555098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753174-8A25-4DBA-8B17-64BA9F70B3AB}">
      <dsp:nvSpPr>
        <dsp:cNvPr id="0" name=""/>
        <dsp:cNvSpPr/>
      </dsp:nvSpPr>
      <dsp:spPr>
        <a:xfrm>
          <a:off x="0" y="3145121"/>
          <a:ext cx="72725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5D476-21C3-4762-B2D8-7C8604DDFB2E}">
      <dsp:nvSpPr>
        <dsp:cNvPr id="0" name=""/>
        <dsp:cNvSpPr/>
      </dsp:nvSpPr>
      <dsp:spPr>
        <a:xfrm>
          <a:off x="0" y="3145121"/>
          <a:ext cx="1454507" cy="78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err="1"/>
            <a:t>Oproepen</a:t>
          </a:r>
          <a:r>
            <a:rPr lang="de-DE" sz="1600" kern="1200" dirty="0"/>
            <a:t> tot </a:t>
          </a:r>
          <a:r>
            <a:rPr lang="de-DE" sz="1600" kern="1200" dirty="0" err="1"/>
            <a:t>inkomsten</a:t>
          </a:r>
          <a:endParaRPr lang="de-DE" sz="1600" kern="1200" dirty="0"/>
        </a:p>
      </dsp:txBody>
      <dsp:txXfrm>
        <a:off x="0" y="3145121"/>
        <a:ext cx="1454507" cy="786160"/>
      </dsp:txXfrm>
    </dsp:sp>
    <dsp:sp modelId="{C7D7827E-5FB7-4BD3-946D-BFB2D635E686}">
      <dsp:nvSpPr>
        <dsp:cNvPr id="0" name=""/>
        <dsp:cNvSpPr/>
      </dsp:nvSpPr>
      <dsp:spPr>
        <a:xfrm>
          <a:off x="1563595" y="3180821"/>
          <a:ext cx="5708939" cy="713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kern="1200" dirty="0">
              <a:latin typeface="Calibri" panose="020F0502020204030204" pitchFamily="34" charset="0"/>
              <a:ea typeface="Calibri" panose="020F0502020204030204" pitchFamily="34" charset="0"/>
              <a:cs typeface="Calibri" panose="020F0502020204030204" pitchFamily="34" charset="0"/>
            </a:rPr>
            <a:t>Publicly accessible calls where company leadership discusses financial performance and takes questions from investors</a:t>
          </a:r>
        </a:p>
      </dsp:txBody>
      <dsp:txXfrm>
        <a:off x="1563595" y="3180821"/>
        <a:ext cx="5708939" cy="713993"/>
      </dsp:txXfrm>
    </dsp:sp>
    <dsp:sp modelId="{05542658-4D70-4C35-9F58-C0128864CF37}">
      <dsp:nvSpPr>
        <dsp:cNvPr id="0" name=""/>
        <dsp:cNvSpPr/>
      </dsp:nvSpPr>
      <dsp:spPr>
        <a:xfrm>
          <a:off x="1454506" y="3894814"/>
          <a:ext cx="581802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9" y="-25472"/>
          <a:ext cx="3015287" cy="70887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err="1"/>
            <a:t>Financiële</a:t>
          </a:r>
          <a:r>
            <a:rPr lang="de-DE" sz="2000" b="1" kern="1200" dirty="0"/>
            <a:t> </a:t>
          </a:r>
          <a:r>
            <a:rPr lang="de-DE" sz="2000" b="1" kern="1200" dirty="0" err="1"/>
            <a:t>gegevens</a:t>
          </a:r>
          <a:r>
            <a:rPr lang="de-DE" sz="2000" b="1" kern="1200" dirty="0"/>
            <a:t> </a:t>
          </a:r>
          <a:r>
            <a:rPr lang="de-DE" sz="2000" b="1" kern="1200" dirty="0" err="1"/>
            <a:t>voorbereiden</a:t>
          </a:r>
          <a:endParaRPr lang="de-DE" sz="2000" b="1" kern="1200" dirty="0"/>
        </a:p>
      </dsp:txBody>
      <dsp:txXfrm>
        <a:off x="9" y="-25472"/>
        <a:ext cx="3015287" cy="708874"/>
      </dsp:txXfrm>
    </dsp:sp>
    <dsp:sp modelId="{DA0F05C3-5D98-4D28-AA8D-930FA1D88EC2}">
      <dsp:nvSpPr>
        <dsp:cNvPr id="0" name=""/>
        <dsp:cNvSpPr/>
      </dsp:nvSpPr>
      <dsp:spPr>
        <a:xfrm>
          <a:off x="11286" y="648659"/>
          <a:ext cx="3015287" cy="126269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Breng financiële overzichten up-to-date, inclusief inkomsten, balans en cashflow.</a:t>
          </a:r>
          <a:endPar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endParaRPr>
        </a:p>
      </dsp:txBody>
      <dsp:txXfrm>
        <a:off x="11286" y="648659"/>
        <a:ext cx="3015287" cy="1262699"/>
      </dsp:txXfrm>
    </dsp:sp>
    <dsp:sp modelId="{A4209023-4C65-436A-BD0C-A862B4AF7D9D}">
      <dsp:nvSpPr>
        <dsp:cNvPr id="0" name=""/>
        <dsp:cNvSpPr/>
      </dsp:nvSpPr>
      <dsp:spPr>
        <a:xfrm>
          <a:off x="3448301" y="0"/>
          <a:ext cx="3012342" cy="708874"/>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err="1"/>
            <a:t>Zakelijke</a:t>
          </a:r>
          <a:r>
            <a:rPr lang="de-DE" sz="2000" b="1" kern="1200" dirty="0"/>
            <a:t> </a:t>
          </a:r>
          <a:r>
            <a:rPr lang="de-DE" sz="2000" b="1" kern="1200" dirty="0" err="1"/>
            <a:t>updates</a:t>
          </a:r>
          <a:endParaRPr lang="de-DE" sz="2000" b="1" kern="1200" dirty="0"/>
        </a:p>
      </dsp:txBody>
      <dsp:txXfrm>
        <a:off x="3448301" y="0"/>
        <a:ext cx="3012342" cy="708874"/>
      </dsp:txXfrm>
    </dsp:sp>
    <dsp:sp modelId="{663AA321-843D-4D42-8091-F46FA19DC9B8}">
      <dsp:nvSpPr>
        <dsp:cNvPr id="0" name=""/>
        <dsp:cNvSpPr/>
      </dsp:nvSpPr>
      <dsp:spPr>
        <a:xfrm>
          <a:off x="3448301" y="708874"/>
          <a:ext cx="3012342" cy="1142270"/>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Markeer belangrijke prestaties, lopende projecten en eventuele uitdagingen.</a:t>
          </a:r>
          <a:endPar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endParaRPr>
        </a:p>
      </dsp:txBody>
      <dsp:txXfrm>
        <a:off x="3448301" y="708874"/>
        <a:ext cx="3012342" cy="1142270"/>
      </dsp:txXfrm>
    </dsp:sp>
    <dsp:sp modelId="{8AEE7BCB-4023-4D8E-ADA3-8D588D19D5C3}">
      <dsp:nvSpPr>
        <dsp:cNvPr id="0" name=""/>
        <dsp:cNvSpPr/>
      </dsp:nvSpPr>
      <dsp:spPr>
        <a:xfrm>
          <a:off x="6882372" y="0"/>
          <a:ext cx="3012342" cy="708874"/>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a:t>Growth Plans</a:t>
          </a:r>
        </a:p>
      </dsp:txBody>
      <dsp:txXfrm>
        <a:off x="6882372" y="0"/>
        <a:ext cx="3012342" cy="708874"/>
      </dsp:txXfrm>
    </dsp:sp>
    <dsp:sp modelId="{D39B2975-38CD-4CEA-959C-B2CE94662102}">
      <dsp:nvSpPr>
        <dsp:cNvPr id="0" name=""/>
        <dsp:cNvSpPr/>
      </dsp:nvSpPr>
      <dsp:spPr>
        <a:xfrm>
          <a:off x="6882372" y="708874"/>
          <a:ext cx="3012342" cy="1142270"/>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rPr>
            <a:t>Deel uw visie voor toekomstige groei, inclusief strategieën voor uitbreiding, nieuwe markten.</a:t>
          </a:r>
          <a:endParaRPr lang="de-DE" sz="1800" b="1" kern="1200" dirty="0">
            <a:solidFill>
              <a:srgbClr val="595959"/>
            </a:solidFill>
            <a:latin typeface="Calibri" panose="020F0502020204030204" pitchFamily="34" charset="0"/>
            <a:ea typeface="Calibri" panose="020F0502020204030204" pitchFamily="34" charset="0"/>
            <a:cs typeface="Calibri" panose="020F0502020204030204" pitchFamily="34" charset="0"/>
          </a:endParaRPr>
        </a:p>
      </dsp:txBody>
      <dsp:txXfrm>
        <a:off x="6882372" y="708874"/>
        <a:ext cx="3012342" cy="1142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67859-9325-4486-B8F8-CB2B2E2EA79A}">
      <dsp:nvSpPr>
        <dsp:cNvPr id="0" name=""/>
        <dsp:cNvSpPr/>
      </dsp:nvSpPr>
      <dsp:spPr>
        <a:xfrm>
          <a:off x="3095" y="2262"/>
          <a:ext cx="3018234" cy="101347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nl-NL" sz="2000" b="1" kern="1200" dirty="0">
              <a:latin typeface="Calibri" panose="020F0502020204030204" pitchFamily="34" charset="0"/>
              <a:ea typeface="Calibri" panose="020F0502020204030204" pitchFamily="34" charset="0"/>
              <a:cs typeface="Calibri" panose="020F0502020204030204" pitchFamily="34" charset="0"/>
            </a:rPr>
            <a:t>Begin met de belangrijkste hoogtepunten</a:t>
          </a:r>
          <a:endParaRPr lang="de-DE"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095" y="2262"/>
        <a:ext cx="3018234" cy="1013470"/>
      </dsp:txXfrm>
    </dsp:sp>
    <dsp:sp modelId="{DA0F05C3-5D98-4D28-AA8D-930FA1D88EC2}">
      <dsp:nvSpPr>
        <dsp:cNvPr id="0" name=""/>
        <dsp:cNvSpPr/>
      </dsp:nvSpPr>
      <dsp:spPr>
        <a:xfrm>
          <a:off x="3095" y="1015732"/>
          <a:ext cx="3018234" cy="83315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l" defTabSz="800100">
            <a:lnSpc>
              <a:spcPct val="90000"/>
            </a:lnSpc>
            <a:spcBef>
              <a:spcPct val="0"/>
            </a:spcBef>
            <a:spcAft>
              <a:spcPct val="15000"/>
            </a:spcAft>
            <a:buNone/>
          </a:pPr>
          <a:r>
            <a:rPr lang="nl-NL" sz="1800" b="1" kern="1200" dirty="0">
              <a:latin typeface="Calibri" panose="020F0502020204030204" pitchFamily="34" charset="0"/>
              <a:ea typeface="Calibri" panose="020F0502020204030204" pitchFamily="34" charset="0"/>
              <a:cs typeface="Calibri" panose="020F0502020204030204" pitchFamily="34" charset="0"/>
            </a:rPr>
            <a:t>Focus op belangrijke statistieken en mijlpalen.</a:t>
          </a:r>
          <a:endParaRPr lang="de-DE"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3095" y="1015732"/>
        <a:ext cx="3018234" cy="833150"/>
      </dsp:txXfrm>
    </dsp:sp>
    <dsp:sp modelId="{A4209023-4C65-436A-BD0C-A862B4AF7D9D}">
      <dsp:nvSpPr>
        <dsp:cNvPr id="0" name=""/>
        <dsp:cNvSpPr/>
      </dsp:nvSpPr>
      <dsp:spPr>
        <a:xfrm>
          <a:off x="3443883" y="2262"/>
          <a:ext cx="3018234" cy="1013470"/>
        </a:xfrm>
        <a:prstGeom prst="rect">
          <a:avLst/>
        </a:prstGeom>
        <a:solidFill>
          <a:schemeClr val="accent4">
            <a:hueOff val="-1462417"/>
            <a:satOff val="30191"/>
            <a:lumOff val="-3235"/>
            <a:alphaOff val="0"/>
          </a:schemeClr>
        </a:solidFill>
        <a:ln w="25400" cap="flat" cmpd="sng" algn="ctr">
          <a:solidFill>
            <a:schemeClr val="accent4">
              <a:hueOff val="-1462417"/>
              <a:satOff val="30191"/>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err="1">
              <a:latin typeface="Calibri" panose="020F0502020204030204" pitchFamily="34" charset="0"/>
              <a:ea typeface="Calibri" panose="020F0502020204030204" pitchFamily="34" charset="0"/>
              <a:cs typeface="Calibri" panose="020F0502020204030204" pitchFamily="34" charset="0"/>
            </a:rPr>
            <a:t>Uitdagingen</a:t>
          </a:r>
          <a:r>
            <a:rPr lang="de-DE" sz="2000" b="1" kern="1200" dirty="0">
              <a:latin typeface="Calibri" panose="020F0502020204030204" pitchFamily="34" charset="0"/>
              <a:ea typeface="Calibri" panose="020F0502020204030204" pitchFamily="34" charset="0"/>
              <a:cs typeface="Calibri" panose="020F0502020204030204" pitchFamily="34" charset="0"/>
            </a:rPr>
            <a:t> </a:t>
          </a:r>
          <a:r>
            <a:rPr lang="de-DE" sz="2000" b="1" kern="1200" dirty="0" err="1">
              <a:latin typeface="Calibri" panose="020F0502020204030204" pitchFamily="34" charset="0"/>
              <a:ea typeface="Calibri" panose="020F0502020204030204" pitchFamily="34" charset="0"/>
              <a:cs typeface="Calibri" panose="020F0502020204030204" pitchFamily="34" charset="0"/>
            </a:rPr>
            <a:t>aanpakken</a:t>
          </a:r>
          <a:endParaRPr lang="de-DE"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443883" y="2262"/>
        <a:ext cx="3018234" cy="1013470"/>
      </dsp:txXfrm>
    </dsp:sp>
    <dsp:sp modelId="{663AA321-843D-4D42-8091-F46FA19DC9B8}">
      <dsp:nvSpPr>
        <dsp:cNvPr id="0" name=""/>
        <dsp:cNvSpPr/>
      </dsp:nvSpPr>
      <dsp:spPr>
        <a:xfrm>
          <a:off x="3443883" y="1015732"/>
          <a:ext cx="3018234" cy="833150"/>
        </a:xfrm>
        <a:prstGeom prst="rect">
          <a:avLst/>
        </a:prstGeom>
        <a:solidFill>
          <a:schemeClr val="accent4">
            <a:tint val="40000"/>
            <a:alpha val="90000"/>
            <a:hueOff val="-1715409"/>
            <a:satOff val="28960"/>
            <a:lumOff val="210"/>
            <a:alphaOff val="0"/>
          </a:schemeClr>
        </a:solidFill>
        <a:ln w="25400" cap="flat" cmpd="sng" algn="ctr">
          <a:solidFill>
            <a:schemeClr val="accent4">
              <a:tint val="40000"/>
              <a:alpha val="90000"/>
              <a:hueOff val="-1715409"/>
              <a:satOff val="28960"/>
              <a:lumOff val="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b="1" kern="1200" dirty="0">
              <a:latin typeface="Calibri" panose="020F0502020204030204" pitchFamily="34" charset="0"/>
              <a:ea typeface="Calibri" panose="020F0502020204030204" pitchFamily="34" charset="0"/>
              <a:cs typeface="Calibri" panose="020F0502020204030204" pitchFamily="34" charset="0"/>
            </a:rPr>
            <a:t>Beleggers waarderen eerlijkheid over eventuele zakelijke problemen.</a:t>
          </a:r>
          <a:endParaRPr lang="de-DE" sz="1500" b="1" kern="1200" dirty="0">
            <a:latin typeface="Calibri" panose="020F0502020204030204" pitchFamily="34" charset="0"/>
            <a:ea typeface="Calibri" panose="020F0502020204030204" pitchFamily="34" charset="0"/>
            <a:cs typeface="Calibri" panose="020F0502020204030204" pitchFamily="34" charset="0"/>
          </a:endParaRPr>
        </a:p>
      </dsp:txBody>
      <dsp:txXfrm>
        <a:off x="3443883" y="1015732"/>
        <a:ext cx="3018234" cy="833150"/>
      </dsp:txXfrm>
    </dsp:sp>
    <dsp:sp modelId="{8AEE7BCB-4023-4D8E-ADA3-8D588D19D5C3}">
      <dsp:nvSpPr>
        <dsp:cNvPr id="0" name=""/>
        <dsp:cNvSpPr/>
      </dsp:nvSpPr>
      <dsp:spPr>
        <a:xfrm>
          <a:off x="6884670" y="2262"/>
          <a:ext cx="3018234" cy="1013470"/>
        </a:xfrm>
        <a:prstGeom prst="rect">
          <a:avLst/>
        </a:prstGeom>
        <a:solidFill>
          <a:schemeClr val="accent4">
            <a:hueOff val="-2924835"/>
            <a:satOff val="60382"/>
            <a:lumOff val="-6470"/>
            <a:alphaOff val="0"/>
          </a:schemeClr>
        </a:solidFill>
        <a:ln w="25400" cap="flat" cmpd="sng" algn="ctr">
          <a:solidFill>
            <a:schemeClr val="accent4">
              <a:hueOff val="-2924835"/>
              <a:satOff val="60382"/>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de-DE" sz="2000" b="1" kern="1200" dirty="0" err="1">
              <a:latin typeface="Calibri" panose="020F0502020204030204" pitchFamily="34" charset="0"/>
              <a:ea typeface="Calibri" panose="020F0502020204030204" pitchFamily="34" charset="0"/>
              <a:cs typeface="Calibri" panose="020F0502020204030204" pitchFamily="34" charset="0"/>
            </a:rPr>
            <a:t>Visie</a:t>
          </a:r>
          <a:r>
            <a:rPr lang="de-DE" sz="2000" b="1" kern="1200" dirty="0">
              <a:latin typeface="Calibri" panose="020F0502020204030204" pitchFamily="34" charset="0"/>
              <a:ea typeface="Calibri" panose="020F0502020204030204" pitchFamily="34" charset="0"/>
              <a:cs typeface="Calibri" panose="020F0502020204030204" pitchFamily="34" charset="0"/>
            </a:rPr>
            <a:t> </a:t>
          </a:r>
          <a:r>
            <a:rPr lang="de-DE" sz="2000" b="1" kern="1200" dirty="0" err="1">
              <a:latin typeface="Calibri" panose="020F0502020204030204" pitchFamily="34" charset="0"/>
              <a:ea typeface="Calibri" panose="020F0502020204030204" pitchFamily="34" charset="0"/>
              <a:cs typeface="Calibri" panose="020F0502020204030204" pitchFamily="34" charset="0"/>
            </a:rPr>
            <a:t>voor</a:t>
          </a:r>
          <a:r>
            <a:rPr lang="de-DE" sz="2000" b="1" kern="1200" dirty="0">
              <a:latin typeface="Calibri" panose="020F0502020204030204" pitchFamily="34" charset="0"/>
              <a:ea typeface="Calibri" panose="020F0502020204030204" pitchFamily="34" charset="0"/>
              <a:cs typeface="Calibri" panose="020F0502020204030204" pitchFamily="34" charset="0"/>
            </a:rPr>
            <a:t> de </a:t>
          </a:r>
          <a:r>
            <a:rPr lang="de-DE" sz="2000" b="1" kern="1200" dirty="0" err="1">
              <a:latin typeface="Calibri" panose="020F0502020204030204" pitchFamily="34" charset="0"/>
              <a:ea typeface="Calibri" panose="020F0502020204030204" pitchFamily="34" charset="0"/>
              <a:cs typeface="Calibri" panose="020F0502020204030204" pitchFamily="34" charset="0"/>
            </a:rPr>
            <a:t>toekomst</a:t>
          </a:r>
          <a:endParaRPr lang="de-DE"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6884670" y="2262"/>
        <a:ext cx="3018234" cy="1013470"/>
      </dsp:txXfrm>
    </dsp:sp>
    <dsp:sp modelId="{D39B2975-38CD-4CEA-959C-B2CE94662102}">
      <dsp:nvSpPr>
        <dsp:cNvPr id="0" name=""/>
        <dsp:cNvSpPr/>
      </dsp:nvSpPr>
      <dsp:spPr>
        <a:xfrm>
          <a:off x="6884670" y="1015732"/>
          <a:ext cx="3018234" cy="833150"/>
        </a:xfrm>
        <a:prstGeom prst="rect">
          <a:avLst/>
        </a:prstGeom>
        <a:solidFill>
          <a:schemeClr val="accent4">
            <a:tint val="40000"/>
            <a:alpha val="90000"/>
            <a:hueOff val="-3430818"/>
            <a:satOff val="57920"/>
            <a:lumOff val="421"/>
            <a:alphaOff val="0"/>
          </a:schemeClr>
        </a:solidFill>
        <a:ln w="25400" cap="flat" cmpd="sng" algn="ctr">
          <a:solidFill>
            <a:schemeClr val="accent4">
              <a:tint val="40000"/>
              <a:alpha val="90000"/>
              <a:hueOff val="-3430818"/>
              <a:satOff val="57920"/>
              <a:lumOff val="4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0" lvl="1" indent="0" algn="l" defTabSz="666750">
            <a:lnSpc>
              <a:spcPct val="90000"/>
            </a:lnSpc>
            <a:spcBef>
              <a:spcPct val="0"/>
            </a:spcBef>
            <a:spcAft>
              <a:spcPct val="15000"/>
            </a:spcAft>
            <a:buNone/>
          </a:pPr>
          <a:r>
            <a:rPr lang="nl-NL" sz="1500" b="1" kern="1200" dirty="0">
              <a:latin typeface="Calibri" panose="020F0502020204030204" pitchFamily="34" charset="0"/>
              <a:ea typeface="Calibri" panose="020F0502020204030204" pitchFamily="34" charset="0"/>
              <a:cs typeface="Calibri" panose="020F0502020204030204" pitchFamily="34" charset="0"/>
            </a:rPr>
            <a:t>Toon vertrouwen in het succes van het bedrijf op de lange termijn</a:t>
          </a:r>
          <a:endParaRPr lang="de-DE" sz="1500" b="1" kern="1200" dirty="0">
            <a:latin typeface="Calibri" panose="020F0502020204030204" pitchFamily="34" charset="0"/>
            <a:ea typeface="Calibri" panose="020F0502020204030204" pitchFamily="34" charset="0"/>
            <a:cs typeface="Calibri" panose="020F0502020204030204" pitchFamily="34" charset="0"/>
          </a:endParaRPr>
        </a:p>
      </dsp:txBody>
      <dsp:txXfrm>
        <a:off x="6884670" y="1015732"/>
        <a:ext cx="3018234" cy="8331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786A108-0428-EC95-9670-933B3F357BE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74E1626-F325-8313-6DA5-D0E5BA7D696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ABA8BBFC-DABD-1ECB-3CBE-0F00FFBBDBB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298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7EDBC9DB-3345-987D-A102-C4ED0ABF2C1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92667BAB-D85F-4E56-A6B9-BFC8B141FD47}"/>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3E53BC0B-FA37-3FFF-0B41-9856D8D1B9F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68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8CAEBEB9-378D-1DAC-F4F9-4F3ACA01D3B3}"/>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743F1CE-44E9-8809-E6D0-BF8C2AE68AEB}"/>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8A467530-FF1E-292B-0161-AE2E70F3622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79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8C4F8F7-1949-E38F-8C0A-D2677DBD05D3}"/>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8C3D5FE5-08C0-B7CD-AE67-B4AEEC089F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4BBD3E6B-80CE-201E-527C-866200A23E3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1969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EA54653-325A-76C2-D381-8951947275BD}"/>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43F47B9-1225-C0F7-1EF6-4B09EB64A94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94DC761C-4879-A04B-5506-E3F2B8F6A15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600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77A6F903-EB38-BEF0-6726-8D77EE773D36}"/>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51C7F556-0E27-11AA-60A0-C71E7D0CCCE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3015C66A-590F-0569-907D-2FEF8F40C5B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983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4438DA74-D977-2FCE-F3CA-9FAE49FD352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C5008247-FEDC-669F-7A86-47106C753E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756D9E04-8DCE-F352-B56A-D72CC9BDEBC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801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E7F289E6-F391-CBB4-7334-2AD7669B1529}"/>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15A4FAF4-4F11-6DBB-4FA2-10B2D4245E6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9DD89679-BA93-A1B8-32FD-313188CD441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669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C0586AE1-4323-43F2-D7C3-68D7D996F2D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44085523-A674-E5B4-56AC-36E2598D061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3678AC8B-DB74-3295-8D93-8E2BC21E50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38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a:extLst>
            <a:ext uri="{FF2B5EF4-FFF2-40B4-BE49-F238E27FC236}">
              <a16:creationId xmlns:a16="http://schemas.microsoft.com/office/drawing/2014/main" id="{2D581251-DF56-F3E5-77B6-3FA7CE3DAA62}"/>
            </a:ext>
          </a:extLst>
        </p:cNvPr>
        <p:cNvGrpSpPr/>
        <p:nvPr/>
      </p:nvGrpSpPr>
      <p:grpSpPr>
        <a:xfrm>
          <a:off x="0" y="0"/>
          <a:ext cx="0" cy="0"/>
          <a:chOff x="0" y="0"/>
          <a:chExt cx="0" cy="0"/>
        </a:xfrm>
      </p:grpSpPr>
      <p:sp>
        <p:nvSpPr>
          <p:cNvPr id="394" name="Google Shape;394;p24:notes">
            <a:extLst>
              <a:ext uri="{FF2B5EF4-FFF2-40B4-BE49-F238E27FC236}">
                <a16:creationId xmlns:a16="http://schemas.microsoft.com/office/drawing/2014/main" id="{F72EBFF3-381A-0ECE-D16E-6EC3A489E44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4:notes">
            <a:extLst>
              <a:ext uri="{FF2B5EF4-FFF2-40B4-BE49-F238E27FC236}">
                <a16:creationId xmlns:a16="http://schemas.microsoft.com/office/drawing/2014/main" id="{51F1085C-3140-473E-54FF-2CB2366AADA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870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B8832D7B-A44E-9085-660D-D4767856CDB4}"/>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7F47B6AC-037E-74A2-495D-168F4DE951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D32FBAE3-7A35-4DC0-69EF-2ADD31A886C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12775DC5-23E7-ABF2-C037-0E5FC897E1E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96054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229E211-FB87-E777-AAB1-3116BC7BC28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553960B-14D5-387C-357D-CAC0E16A685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07B52F3C-431F-7044-29A6-216F488373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687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1655295C-9605-7F2A-BD3A-6C100FE74061}"/>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D87CC446-A97D-A85D-9B58-E97C42F31A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A923904C-57C7-A231-E8BC-3E4BDF8092A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5997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54F89D2-12F8-BCC9-4705-71121AAAD696}"/>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FC3E5F65-1056-13D2-B246-F9ADADB7FCA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994F0C2B-5075-242F-6B9D-95C19F3F497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8898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936FC329-70F2-6933-0947-B0FCCB2B664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6C9C6CBD-F6B7-4DB9-8360-8A601BE4E75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1C473696-A1FE-BC7A-E935-09DC73DB22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2791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E48C2BEC-494C-5E04-9F0C-1BDC1978F2A5}"/>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FD2E3BDB-E0E4-E5F1-90D8-22AC3B1CA51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0FCD878A-A350-07C0-9EEF-6EF30974BF8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21DA735A-493A-0916-4384-449DADDDE1D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760614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59D1BBCD-7896-DEAB-FA39-FC1CB81CCBA5}"/>
            </a:ext>
          </a:extLst>
        </p:cNvPr>
        <p:cNvGrpSpPr/>
        <p:nvPr/>
      </p:nvGrpSpPr>
      <p:grpSpPr>
        <a:xfrm>
          <a:off x="0" y="0"/>
          <a:ext cx="0" cy="0"/>
          <a:chOff x="0" y="0"/>
          <a:chExt cx="0" cy="0"/>
        </a:xfrm>
      </p:grpSpPr>
      <p:sp>
        <p:nvSpPr>
          <p:cNvPr id="241" name="Google Shape;241;p5:notes">
            <a:extLst>
              <a:ext uri="{FF2B5EF4-FFF2-40B4-BE49-F238E27FC236}">
                <a16:creationId xmlns:a16="http://schemas.microsoft.com/office/drawing/2014/main" id="{ACA92158-9289-6950-0AB1-7A6938CBE6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a:extLst>
              <a:ext uri="{FF2B5EF4-FFF2-40B4-BE49-F238E27FC236}">
                <a16:creationId xmlns:a16="http://schemas.microsoft.com/office/drawing/2014/main" id="{C0854107-047F-13F4-6A43-769056FE2BC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a:extLst>
              <a:ext uri="{FF2B5EF4-FFF2-40B4-BE49-F238E27FC236}">
                <a16:creationId xmlns:a16="http://schemas.microsoft.com/office/drawing/2014/main" id="{6200A076-258F-1860-0AF7-81D5CFE9FE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4010527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D04E8296-0DC3-3F4D-1BE2-617FA8F44564}"/>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F8ED344C-C43E-C1E8-3F88-C3FF77C6E7C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F85C68E2-137C-0128-9A2B-17EA573758E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03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6B222F4C-21F4-C04E-552A-C82100609C68}"/>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1385756B-E711-5972-E735-B8D7E97C96C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17CCE9AB-CACA-2AF2-0BE6-302C809706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582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AD9D628B-1DCB-824F-A08A-F9FEE8254AAF}"/>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A1F9205F-36F1-C2B3-D1B1-B291EDAA8D9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6:notes">
            <a:extLst>
              <a:ext uri="{FF2B5EF4-FFF2-40B4-BE49-F238E27FC236}">
                <a16:creationId xmlns:a16="http://schemas.microsoft.com/office/drawing/2014/main" id="{B9F890E4-A2FF-6E8C-010B-99DB5BD5F7B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921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79926362-1444-B86B-EF6D-D1EB151F616F}"/>
            </a:ext>
          </a:extLst>
        </p:cNvPr>
        <p:cNvGrpSpPr/>
        <p:nvPr/>
      </p:nvGrpSpPr>
      <p:grpSpPr>
        <a:xfrm>
          <a:off x="0" y="0"/>
          <a:ext cx="0" cy="0"/>
          <a:chOff x="0" y="0"/>
          <a:chExt cx="0" cy="0"/>
        </a:xfrm>
      </p:grpSpPr>
      <p:sp>
        <p:nvSpPr>
          <p:cNvPr id="302" name="Google Shape;302;p12:notes">
            <a:extLst>
              <a:ext uri="{FF2B5EF4-FFF2-40B4-BE49-F238E27FC236}">
                <a16:creationId xmlns:a16="http://schemas.microsoft.com/office/drawing/2014/main" id="{0E6EDAAA-4570-3CDE-3ACD-C1DBB938CEC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2:notes">
            <a:extLst>
              <a:ext uri="{FF2B5EF4-FFF2-40B4-BE49-F238E27FC236}">
                <a16:creationId xmlns:a16="http://schemas.microsoft.com/office/drawing/2014/main" id="{948BC630-D13A-4237-EA44-A042EF5F13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52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766354EB-AF4E-04E5-D6F8-D134E2860E59}"/>
            </a:ext>
          </a:extLst>
        </p:cNvPr>
        <p:cNvGrpSpPr/>
        <p:nvPr/>
      </p:nvGrpSpPr>
      <p:grpSpPr>
        <a:xfrm>
          <a:off x="0" y="0"/>
          <a:ext cx="0" cy="0"/>
          <a:chOff x="0" y="0"/>
          <a:chExt cx="0" cy="0"/>
        </a:xfrm>
      </p:grpSpPr>
      <p:sp>
        <p:nvSpPr>
          <p:cNvPr id="302" name="Google Shape;302;p12:notes">
            <a:extLst>
              <a:ext uri="{FF2B5EF4-FFF2-40B4-BE49-F238E27FC236}">
                <a16:creationId xmlns:a16="http://schemas.microsoft.com/office/drawing/2014/main" id="{209B5125-ABAF-717C-473D-18A9A660803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12:notes">
            <a:extLst>
              <a:ext uri="{FF2B5EF4-FFF2-40B4-BE49-F238E27FC236}">
                <a16:creationId xmlns:a16="http://schemas.microsoft.com/office/drawing/2014/main" id="{4D014774-A15F-3531-7388-1FBA7AB72A9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419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a:extLst>
            <a:ext uri="{FF2B5EF4-FFF2-40B4-BE49-F238E27FC236}">
              <a16:creationId xmlns:a16="http://schemas.microsoft.com/office/drawing/2014/main" id="{6A6FD233-778C-F129-F6CC-D6AC5286C67B}"/>
            </a:ext>
          </a:extLst>
        </p:cNvPr>
        <p:cNvGrpSpPr/>
        <p:nvPr/>
      </p:nvGrpSpPr>
      <p:grpSpPr>
        <a:xfrm>
          <a:off x="0" y="0"/>
          <a:ext cx="0" cy="0"/>
          <a:chOff x="0" y="0"/>
          <a:chExt cx="0" cy="0"/>
        </a:xfrm>
      </p:grpSpPr>
      <p:sp>
        <p:nvSpPr>
          <p:cNvPr id="288" name="Google Shape;288;p10:notes">
            <a:extLst>
              <a:ext uri="{FF2B5EF4-FFF2-40B4-BE49-F238E27FC236}">
                <a16:creationId xmlns:a16="http://schemas.microsoft.com/office/drawing/2014/main" id="{D3A7AB5F-6280-09C3-01DE-26991A1F84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0:notes">
            <a:extLst>
              <a:ext uri="{FF2B5EF4-FFF2-40B4-BE49-F238E27FC236}">
                <a16:creationId xmlns:a16="http://schemas.microsoft.com/office/drawing/2014/main" id="{4207AD9B-4D0E-7EC0-FB9B-979D2A7592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8819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64B783A0-B3FA-028D-0680-BD5EB3167FD1}"/>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70447132-D909-3179-4CF7-A9E9F8F6E0D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FAE78865-94F9-5392-F876-BAB3272AC6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904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59E4A57A-60C0-F0A5-F03F-214164F9ADDC}"/>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90522418-B78A-4A24-3A20-54AE39316C9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0DE11DBE-89FC-3E4C-EAD3-E6C0EF8DEF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130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F4995B5B-15C3-ED52-6D4B-242B1BE1822D}"/>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A093BDB6-97F1-1C3F-2B91-037B53A97F1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6C12618C-B384-92B4-6ED1-0BB315001AF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90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27B6C1B6-AD66-B90D-5974-77722FCD098A}"/>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3F79FDAD-9506-EA16-32BB-49E922EF830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795F2DB9-B927-776B-3ABE-92F36E17B1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646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a:extLst>
            <a:ext uri="{FF2B5EF4-FFF2-40B4-BE49-F238E27FC236}">
              <a16:creationId xmlns:a16="http://schemas.microsoft.com/office/drawing/2014/main" id="{9505B175-BC8C-812F-B2FF-EC67DC60FFEA}"/>
            </a:ext>
          </a:extLst>
        </p:cNvPr>
        <p:cNvGrpSpPr/>
        <p:nvPr/>
      </p:nvGrpSpPr>
      <p:grpSpPr>
        <a:xfrm>
          <a:off x="0" y="0"/>
          <a:ext cx="0" cy="0"/>
          <a:chOff x="0" y="0"/>
          <a:chExt cx="0" cy="0"/>
        </a:xfrm>
      </p:grpSpPr>
      <p:sp>
        <p:nvSpPr>
          <p:cNvPr id="248" name="Google Shape;248;p6:notes">
            <a:extLst>
              <a:ext uri="{FF2B5EF4-FFF2-40B4-BE49-F238E27FC236}">
                <a16:creationId xmlns:a16="http://schemas.microsoft.com/office/drawing/2014/main" id="{B8E9E2CF-BDFD-CC49-83F9-19E6814B328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6:notes">
            <a:extLst>
              <a:ext uri="{FF2B5EF4-FFF2-40B4-BE49-F238E27FC236}">
                <a16:creationId xmlns:a16="http://schemas.microsoft.com/office/drawing/2014/main" id="{C2298C81-FE2F-1E2B-2BC4-E50099BCB2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735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23"/>
        <p:cNvGrpSpPr/>
        <p:nvPr/>
      </p:nvGrpSpPr>
      <p:grpSpPr>
        <a:xfrm>
          <a:off x="0" y="0"/>
          <a:ext cx="0" cy="0"/>
          <a:chOff x="0" y="0"/>
          <a:chExt cx="0" cy="0"/>
        </a:xfrm>
      </p:grpSpPr>
      <p:grpSp>
        <p:nvGrpSpPr>
          <p:cNvPr id="24" name="Google Shape;24;p30"/>
          <p:cNvGrpSpPr/>
          <p:nvPr/>
        </p:nvGrpSpPr>
        <p:grpSpPr>
          <a:xfrm flipH="1">
            <a:off x="341785" y="2175165"/>
            <a:ext cx="11365744" cy="3343300"/>
            <a:chOff x="-761305" y="3118551"/>
            <a:chExt cx="12551656" cy="3293474"/>
          </a:xfrm>
        </p:grpSpPr>
        <p:sp>
          <p:nvSpPr>
            <p:cNvPr id="25" name="Google Shape;25;p30"/>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26" name="Google Shape;26;p30"/>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sp>
        <p:nvSpPr>
          <p:cNvPr id="27" name="Google Shape;27;p30"/>
          <p:cNvSpPr txBox="1">
            <a:spLocks noGrp="1"/>
          </p:cNvSpPr>
          <p:nvPr>
            <p:ph type="body" idx="1"/>
          </p:nvPr>
        </p:nvSpPr>
        <p:spPr>
          <a:xfrm>
            <a:off x="858292" y="3606319"/>
            <a:ext cx="5089964"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0"/>
          <p:cNvSpPr txBox="1">
            <a:spLocks noGrp="1"/>
          </p:cNvSpPr>
          <p:nvPr>
            <p:ph type="body" idx="2"/>
          </p:nvPr>
        </p:nvSpPr>
        <p:spPr>
          <a:xfrm>
            <a:off x="858293" y="2983593"/>
            <a:ext cx="5089964"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0"/>
          <p:cNvSpPr>
            <a:spLocks noGrp="1"/>
          </p:cNvSpPr>
          <p:nvPr>
            <p:ph type="pic" idx="3"/>
          </p:nvPr>
        </p:nvSpPr>
        <p:spPr>
          <a:xfrm>
            <a:off x="6049801" y="1"/>
            <a:ext cx="4661742" cy="5515415"/>
          </a:xfrm>
          <a:prstGeom prst="rect">
            <a:avLst/>
          </a:prstGeom>
          <a:solidFill>
            <a:srgbClr val="D8D8D8"/>
          </a:solidFill>
          <a:ln>
            <a:noFill/>
          </a:ln>
        </p:spPr>
      </p:sp>
      <p:pic>
        <p:nvPicPr>
          <p:cNvPr id="30" name="Google Shape;30;p30"/>
          <p:cNvPicPr preferRelativeResize="0"/>
          <p:nvPr/>
        </p:nvPicPr>
        <p:blipFill rotWithShape="1">
          <a:blip r:embed="rId2">
            <a:alphaModFix/>
          </a:blip>
          <a:srcRect/>
          <a:stretch/>
        </p:blipFill>
        <p:spPr>
          <a:xfrm>
            <a:off x="313699" y="-59590"/>
            <a:ext cx="5533014" cy="2766507"/>
          </a:xfrm>
          <a:prstGeom prst="rect">
            <a:avLst/>
          </a:prstGeom>
          <a:noFill/>
          <a:ln>
            <a:noFill/>
          </a:ln>
        </p:spPr>
      </p:pic>
      <p:sp>
        <p:nvSpPr>
          <p:cNvPr id="31" name="Google Shape;31;p30"/>
          <p:cNvSpPr/>
          <p:nvPr/>
        </p:nvSpPr>
        <p:spPr>
          <a:xfrm>
            <a:off x="-54506" y="4918965"/>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32" name="Google Shape;32;p30"/>
          <p:cNvSpPr txBox="1">
            <a:spLocks noGrp="1"/>
          </p:cNvSpPr>
          <p:nvPr>
            <p:ph type="body" idx="4"/>
          </p:nvPr>
        </p:nvSpPr>
        <p:spPr>
          <a:xfrm>
            <a:off x="503808" y="5085812"/>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33" name="Google Shape;33;p30"/>
          <p:cNvGrpSpPr/>
          <p:nvPr/>
        </p:nvGrpSpPr>
        <p:grpSpPr>
          <a:xfrm>
            <a:off x="4766580" y="5791724"/>
            <a:ext cx="6991323" cy="774150"/>
            <a:chOff x="495027" y="5845887"/>
            <a:chExt cx="6991323" cy="774150"/>
          </a:xfrm>
        </p:grpSpPr>
        <p:grpSp>
          <p:nvGrpSpPr>
            <p:cNvPr id="34" name="Google Shape;34;p30"/>
            <p:cNvGrpSpPr/>
            <p:nvPr/>
          </p:nvGrpSpPr>
          <p:grpSpPr>
            <a:xfrm>
              <a:off x="495027" y="5845887"/>
              <a:ext cx="6991323" cy="774150"/>
              <a:chOff x="495027" y="5845887"/>
              <a:chExt cx="6991323" cy="774150"/>
            </a:xfrm>
          </p:grpSpPr>
          <p:sp>
            <p:nvSpPr>
              <p:cNvPr id="35" name="Google Shape;35;p30"/>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36" name="Google Shape;36;p30"/>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37" name="Google Shape;37;p30"/>
              <p:cNvPicPr preferRelativeResize="0"/>
              <p:nvPr/>
            </p:nvPicPr>
            <p:blipFill rotWithShape="1">
              <a:blip r:embed="rId3">
                <a:alphaModFix/>
              </a:blip>
              <a:srcRect/>
              <a:stretch/>
            </p:blipFill>
            <p:spPr>
              <a:xfrm>
                <a:off x="568863" y="6130899"/>
                <a:ext cx="1244049" cy="433251"/>
              </a:xfrm>
              <a:prstGeom prst="rect">
                <a:avLst/>
              </a:prstGeom>
              <a:noFill/>
              <a:ln>
                <a:noFill/>
              </a:ln>
            </p:spPr>
          </p:pic>
        </p:grpSp>
        <p:pic>
          <p:nvPicPr>
            <p:cNvPr id="38" name="Google Shape;38;p30" descr="Co-funded by the European Union logo in png for web usage"/>
            <p:cNvPicPr preferRelativeResize="0"/>
            <p:nvPr/>
          </p:nvPicPr>
          <p:blipFill rotWithShape="1">
            <a:blip r:embed="rId4">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Slide 3">
  <p:cSld name="Text Slide 3">
    <p:spTree>
      <p:nvGrpSpPr>
        <p:cNvPr id="1" name="Shape 198"/>
        <p:cNvGrpSpPr/>
        <p:nvPr/>
      </p:nvGrpSpPr>
      <p:grpSpPr>
        <a:xfrm>
          <a:off x="0" y="0"/>
          <a:ext cx="0" cy="0"/>
          <a:chOff x="0" y="0"/>
          <a:chExt cx="0" cy="0"/>
        </a:xfrm>
      </p:grpSpPr>
      <p:sp>
        <p:nvSpPr>
          <p:cNvPr id="199" name="Google Shape;199;p46"/>
          <p:cNvSpPr/>
          <p:nvPr/>
        </p:nvSpPr>
        <p:spPr>
          <a:xfrm>
            <a:off x="-2873829" y="-373224"/>
            <a:ext cx="2858315" cy="7557795"/>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46"/>
          <p:cNvSpPr txBox="1">
            <a:spLocks noGrp="1"/>
          </p:cNvSpPr>
          <p:nvPr>
            <p:ph type="body" idx="1"/>
          </p:nvPr>
        </p:nvSpPr>
        <p:spPr>
          <a:xfrm>
            <a:off x="798380" y="2045704"/>
            <a:ext cx="1061468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Google Shape;201;p46"/>
          <p:cNvSpPr txBox="1">
            <a:spLocks noGrp="1"/>
          </p:cNvSpPr>
          <p:nvPr>
            <p:ph type="body" idx="2"/>
          </p:nvPr>
        </p:nvSpPr>
        <p:spPr>
          <a:xfrm>
            <a:off x="798381" y="761603"/>
            <a:ext cx="1061468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3600"/>
              <a:buFont typeface="Arial"/>
              <a:buNone/>
              <a:defRPr sz="36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47B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B7BAD61-4E14-C4CF-3177-2B4D3D15BB00}"/>
              </a:ext>
            </a:extLst>
          </p:cNvPr>
          <p:cNvPicPr>
            <a:picLocks noChangeAspect="1"/>
          </p:cNvPicPr>
          <p:nvPr userDrawn="1"/>
        </p:nvPicPr>
        <p:blipFill>
          <a:blip r:embed="rId2" cstate="screen">
            <a:alphaModFix amt="24000"/>
            <a:extLst>
              <a:ext uri="{28A0092B-C50C-407E-A947-70E740481C1C}">
                <a14:useLocalDpi xmlns:a14="http://schemas.microsoft.com/office/drawing/2010/main"/>
              </a:ext>
            </a:extLst>
          </a:blip>
          <a:stretch>
            <a:fillRect/>
          </a:stretch>
        </p:blipFill>
        <p:spPr>
          <a:xfrm>
            <a:off x="6794912" y="-1995672"/>
            <a:ext cx="8391017" cy="8391017"/>
          </a:xfrm>
          <a:prstGeom prst="rect">
            <a:avLst/>
          </a:prstGeom>
        </p:spPr>
      </p:pic>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2812274" y="-2081754"/>
            <a:ext cx="5761056" cy="10595238"/>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9632553"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9632553"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grpSp>
        <p:nvGrpSpPr>
          <p:cNvPr id="7" name="Group 6">
            <a:extLst>
              <a:ext uri="{FF2B5EF4-FFF2-40B4-BE49-F238E27FC236}">
                <a16:creationId xmlns:a16="http://schemas.microsoft.com/office/drawing/2014/main" id="{E04ACA9F-EDC5-194A-9CC4-EEA1D3B4FDEE}"/>
              </a:ext>
            </a:extLst>
          </p:cNvPr>
          <p:cNvGrpSpPr/>
          <p:nvPr userDrawn="1"/>
        </p:nvGrpSpPr>
        <p:grpSpPr>
          <a:xfrm>
            <a:off x="0" y="6213053"/>
            <a:ext cx="12116938" cy="1289893"/>
            <a:chOff x="3911600" y="5376592"/>
            <a:chExt cx="7103963" cy="756243"/>
          </a:xfrm>
        </p:grpSpPr>
        <p:cxnSp>
          <p:nvCxnSpPr>
            <p:cNvPr id="8" name="Straight Connector 7">
              <a:extLst>
                <a:ext uri="{FF2B5EF4-FFF2-40B4-BE49-F238E27FC236}">
                  <a16:creationId xmlns:a16="http://schemas.microsoft.com/office/drawing/2014/main" id="{8C40175A-66E9-2731-0F4C-6D99C0AD1720}"/>
                </a:ext>
              </a:extLst>
            </p:cNvPr>
            <p:cNvCxnSpPr>
              <a:cxnSpLocks/>
            </p:cNvCxnSpPr>
            <p:nvPr userDrawn="1"/>
          </p:nvCxnSpPr>
          <p:spPr>
            <a:xfrm>
              <a:off x="3911600" y="5517665"/>
              <a:ext cx="44161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A18F33D-08C9-7714-EB15-2B6C2313D6E1}"/>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l="31981" t="58177"/>
            <a:stretch/>
          </p:blipFill>
          <p:spPr>
            <a:xfrm>
              <a:off x="8693985" y="5419095"/>
              <a:ext cx="2321578" cy="713740"/>
            </a:xfrm>
            <a:prstGeom prst="rect">
              <a:avLst/>
            </a:prstGeom>
          </p:spPr>
        </p:pic>
        <p:pic>
          <p:nvPicPr>
            <p:cNvPr id="11" name="Picture 10">
              <a:extLst>
                <a:ext uri="{FF2B5EF4-FFF2-40B4-BE49-F238E27FC236}">
                  <a16:creationId xmlns:a16="http://schemas.microsoft.com/office/drawing/2014/main" id="{07FDFEE6-4E8D-9425-4732-5DD60BCC90C4}"/>
                </a:ext>
              </a:extLst>
            </p:cNvPr>
            <p:cNvPicPr>
              <a:picLocks noChangeAspect="1"/>
            </p:cNvPicPr>
            <p:nvPr userDrawn="1"/>
          </p:nvPicPr>
          <p:blipFill rotWithShape="1">
            <a:blip r:embed="rId4" cstate="screen">
              <a:lum bright="70000" contrast="-70000"/>
              <a:extLst>
                <a:ext uri="{28A0092B-C50C-407E-A947-70E740481C1C}">
                  <a14:useLocalDpi xmlns:a14="http://schemas.microsoft.com/office/drawing/2010/main"/>
                </a:ext>
              </a:extLst>
            </a:blip>
            <a:srcRect l="6446" t="27942" r="69084" b="22936"/>
            <a:stretch/>
          </p:blipFill>
          <p:spPr>
            <a:xfrm>
              <a:off x="8388482" y="5376592"/>
              <a:ext cx="281099" cy="282147"/>
            </a:xfrm>
            <a:prstGeom prst="rect">
              <a:avLst/>
            </a:prstGeom>
          </p:spPr>
        </p:pic>
      </p:grpSp>
    </p:spTree>
    <p:extLst>
      <p:ext uri="{BB962C8B-B14F-4D97-AF65-F5344CB8AC3E}">
        <p14:creationId xmlns:p14="http://schemas.microsoft.com/office/powerpoint/2010/main" val="2160148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chemeClr val="bg1"/>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DBD22"/>
          </a:solidFill>
          <a:ln w="24491" cap="flat">
            <a:solidFill>
              <a:srgbClr val="FDBD22"/>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254599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59595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Tree>
    <p:extLst>
      <p:ext uri="{BB962C8B-B14F-4D97-AF65-F5344CB8AC3E}">
        <p14:creationId xmlns:p14="http://schemas.microsoft.com/office/powerpoint/2010/main" val="2833443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830247"/>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914400" y="462722"/>
            <a:ext cx="10595237" cy="803654"/>
          </a:xfrm>
          <a:prstGeom prst="rect">
            <a:avLst/>
          </a:prstGeom>
        </p:spPr>
        <p:txBody>
          <a:bodyPr>
            <a:noAutofit/>
          </a:bodyPr>
          <a:lstStyle>
            <a:lvl1pPr marL="0" indent="0" algn="l">
              <a:buNone/>
              <a:defRPr sz="3600" b="0" i="0">
                <a:solidFill>
                  <a:srgbClr val="595959"/>
                </a:solidFill>
                <a:latin typeface="+mn-lt"/>
              </a:defRPr>
            </a:lvl1pPr>
          </a:lstStyle>
          <a:p>
            <a:pPr lvl="0"/>
            <a:r>
              <a:rPr lang="en-US" dirty="0"/>
              <a:t>Heading</a:t>
            </a:r>
          </a:p>
        </p:txBody>
      </p:sp>
      <p:sp>
        <p:nvSpPr>
          <p:cNvPr id="8" name="Rectangle 7">
            <a:extLst>
              <a:ext uri="{FF2B5EF4-FFF2-40B4-BE49-F238E27FC236}">
                <a16:creationId xmlns:a16="http://schemas.microsoft.com/office/drawing/2014/main" id="{43C457A8-E171-A54A-A815-49359F799BEA}"/>
              </a:ext>
            </a:extLst>
          </p:cNvPr>
          <p:cNvSpPr/>
          <p:nvPr userDrawn="1"/>
        </p:nvSpPr>
        <p:spPr>
          <a:xfrm>
            <a:off x="-2873829" y="-373224"/>
            <a:ext cx="2858315" cy="755779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6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39"/>
        <p:cNvGrpSpPr/>
        <p:nvPr/>
      </p:nvGrpSpPr>
      <p:grpSpPr>
        <a:xfrm>
          <a:off x="0" y="0"/>
          <a:ext cx="0" cy="0"/>
          <a:chOff x="0" y="0"/>
          <a:chExt cx="0" cy="0"/>
        </a:xfrm>
      </p:grpSpPr>
      <p:sp>
        <p:nvSpPr>
          <p:cNvPr id="40" name="Google Shape;40;p31"/>
          <p:cNvSpPr/>
          <p:nvPr/>
        </p:nvSpPr>
        <p:spPr>
          <a:xfrm>
            <a:off x="477386" y="748834"/>
            <a:ext cx="6200492" cy="4938629"/>
          </a:xfrm>
          <a:custGeom>
            <a:avLst/>
            <a:gdLst/>
            <a:ahLst/>
            <a:cxnLst/>
            <a:rect l="l" t="t" r="r" b="b"/>
            <a:pathLst>
              <a:path w="6200492" h="4938629" extrusionOk="0">
                <a:moveTo>
                  <a:pt x="0" y="0"/>
                </a:moveTo>
                <a:lnTo>
                  <a:pt x="225150" y="0"/>
                </a:lnTo>
                <a:lnTo>
                  <a:pt x="4936311" y="0"/>
                </a:lnTo>
                <a:lnTo>
                  <a:pt x="5161461" y="0"/>
                </a:lnTo>
                <a:cubicBezTo>
                  <a:pt x="5735664" y="0"/>
                  <a:pt x="6200492" y="427769"/>
                  <a:pt x="6200492" y="956188"/>
                </a:cubicBezTo>
                <a:lnTo>
                  <a:pt x="6200492" y="4938629"/>
                </a:lnTo>
                <a:lnTo>
                  <a:pt x="5975342" y="4938629"/>
                </a:lnTo>
                <a:lnTo>
                  <a:pt x="1750888" y="4938629"/>
                </a:lnTo>
                <a:lnTo>
                  <a:pt x="1525738" y="4938629"/>
                </a:lnTo>
                <a:cubicBezTo>
                  <a:pt x="683575" y="4938629"/>
                  <a:pt x="0" y="4309558"/>
                  <a:pt x="0" y="3534542"/>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41" name="Google Shape;41;p31"/>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42" name="Google Shape;42;p31"/>
          <p:cNvSpPr txBox="1">
            <a:spLocks noGrp="1"/>
          </p:cNvSpPr>
          <p:nvPr>
            <p:ph type="body" idx="1"/>
          </p:nvPr>
        </p:nvSpPr>
        <p:spPr>
          <a:xfrm>
            <a:off x="5891164" y="121893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1"/>
          <p:cNvSpPr txBox="1">
            <a:spLocks noGrp="1"/>
          </p:cNvSpPr>
          <p:nvPr>
            <p:ph type="body" idx="2"/>
          </p:nvPr>
        </p:nvSpPr>
        <p:spPr>
          <a:xfrm>
            <a:off x="6726460" y="1218934"/>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1"/>
          <p:cNvSpPr txBox="1">
            <a:spLocks noGrp="1"/>
          </p:cNvSpPr>
          <p:nvPr>
            <p:ph type="body" idx="3"/>
          </p:nvPr>
        </p:nvSpPr>
        <p:spPr>
          <a:xfrm>
            <a:off x="979124" y="1519186"/>
            <a:ext cx="4198618" cy="467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31"/>
          <p:cNvSpPr txBox="1">
            <a:spLocks noGrp="1"/>
          </p:cNvSpPr>
          <p:nvPr>
            <p:ph type="body" idx="4"/>
          </p:nvPr>
        </p:nvSpPr>
        <p:spPr>
          <a:xfrm>
            <a:off x="5912867" y="213392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31"/>
          <p:cNvSpPr txBox="1">
            <a:spLocks noGrp="1"/>
          </p:cNvSpPr>
          <p:nvPr>
            <p:ph type="body" idx="5"/>
          </p:nvPr>
        </p:nvSpPr>
        <p:spPr>
          <a:xfrm>
            <a:off x="6748163" y="2133922"/>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1"/>
          <p:cNvSpPr txBox="1">
            <a:spLocks noGrp="1"/>
          </p:cNvSpPr>
          <p:nvPr>
            <p:ph type="body" idx="6"/>
          </p:nvPr>
        </p:nvSpPr>
        <p:spPr>
          <a:xfrm>
            <a:off x="5919446" y="304890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31"/>
          <p:cNvSpPr txBox="1">
            <a:spLocks noGrp="1"/>
          </p:cNvSpPr>
          <p:nvPr>
            <p:ph type="body" idx="7"/>
          </p:nvPr>
        </p:nvSpPr>
        <p:spPr>
          <a:xfrm>
            <a:off x="6754742" y="3048909"/>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31"/>
          <p:cNvSpPr txBox="1">
            <a:spLocks noGrp="1"/>
          </p:cNvSpPr>
          <p:nvPr>
            <p:ph type="body" idx="8"/>
          </p:nvPr>
        </p:nvSpPr>
        <p:spPr>
          <a:xfrm>
            <a:off x="5941149" y="396389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31"/>
          <p:cNvSpPr txBox="1">
            <a:spLocks noGrp="1"/>
          </p:cNvSpPr>
          <p:nvPr>
            <p:ph type="body" idx="9"/>
          </p:nvPr>
        </p:nvSpPr>
        <p:spPr>
          <a:xfrm>
            <a:off x="6776445" y="3963897"/>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31"/>
          <p:cNvSpPr txBox="1">
            <a:spLocks noGrp="1"/>
          </p:cNvSpPr>
          <p:nvPr>
            <p:ph type="body" idx="13"/>
          </p:nvPr>
        </p:nvSpPr>
        <p:spPr>
          <a:xfrm>
            <a:off x="5919446" y="487888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31"/>
          <p:cNvSpPr txBox="1">
            <a:spLocks noGrp="1"/>
          </p:cNvSpPr>
          <p:nvPr>
            <p:ph type="body" idx="14"/>
          </p:nvPr>
        </p:nvSpPr>
        <p:spPr>
          <a:xfrm>
            <a:off x="6754742" y="4878884"/>
            <a:ext cx="4608000"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31"/>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4" name="Google Shape;54;p31"/>
          <p:cNvCxnSpPr/>
          <p:nvPr/>
        </p:nvCxnSpPr>
        <p:spPr>
          <a:xfrm rot="10800000">
            <a:off x="5686328" y="4732914"/>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5" name="Google Shape;55;p31"/>
          <p:cNvCxnSpPr/>
          <p:nvPr/>
        </p:nvCxnSpPr>
        <p:spPr>
          <a:xfrm rot="10800000">
            <a:off x="5686328" y="3843616"/>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6" name="Google Shape;56;p31"/>
          <p:cNvCxnSpPr/>
          <p:nvPr/>
        </p:nvCxnSpPr>
        <p:spPr>
          <a:xfrm rot="10800000">
            <a:off x="5686328" y="2962825"/>
            <a:ext cx="5904000" cy="0"/>
          </a:xfrm>
          <a:prstGeom prst="straightConnector1">
            <a:avLst/>
          </a:prstGeom>
          <a:noFill/>
          <a:ln w="19050" cap="flat" cmpd="sng">
            <a:solidFill>
              <a:srgbClr val="FDBD22"/>
            </a:solidFill>
            <a:prstDash val="solid"/>
            <a:miter lim="800000"/>
            <a:headEnd type="none" w="sm" len="sm"/>
            <a:tailEnd type="none" w="sm" len="sm"/>
          </a:ln>
        </p:spPr>
      </p:cxnSp>
      <p:cxnSp>
        <p:nvCxnSpPr>
          <p:cNvPr id="57" name="Google Shape;57;p31"/>
          <p:cNvCxnSpPr/>
          <p:nvPr/>
        </p:nvCxnSpPr>
        <p:spPr>
          <a:xfrm rot="10800000">
            <a:off x="5686328" y="1984022"/>
            <a:ext cx="5904000" cy="0"/>
          </a:xfrm>
          <a:prstGeom prst="straightConnector1">
            <a:avLst/>
          </a:prstGeom>
          <a:noFill/>
          <a:ln w="19050" cap="flat" cmpd="sng">
            <a:solidFill>
              <a:srgbClr val="FDBD22"/>
            </a:solidFill>
            <a:prstDash val="solid"/>
            <a:miter lim="800000"/>
            <a:headEnd type="none" w="sm" len="sm"/>
            <a:tailEnd type="none" w="sm" len="sm"/>
          </a:ln>
        </p:spPr>
      </p:cxnSp>
      <p:grpSp>
        <p:nvGrpSpPr>
          <p:cNvPr id="58" name="Google Shape;58;p31"/>
          <p:cNvGrpSpPr/>
          <p:nvPr/>
        </p:nvGrpSpPr>
        <p:grpSpPr>
          <a:xfrm>
            <a:off x="558314" y="5787502"/>
            <a:ext cx="6991323" cy="774150"/>
            <a:chOff x="495027" y="5845887"/>
            <a:chExt cx="6991323" cy="774150"/>
          </a:xfrm>
        </p:grpSpPr>
        <p:grpSp>
          <p:nvGrpSpPr>
            <p:cNvPr id="59" name="Google Shape;59;p31"/>
            <p:cNvGrpSpPr/>
            <p:nvPr/>
          </p:nvGrpSpPr>
          <p:grpSpPr>
            <a:xfrm>
              <a:off x="495027" y="5845887"/>
              <a:ext cx="6991323" cy="774150"/>
              <a:chOff x="495027" y="5845887"/>
              <a:chExt cx="6991323" cy="774150"/>
            </a:xfrm>
          </p:grpSpPr>
          <p:sp>
            <p:nvSpPr>
              <p:cNvPr id="60" name="Google Shape;60;p31"/>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61" name="Google Shape;61;p31"/>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62" name="Google Shape;62;p31"/>
              <p:cNvPicPr preferRelativeResize="0"/>
              <p:nvPr/>
            </p:nvPicPr>
            <p:blipFill rotWithShape="1">
              <a:blip r:embed="rId2">
                <a:alphaModFix/>
              </a:blip>
              <a:srcRect/>
              <a:stretch/>
            </p:blipFill>
            <p:spPr>
              <a:xfrm>
                <a:off x="568863" y="6130899"/>
                <a:ext cx="1244049" cy="433251"/>
              </a:xfrm>
              <a:prstGeom prst="rect">
                <a:avLst/>
              </a:prstGeom>
              <a:noFill/>
              <a:ln>
                <a:noFill/>
              </a:ln>
            </p:spPr>
          </p:pic>
        </p:grpSp>
        <p:pic>
          <p:nvPicPr>
            <p:cNvPr id="63" name="Google Shape;63;p31" descr="Co-funded by the European Union logo in png for web usage"/>
            <p:cNvPicPr preferRelativeResize="0"/>
            <p:nvPr/>
          </p:nvPicPr>
          <p:blipFill rotWithShape="1">
            <a:blip r:embed="rId3">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2"/>
          <p:cNvSpPr/>
          <p:nvPr/>
        </p:nvSpPr>
        <p:spPr>
          <a:xfrm>
            <a:off x="0" y="0"/>
            <a:ext cx="12192000" cy="6858000"/>
          </a:xfrm>
          <a:prstGeom prst="rect">
            <a:avLst/>
          </a:prstGeom>
          <a:solidFill>
            <a:srgbClr val="47B5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 name="Google Shape;66;p32"/>
          <p:cNvPicPr preferRelativeResize="0"/>
          <p:nvPr/>
        </p:nvPicPr>
        <p:blipFill rotWithShape="1">
          <a:blip r:embed="rId2">
            <a:alphaModFix amt="24000"/>
          </a:blip>
          <a:srcRect/>
          <a:stretch/>
        </p:blipFill>
        <p:spPr>
          <a:xfrm>
            <a:off x="6794912" y="-1995672"/>
            <a:ext cx="8391017" cy="8391017"/>
          </a:xfrm>
          <a:prstGeom prst="rect">
            <a:avLst/>
          </a:prstGeom>
          <a:noFill/>
          <a:ln>
            <a:noFill/>
          </a:ln>
        </p:spPr>
      </p:pic>
      <p:sp>
        <p:nvSpPr>
          <p:cNvPr id="67" name="Google Shape;67;p32"/>
          <p:cNvSpPr/>
          <p:nvPr/>
        </p:nvSpPr>
        <p:spPr>
          <a:xfrm rot="5400000" flipH="1">
            <a:off x="2812274" y="-2081754"/>
            <a:ext cx="5761056" cy="10595238"/>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32"/>
          <p:cNvSpPr txBox="1">
            <a:spLocks noGrp="1"/>
          </p:cNvSpPr>
          <p:nvPr>
            <p:ph type="body" idx="1"/>
          </p:nvPr>
        </p:nvSpPr>
        <p:spPr>
          <a:xfrm>
            <a:off x="798380" y="2045704"/>
            <a:ext cx="9632553"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2"/>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595959"/>
              </a:buClr>
              <a:buSzPts val="3600"/>
              <a:buFont typeface="Arial"/>
              <a:buNone/>
              <a:defRPr sz="36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0" name="Google Shape;70;p32"/>
          <p:cNvGrpSpPr/>
          <p:nvPr/>
        </p:nvGrpSpPr>
        <p:grpSpPr>
          <a:xfrm>
            <a:off x="0" y="6213053"/>
            <a:ext cx="12116938" cy="1289893"/>
            <a:chOff x="3911600" y="5376592"/>
            <a:chExt cx="7103963" cy="756243"/>
          </a:xfrm>
        </p:grpSpPr>
        <p:cxnSp>
          <p:nvCxnSpPr>
            <p:cNvPr id="71" name="Google Shape;71;p32"/>
            <p:cNvCxnSpPr/>
            <p:nvPr/>
          </p:nvCxnSpPr>
          <p:spPr>
            <a:xfrm>
              <a:off x="3911600" y="5517665"/>
              <a:ext cx="4416136" cy="0"/>
            </a:xfrm>
            <a:prstGeom prst="straightConnector1">
              <a:avLst/>
            </a:prstGeom>
            <a:noFill/>
            <a:ln w="12700" cap="flat" cmpd="sng">
              <a:solidFill>
                <a:schemeClr val="lt1"/>
              </a:solidFill>
              <a:prstDash val="solid"/>
              <a:miter lim="800000"/>
              <a:headEnd type="none" w="sm" len="sm"/>
              <a:tailEnd type="none" w="sm" len="sm"/>
            </a:ln>
          </p:spPr>
        </p:cxnSp>
        <p:pic>
          <p:nvPicPr>
            <p:cNvPr id="72" name="Google Shape;72;p32"/>
            <p:cNvPicPr preferRelativeResize="0"/>
            <p:nvPr/>
          </p:nvPicPr>
          <p:blipFill rotWithShape="1">
            <a:blip r:embed="rId3">
              <a:alphaModFix/>
            </a:blip>
            <a:srcRect l="31981" t="58177"/>
            <a:stretch/>
          </p:blipFill>
          <p:spPr>
            <a:xfrm>
              <a:off x="8693985" y="5419095"/>
              <a:ext cx="2321578" cy="713740"/>
            </a:xfrm>
            <a:prstGeom prst="rect">
              <a:avLst/>
            </a:prstGeom>
            <a:noFill/>
            <a:ln>
              <a:noFill/>
            </a:ln>
          </p:spPr>
        </p:pic>
        <p:pic>
          <p:nvPicPr>
            <p:cNvPr id="73" name="Google Shape;73;p32"/>
            <p:cNvPicPr preferRelativeResize="0"/>
            <p:nvPr/>
          </p:nvPicPr>
          <p:blipFill rotWithShape="1">
            <a:blip r:embed="rId4">
              <a:alphaModFix/>
            </a:blip>
            <a:srcRect l="6446" t="27942" r="69084" b="22935"/>
            <a:stretch/>
          </p:blipFill>
          <p:spPr>
            <a:xfrm>
              <a:off x="8388482" y="5376592"/>
              <a:ext cx="281099" cy="282147"/>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01">
  <p:cSld name="Divider 01">
    <p:spTree>
      <p:nvGrpSpPr>
        <p:cNvPr id="1" name="Shape 74"/>
        <p:cNvGrpSpPr/>
        <p:nvPr/>
      </p:nvGrpSpPr>
      <p:grpSpPr>
        <a:xfrm>
          <a:off x="0" y="0"/>
          <a:ext cx="0" cy="0"/>
          <a:chOff x="0" y="0"/>
          <a:chExt cx="0" cy="0"/>
        </a:xfrm>
      </p:grpSpPr>
      <p:sp>
        <p:nvSpPr>
          <p:cNvPr id="75" name="Google Shape;75;p33"/>
          <p:cNvSpPr/>
          <p:nvPr/>
        </p:nvSpPr>
        <p:spPr>
          <a:xfrm rot="5400000" flipH="1">
            <a:off x="3745005"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33"/>
          <p:cNvSpPr/>
          <p:nvPr/>
        </p:nvSpPr>
        <p:spPr>
          <a:xfrm rot="5400000" flipH="1">
            <a:off x="2821927"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33"/>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DBD2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33"/>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3"/>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000"/>
              <a:buFont typeface="Arial"/>
              <a:buNone/>
              <a:defRPr sz="9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33"/>
          <p:cNvSpPr/>
          <p:nvPr/>
        </p:nvSpPr>
        <p:spPr>
          <a:xfrm>
            <a:off x="83835" y="914400"/>
            <a:ext cx="236705" cy="20157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1" name="Google Shape;81;p33"/>
          <p:cNvPicPr preferRelativeResize="0"/>
          <p:nvPr/>
        </p:nvPicPr>
        <p:blipFill rotWithShape="1">
          <a:blip r:embed="rId2">
            <a:alphaModFix amt="24000"/>
          </a:blip>
          <a:srcRect/>
          <a:stretch/>
        </p:blipFill>
        <p:spPr>
          <a:xfrm>
            <a:off x="-1626815" y="-1887058"/>
            <a:ext cx="6672147" cy="667214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13"/>
        <p:cNvGrpSpPr/>
        <p:nvPr/>
      </p:nvGrpSpPr>
      <p:grpSpPr>
        <a:xfrm>
          <a:off x="0" y="0"/>
          <a:ext cx="0" cy="0"/>
          <a:chOff x="0" y="0"/>
          <a:chExt cx="0" cy="0"/>
        </a:xfrm>
      </p:grpSpPr>
      <p:sp>
        <p:nvSpPr>
          <p:cNvPr id="114" name="Google Shape;114;p35"/>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15" name="Google Shape;115;p35"/>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chemeClr val="lt1"/>
              </a:buClr>
              <a:buSzPts val="3000"/>
              <a:buFont typeface="Arial"/>
              <a:buNone/>
              <a:defRPr sz="3000" b="0" i="1"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35"/>
          <p:cNvSpPr>
            <a:spLocks noGrp="1"/>
          </p:cNvSpPr>
          <p:nvPr>
            <p:ph type="pic" idx="2"/>
          </p:nvPr>
        </p:nvSpPr>
        <p:spPr>
          <a:xfrm>
            <a:off x="6096000" y="1404749"/>
            <a:ext cx="5239644" cy="4704418"/>
          </a:xfrm>
          <a:prstGeom prst="rect">
            <a:avLst/>
          </a:prstGeom>
          <a:solidFill>
            <a:srgbClr val="D8D8D8"/>
          </a:solidFill>
          <a:ln>
            <a:noFill/>
          </a:ln>
        </p:spPr>
      </p:sp>
      <p:sp>
        <p:nvSpPr>
          <p:cNvPr id="117" name="Google Shape;117;p35"/>
          <p:cNvSpPr/>
          <p:nvPr/>
        </p:nvSpPr>
        <p:spPr>
          <a:xfrm>
            <a:off x="-2873829" y="-373224"/>
            <a:ext cx="2858315" cy="7557795"/>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03">
  <p:cSld name="Divider 03">
    <p:spTree>
      <p:nvGrpSpPr>
        <p:cNvPr id="1" name="Shape 138"/>
        <p:cNvGrpSpPr/>
        <p:nvPr/>
      </p:nvGrpSpPr>
      <p:grpSpPr>
        <a:xfrm>
          <a:off x="0" y="0"/>
          <a:ext cx="0" cy="0"/>
          <a:chOff x="0" y="0"/>
          <a:chExt cx="0" cy="0"/>
        </a:xfrm>
      </p:grpSpPr>
      <p:sp>
        <p:nvSpPr>
          <p:cNvPr id="139" name="Google Shape;139;p39"/>
          <p:cNvSpPr/>
          <p:nvPr/>
        </p:nvSpPr>
        <p:spPr>
          <a:xfrm rot="5400000" flipH="1">
            <a:off x="3745005"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39"/>
          <p:cNvSpPr/>
          <p:nvPr/>
        </p:nvSpPr>
        <p:spPr>
          <a:xfrm rot="5400000" flipH="1">
            <a:off x="2821927" y="-2154082"/>
            <a:ext cx="5625069" cy="10595880"/>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9552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39"/>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4800"/>
              <a:buFont typeface="Arial"/>
              <a:buNone/>
              <a:defRPr sz="4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2" name="Google Shape;142;p39"/>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000"/>
              <a:buFont typeface="Arial"/>
              <a:buNone/>
              <a:defRPr sz="9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39"/>
          <p:cNvSpPr/>
          <p:nvPr/>
        </p:nvSpPr>
        <p:spPr>
          <a:xfrm>
            <a:off x="83835" y="914400"/>
            <a:ext cx="236705" cy="20157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4" name="Google Shape;144;p39"/>
          <p:cNvPicPr preferRelativeResize="0"/>
          <p:nvPr/>
        </p:nvPicPr>
        <p:blipFill rotWithShape="1">
          <a:blip r:embed="rId2">
            <a:alphaModFix amt="24000"/>
          </a:blip>
          <a:srcRect/>
          <a:stretch/>
        </p:blipFill>
        <p:spPr>
          <a:xfrm>
            <a:off x="-1626815" y="-1887058"/>
            <a:ext cx="6672147" cy="6672147"/>
          </a:xfrm>
          <a:prstGeom prst="rect">
            <a:avLst/>
          </a:prstGeom>
          <a:noFill/>
          <a:ln>
            <a:noFill/>
          </a:ln>
        </p:spPr>
      </p:pic>
      <p:sp>
        <p:nvSpPr>
          <p:cNvPr id="145" name="Google Shape;145;p39"/>
          <p:cNvSpPr/>
          <p:nvPr/>
        </p:nvSpPr>
        <p:spPr>
          <a:xfrm>
            <a:off x="5280000" y="2582803"/>
            <a:ext cx="6912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DBD2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62"/>
        <p:cNvGrpSpPr/>
        <p:nvPr/>
      </p:nvGrpSpPr>
      <p:grpSpPr>
        <a:xfrm>
          <a:off x="0" y="0"/>
          <a:ext cx="0" cy="0"/>
          <a:chOff x="0" y="0"/>
          <a:chExt cx="0" cy="0"/>
        </a:xfrm>
      </p:grpSpPr>
      <p:grpSp>
        <p:nvGrpSpPr>
          <p:cNvPr id="163" name="Google Shape;163;p43"/>
          <p:cNvGrpSpPr/>
          <p:nvPr/>
        </p:nvGrpSpPr>
        <p:grpSpPr>
          <a:xfrm flipH="1">
            <a:off x="418947" y="2399398"/>
            <a:ext cx="11365744" cy="2982299"/>
            <a:chOff x="-761305" y="3118551"/>
            <a:chExt cx="12551656" cy="3293474"/>
          </a:xfrm>
        </p:grpSpPr>
        <p:sp>
          <p:nvSpPr>
            <p:cNvPr id="164" name="Google Shape;164;p43"/>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5" name="Google Shape;165;p43"/>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grpSp>
        <p:nvGrpSpPr>
          <p:cNvPr id="166" name="Google Shape;166;p43"/>
          <p:cNvGrpSpPr/>
          <p:nvPr/>
        </p:nvGrpSpPr>
        <p:grpSpPr>
          <a:xfrm flipH="1">
            <a:off x="418947" y="1906465"/>
            <a:ext cx="11365744" cy="2982299"/>
            <a:chOff x="-761305" y="3118551"/>
            <a:chExt cx="12551656" cy="3293474"/>
          </a:xfrm>
        </p:grpSpPr>
        <p:sp>
          <p:nvSpPr>
            <p:cNvPr id="167" name="Google Shape;167;p43"/>
            <p:cNvSpPr/>
            <p:nvPr/>
          </p:nvSpPr>
          <p:spPr>
            <a:xfrm>
              <a:off x="-761305" y="3118551"/>
              <a:ext cx="10020399"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68" name="Google Shape;168;p43"/>
            <p:cNvSpPr/>
            <p:nvPr/>
          </p:nvSpPr>
          <p:spPr>
            <a:xfrm>
              <a:off x="1769951" y="3121917"/>
              <a:ext cx="10020400" cy="3290108"/>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grpSp>
      <p:sp>
        <p:nvSpPr>
          <p:cNvPr id="169" name="Google Shape;169;p43"/>
          <p:cNvSpPr/>
          <p:nvPr/>
        </p:nvSpPr>
        <p:spPr>
          <a:xfrm>
            <a:off x="-94694" y="4852493"/>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70" name="Google Shape;170;p43"/>
          <p:cNvSpPr txBox="1">
            <a:spLocks noGrp="1"/>
          </p:cNvSpPr>
          <p:nvPr>
            <p:ph type="body" idx="1"/>
          </p:nvPr>
        </p:nvSpPr>
        <p:spPr>
          <a:xfrm>
            <a:off x="454124" y="4987528"/>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43"/>
          <p:cNvSpPr txBox="1">
            <a:spLocks noGrp="1"/>
          </p:cNvSpPr>
          <p:nvPr>
            <p:ph type="body" idx="2"/>
          </p:nvPr>
        </p:nvSpPr>
        <p:spPr>
          <a:xfrm>
            <a:off x="841205" y="3600861"/>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43"/>
          <p:cNvSpPr txBox="1">
            <a:spLocks noGrp="1"/>
          </p:cNvSpPr>
          <p:nvPr>
            <p:ph type="body" idx="3"/>
          </p:nvPr>
        </p:nvSpPr>
        <p:spPr>
          <a:xfrm>
            <a:off x="841205" y="2791285"/>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chemeClr val="lt1"/>
              </a:buClr>
              <a:buSzPts val="5000"/>
              <a:buFont typeface="Arial"/>
              <a:buNone/>
              <a:defRPr sz="50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3" name="Google Shape;173;p43"/>
          <p:cNvPicPr preferRelativeResize="0"/>
          <p:nvPr/>
        </p:nvPicPr>
        <p:blipFill rotWithShape="1">
          <a:blip r:embed="rId2">
            <a:alphaModFix amt="24000"/>
          </a:blip>
          <a:srcRect/>
          <a:stretch/>
        </p:blipFill>
        <p:spPr>
          <a:xfrm>
            <a:off x="6982383" y="-19302"/>
            <a:ext cx="6672147" cy="6672147"/>
          </a:xfrm>
          <a:prstGeom prst="rect">
            <a:avLst/>
          </a:prstGeom>
          <a:noFill/>
          <a:ln>
            <a:noFill/>
          </a:ln>
        </p:spPr>
      </p:pic>
      <p:pic>
        <p:nvPicPr>
          <p:cNvPr id="174" name="Google Shape;174;p43"/>
          <p:cNvPicPr preferRelativeResize="0"/>
          <p:nvPr/>
        </p:nvPicPr>
        <p:blipFill rotWithShape="1">
          <a:blip r:embed="rId3">
            <a:alphaModFix/>
          </a:blip>
          <a:srcRect/>
          <a:stretch/>
        </p:blipFill>
        <p:spPr>
          <a:xfrm>
            <a:off x="6488227" y="-368633"/>
            <a:ext cx="5533014" cy="2766507"/>
          </a:xfrm>
          <a:prstGeom prst="rect">
            <a:avLst/>
          </a:prstGeom>
          <a:noFill/>
          <a:ln>
            <a:noFill/>
          </a:ln>
        </p:spPr>
      </p:pic>
      <p:grpSp>
        <p:nvGrpSpPr>
          <p:cNvPr id="175" name="Google Shape;175;p43"/>
          <p:cNvGrpSpPr/>
          <p:nvPr/>
        </p:nvGrpSpPr>
        <p:grpSpPr>
          <a:xfrm>
            <a:off x="4793368" y="5795141"/>
            <a:ext cx="6991323" cy="774150"/>
            <a:chOff x="495027" y="5845887"/>
            <a:chExt cx="6991323" cy="774150"/>
          </a:xfrm>
        </p:grpSpPr>
        <p:grpSp>
          <p:nvGrpSpPr>
            <p:cNvPr id="176" name="Google Shape;176;p43"/>
            <p:cNvGrpSpPr/>
            <p:nvPr/>
          </p:nvGrpSpPr>
          <p:grpSpPr>
            <a:xfrm>
              <a:off x="495027" y="5845887"/>
              <a:ext cx="6991323" cy="774150"/>
              <a:chOff x="495027" y="5845887"/>
              <a:chExt cx="6991323" cy="774150"/>
            </a:xfrm>
          </p:grpSpPr>
          <p:sp>
            <p:nvSpPr>
              <p:cNvPr id="177" name="Google Shape;177;p43"/>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178" name="Google Shape;178;p43"/>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179" name="Google Shape;179;p43"/>
              <p:cNvPicPr preferRelativeResize="0"/>
              <p:nvPr/>
            </p:nvPicPr>
            <p:blipFill rotWithShape="1">
              <a:blip r:embed="rId4">
                <a:alphaModFix/>
              </a:blip>
              <a:srcRect/>
              <a:stretch/>
            </p:blipFill>
            <p:spPr>
              <a:xfrm>
                <a:off x="568863" y="6130899"/>
                <a:ext cx="1244049" cy="433251"/>
              </a:xfrm>
              <a:prstGeom prst="rect">
                <a:avLst/>
              </a:prstGeom>
              <a:noFill/>
              <a:ln>
                <a:noFill/>
              </a:ln>
            </p:spPr>
          </p:pic>
        </p:grpSp>
        <p:pic>
          <p:nvPicPr>
            <p:cNvPr id="180" name="Google Shape;180;p43" descr="Co-funded by the European Union logo in png for web usage"/>
            <p:cNvPicPr preferRelativeResize="0"/>
            <p:nvPr/>
          </p:nvPicPr>
          <p:blipFill rotWithShape="1">
            <a:blip r:embed="rId5">
              <a:alphaModFix/>
            </a:blip>
            <a:srcRect/>
            <a:stretch/>
          </p:blipFill>
          <p:spPr>
            <a:xfrm>
              <a:off x="1955759" y="6212206"/>
              <a:ext cx="1681655" cy="35194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8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Slide ">
  <p:cSld name="Cover Slide ">
    <p:spTree>
      <p:nvGrpSpPr>
        <p:cNvPr id="1" name="Shape 182"/>
        <p:cNvGrpSpPr/>
        <p:nvPr/>
      </p:nvGrpSpPr>
      <p:grpSpPr>
        <a:xfrm>
          <a:off x="0" y="0"/>
          <a:ext cx="0" cy="0"/>
          <a:chOff x="0" y="0"/>
          <a:chExt cx="0" cy="0"/>
        </a:xfrm>
      </p:grpSpPr>
      <p:sp>
        <p:nvSpPr>
          <p:cNvPr id="183" name="Google Shape;183;p45"/>
          <p:cNvSpPr/>
          <p:nvPr/>
        </p:nvSpPr>
        <p:spPr>
          <a:xfrm>
            <a:off x="454233" y="1785867"/>
            <a:ext cx="8389498" cy="3630529"/>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4" name="Google Shape;184;p45"/>
          <p:cNvSpPr/>
          <p:nvPr/>
        </p:nvSpPr>
        <p:spPr>
          <a:xfrm>
            <a:off x="3307475" y="1785867"/>
            <a:ext cx="8389498" cy="3630529"/>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47B5C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85" name="Google Shape;185;p45"/>
          <p:cNvSpPr txBox="1">
            <a:spLocks noGrp="1"/>
          </p:cNvSpPr>
          <p:nvPr>
            <p:ph type="body" idx="1"/>
          </p:nvPr>
        </p:nvSpPr>
        <p:spPr>
          <a:xfrm>
            <a:off x="5990423" y="3054642"/>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800"/>
              <a:buFont typeface="Arial"/>
              <a:buNone/>
              <a:defRPr sz="48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 name="Google Shape;186;p45"/>
          <p:cNvSpPr txBox="1">
            <a:spLocks noGrp="1"/>
          </p:cNvSpPr>
          <p:nvPr>
            <p:ph type="body" idx="2"/>
          </p:nvPr>
        </p:nvSpPr>
        <p:spPr>
          <a:xfrm>
            <a:off x="5990424" y="2431916"/>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3600"/>
              <a:buFont typeface="Arial"/>
              <a:buNone/>
              <a:defRPr sz="36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7" name="Google Shape;187;p45"/>
          <p:cNvSpPr/>
          <p:nvPr/>
        </p:nvSpPr>
        <p:spPr>
          <a:xfrm>
            <a:off x="5352000" y="4094957"/>
            <a:ext cx="6840000" cy="36000"/>
          </a:xfrm>
          <a:custGeom>
            <a:avLst/>
            <a:gdLst/>
            <a:ahLst/>
            <a:cxnLst/>
            <a:rect l="l" t="t" r="r" b="b"/>
            <a:pathLst>
              <a:path w="4076555" h="51458" extrusionOk="0">
                <a:moveTo>
                  <a:pt x="1" y="0"/>
                </a:moveTo>
                <a:lnTo>
                  <a:pt x="4076556" y="0"/>
                </a:lnTo>
                <a:lnTo>
                  <a:pt x="4076556" y="51459"/>
                </a:lnTo>
                <a:lnTo>
                  <a:pt x="1" y="51459"/>
                </a:lnTo>
                <a:close/>
              </a:path>
            </a:pathLst>
          </a:custGeom>
          <a:solidFill>
            <a:srgbClr val="FDBD22"/>
          </a:solidFill>
          <a:ln w="24475" cap="flat" cmpd="sng">
            <a:solidFill>
              <a:srgbClr val="F2A72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8" name="Google Shape;188;p45"/>
          <p:cNvPicPr preferRelativeResize="0"/>
          <p:nvPr/>
        </p:nvPicPr>
        <p:blipFill rotWithShape="1">
          <a:blip r:embed="rId2">
            <a:alphaModFix/>
          </a:blip>
          <a:srcRect/>
          <a:stretch/>
        </p:blipFill>
        <p:spPr>
          <a:xfrm>
            <a:off x="5255883" y="-598417"/>
            <a:ext cx="6248070" cy="3124035"/>
          </a:xfrm>
          <a:prstGeom prst="rect">
            <a:avLst/>
          </a:prstGeom>
          <a:noFill/>
          <a:ln>
            <a:noFill/>
          </a:ln>
        </p:spPr>
      </p:pic>
      <p:grpSp>
        <p:nvGrpSpPr>
          <p:cNvPr id="189" name="Google Shape;189;p45"/>
          <p:cNvGrpSpPr/>
          <p:nvPr/>
        </p:nvGrpSpPr>
        <p:grpSpPr>
          <a:xfrm>
            <a:off x="4705650" y="5776098"/>
            <a:ext cx="6991323" cy="774150"/>
            <a:chOff x="495027" y="5845887"/>
            <a:chExt cx="6991323" cy="774150"/>
          </a:xfrm>
        </p:grpSpPr>
        <p:grpSp>
          <p:nvGrpSpPr>
            <p:cNvPr id="190" name="Google Shape;190;p45"/>
            <p:cNvGrpSpPr/>
            <p:nvPr/>
          </p:nvGrpSpPr>
          <p:grpSpPr>
            <a:xfrm>
              <a:off x="495027" y="5845887"/>
              <a:ext cx="6991323" cy="774150"/>
              <a:chOff x="495027" y="5845887"/>
              <a:chExt cx="6991323" cy="774150"/>
            </a:xfrm>
          </p:grpSpPr>
          <p:sp>
            <p:nvSpPr>
              <p:cNvPr id="191" name="Google Shape;191;p45"/>
              <p:cNvSpPr/>
              <p:nvPr/>
            </p:nvSpPr>
            <p:spPr>
              <a:xfrm>
                <a:off x="3568402" y="6146061"/>
                <a:ext cx="3917948" cy="4739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A1918"/>
                  </a:buClr>
                  <a:buSzPts val="620"/>
                  <a:buFont typeface="Calibri"/>
                  <a:buNone/>
                </a:pPr>
                <a:r>
                  <a:rPr lang="en-US" sz="620" b="0" i="0">
                    <a:solidFill>
                      <a:srgbClr val="1A1918"/>
                    </a:solidFill>
                    <a:latin typeface="Calibri"/>
                    <a:ea typeface="Calibri"/>
                    <a:cs typeface="Calibri"/>
                    <a:sym typeface="Calibri"/>
                  </a:rPr>
                  <a:t>Funded by the European Union. Views and opinions expressed are however those of the author(s) only and do not necessarily reflect those of the European Union or Deutscher Akademischer Austauschdienst e.V., Nationale Agentur für Erasmus+ Hochschulzusammenarbeit. Neither the European Union nor the granting authority can be held responsible for them.</a:t>
                </a:r>
                <a:endParaRPr/>
              </a:p>
            </p:txBody>
          </p:sp>
          <p:sp>
            <p:nvSpPr>
              <p:cNvPr id="192" name="Google Shape;192;p45"/>
              <p:cNvSpPr/>
              <p:nvPr/>
            </p:nvSpPr>
            <p:spPr>
              <a:xfrm>
                <a:off x="495027" y="5845887"/>
                <a:ext cx="1255337" cy="366319"/>
              </a:xfrm>
              <a:prstGeom prst="rect">
                <a:avLst/>
              </a:prstGeom>
              <a:noFill/>
              <a:ln>
                <a:noFill/>
              </a:ln>
            </p:spPr>
            <p:txBody>
              <a:bodyPr spcFirstLastPara="1" wrap="square" lIns="91425" tIns="45700" rIns="91425" bIns="45700" anchor="t" anchorCtr="0">
                <a:spAutoFit/>
              </a:bodyPr>
              <a:lstStyle/>
              <a:p>
                <a:pPr marL="0" marR="0" lvl="0" indent="0" algn="l" rtl="0">
                  <a:lnSpc>
                    <a:spcPct val="82500"/>
                  </a:lnSpc>
                  <a:spcBef>
                    <a:spcPts val="0"/>
                  </a:spcBef>
                  <a:spcAft>
                    <a:spcPts val="0"/>
                  </a:spcAft>
                  <a:buClr>
                    <a:srgbClr val="1A1918"/>
                  </a:buClr>
                  <a:buSzPts val="800"/>
                  <a:buFont typeface="Calibri"/>
                  <a:buNone/>
                </a:pPr>
                <a:r>
                  <a:rPr lang="en-US" sz="800" b="1" i="0">
                    <a:solidFill>
                      <a:srgbClr val="1A1918"/>
                    </a:solidFill>
                    <a:latin typeface="Calibri"/>
                    <a:ea typeface="Calibri"/>
                    <a:cs typeface="Calibri"/>
                    <a:sym typeface="Calibri"/>
                  </a:rPr>
                  <a:t>This resource is licensed under CC BY 4.0</a:t>
                </a:r>
                <a:endParaRPr/>
              </a:p>
              <a:p>
                <a:pPr marL="0" marR="0" lvl="0" indent="0" algn="l" rtl="0">
                  <a:lnSpc>
                    <a:spcPct val="82500"/>
                  </a:lnSpc>
                  <a:spcBef>
                    <a:spcPts val="0"/>
                  </a:spcBef>
                  <a:spcAft>
                    <a:spcPts val="0"/>
                  </a:spcAft>
                  <a:buClr>
                    <a:schemeClr val="dk1"/>
                  </a:buClr>
                  <a:buSzPts val="800"/>
                  <a:buFont typeface="Calibri"/>
                  <a:buNone/>
                </a:pPr>
                <a:endParaRPr sz="800" b="1" i="0">
                  <a:solidFill>
                    <a:srgbClr val="1A1918"/>
                  </a:solidFill>
                  <a:latin typeface="Calibri"/>
                  <a:ea typeface="Calibri"/>
                  <a:cs typeface="Calibri"/>
                  <a:sym typeface="Calibri"/>
                </a:endParaRPr>
              </a:p>
            </p:txBody>
          </p:sp>
          <p:pic>
            <p:nvPicPr>
              <p:cNvPr id="193" name="Google Shape;193;p45"/>
              <p:cNvPicPr preferRelativeResize="0"/>
              <p:nvPr/>
            </p:nvPicPr>
            <p:blipFill rotWithShape="1">
              <a:blip r:embed="rId3">
                <a:alphaModFix/>
              </a:blip>
              <a:srcRect/>
              <a:stretch/>
            </p:blipFill>
            <p:spPr>
              <a:xfrm>
                <a:off x="568863" y="6130899"/>
                <a:ext cx="1244049" cy="433251"/>
              </a:xfrm>
              <a:prstGeom prst="rect">
                <a:avLst/>
              </a:prstGeom>
              <a:noFill/>
              <a:ln>
                <a:noFill/>
              </a:ln>
            </p:spPr>
          </p:pic>
        </p:grpSp>
        <p:pic>
          <p:nvPicPr>
            <p:cNvPr id="194" name="Google Shape;194;p45" descr="Co-funded by the European Union logo in png for web usage"/>
            <p:cNvPicPr preferRelativeResize="0"/>
            <p:nvPr/>
          </p:nvPicPr>
          <p:blipFill rotWithShape="1">
            <a:blip r:embed="rId4">
              <a:alphaModFix/>
            </a:blip>
            <a:srcRect/>
            <a:stretch/>
          </p:blipFill>
          <p:spPr>
            <a:xfrm>
              <a:off x="1955759" y="6212206"/>
              <a:ext cx="1681655" cy="351944"/>
            </a:xfrm>
            <a:prstGeom prst="rect">
              <a:avLst/>
            </a:prstGeom>
            <a:noFill/>
            <a:ln>
              <a:noFill/>
            </a:ln>
          </p:spPr>
        </p:pic>
      </p:grpSp>
      <p:pic>
        <p:nvPicPr>
          <p:cNvPr id="195" name="Google Shape;195;p45"/>
          <p:cNvPicPr preferRelativeResize="0"/>
          <p:nvPr/>
        </p:nvPicPr>
        <p:blipFill rotWithShape="1">
          <a:blip r:embed="rId5">
            <a:alphaModFix amt="24000"/>
          </a:blip>
          <a:srcRect/>
          <a:stretch/>
        </p:blipFill>
        <p:spPr>
          <a:xfrm>
            <a:off x="-1416264" y="-492247"/>
            <a:ext cx="6672147" cy="6672147"/>
          </a:xfrm>
          <a:prstGeom prst="rect">
            <a:avLst/>
          </a:prstGeom>
          <a:noFill/>
          <a:ln>
            <a:noFill/>
          </a:ln>
        </p:spPr>
      </p:pic>
      <p:sp>
        <p:nvSpPr>
          <p:cNvPr id="196" name="Google Shape;196;p45"/>
          <p:cNvSpPr/>
          <p:nvPr/>
        </p:nvSpPr>
        <p:spPr>
          <a:xfrm>
            <a:off x="0" y="4869500"/>
            <a:ext cx="4963395" cy="778675"/>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a:solidFill>
                <a:schemeClr val="dk1"/>
              </a:solidFill>
              <a:latin typeface="Calibri"/>
              <a:ea typeface="Calibri"/>
              <a:cs typeface="Calibri"/>
              <a:sym typeface="Calibri"/>
            </a:endParaRPr>
          </a:p>
        </p:txBody>
      </p:sp>
      <p:sp>
        <p:nvSpPr>
          <p:cNvPr id="197" name="Google Shape;197;p45"/>
          <p:cNvSpPr txBox="1">
            <a:spLocks noGrp="1"/>
          </p:cNvSpPr>
          <p:nvPr>
            <p:ph type="body" idx="3"/>
          </p:nvPr>
        </p:nvSpPr>
        <p:spPr>
          <a:xfrm>
            <a:off x="558314" y="5036347"/>
            <a:ext cx="4414577" cy="67934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0" y="6213053"/>
            <a:ext cx="12116938" cy="1289893"/>
            <a:chOff x="3911600" y="5376592"/>
            <a:chExt cx="7103963" cy="756243"/>
          </a:xfrm>
        </p:grpSpPr>
        <p:cxnSp>
          <p:nvCxnSpPr>
            <p:cNvPr id="11" name="Google Shape;11;p28"/>
            <p:cNvCxnSpPr/>
            <p:nvPr/>
          </p:nvCxnSpPr>
          <p:spPr>
            <a:xfrm>
              <a:off x="3911600" y="5517665"/>
              <a:ext cx="4416136" cy="0"/>
            </a:xfrm>
            <a:prstGeom prst="straightConnector1">
              <a:avLst/>
            </a:prstGeom>
            <a:noFill/>
            <a:ln w="12700" cap="flat" cmpd="sng">
              <a:solidFill>
                <a:srgbClr val="595959"/>
              </a:solidFill>
              <a:prstDash val="solid"/>
              <a:miter lim="800000"/>
              <a:headEnd type="none" w="sm" len="sm"/>
              <a:tailEnd type="none" w="sm" len="sm"/>
            </a:ln>
          </p:spPr>
        </p:cxnSp>
        <p:pic>
          <p:nvPicPr>
            <p:cNvPr id="12" name="Google Shape;12;p28"/>
            <p:cNvPicPr preferRelativeResize="0"/>
            <p:nvPr/>
          </p:nvPicPr>
          <p:blipFill rotWithShape="1">
            <a:blip r:embed="rId16">
              <a:alphaModFix/>
            </a:blip>
            <a:srcRect l="31981" t="58177"/>
            <a:stretch/>
          </p:blipFill>
          <p:spPr>
            <a:xfrm>
              <a:off x="8693985" y="5419095"/>
              <a:ext cx="2321578" cy="713740"/>
            </a:xfrm>
            <a:prstGeom prst="rect">
              <a:avLst/>
            </a:prstGeom>
            <a:noFill/>
            <a:ln>
              <a:noFill/>
            </a:ln>
          </p:spPr>
        </p:pic>
        <p:pic>
          <p:nvPicPr>
            <p:cNvPr id="13" name="Google Shape;13;p28"/>
            <p:cNvPicPr preferRelativeResize="0"/>
            <p:nvPr/>
          </p:nvPicPr>
          <p:blipFill rotWithShape="1">
            <a:blip r:embed="rId17">
              <a:alphaModFix/>
            </a:blip>
            <a:srcRect l="6446" t="27942" r="69084" b="22935"/>
            <a:stretch/>
          </p:blipFill>
          <p:spPr>
            <a:xfrm>
              <a:off x="8388482" y="5376592"/>
              <a:ext cx="281099" cy="282147"/>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9"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wYWJ476o7nE?feature=oembed" TargetMode="External"/><Relationship Id="rId5" Type="http://schemas.openxmlformats.org/officeDocument/2006/relationships/image" Target="../media/image16.jpeg"/><Relationship Id="rId4" Type="http://schemas.openxmlformats.org/officeDocument/2006/relationships/hyperlink" Target="https://www.youtube.com/watch?v=wYWJ476o7n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seedblink.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companisto.com/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underbeam.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www.wiseed.com/" TargetMode="External"/><Relationship Id="rId4" Type="http://schemas.openxmlformats.org/officeDocument/2006/relationships/hyperlink" Target="https://www.leapfunder.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YvaCZt_T6X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orenklaff.com/"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www.slideshare.net/slideshow/the-ultimate-pitch-deck-template-by-pitchdeckcoach/46174756" TargetMode="External"/><Relationship Id="rId4" Type="http://schemas.openxmlformats.org/officeDocument/2006/relationships/hyperlink" Target="https://www.carminegallo.com/books/the-storytellers-secret/"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impactxcapital.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unconventional.vc/"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body" idx="2"/>
          </p:nvPr>
        </p:nvSpPr>
        <p:spPr>
          <a:xfrm>
            <a:off x="767157" y="2498995"/>
            <a:ext cx="6368247" cy="749292"/>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b="1" dirty="0"/>
              <a:t>MODULE 7 </a:t>
            </a:r>
          </a:p>
          <a:p>
            <a:pPr marL="0" lvl="0" indent="0">
              <a:spcBef>
                <a:spcPts val="0"/>
              </a:spcBef>
            </a:pPr>
            <a:r>
              <a:rPr lang="en-US" b="1" dirty="0" err="1"/>
              <a:t>Werken</a:t>
            </a:r>
            <a:r>
              <a:rPr lang="en-US" b="1" dirty="0"/>
              <a:t> met </a:t>
            </a:r>
            <a:r>
              <a:rPr lang="en-US" b="1" dirty="0" err="1"/>
              <a:t>investeerders</a:t>
            </a:r>
            <a:endParaRPr lang="en-US" b="1" dirty="0"/>
          </a:p>
          <a:p>
            <a:pPr marL="0" lvl="0" indent="0" algn="l" rtl="0">
              <a:lnSpc>
                <a:spcPct val="90000"/>
              </a:lnSpc>
              <a:spcBef>
                <a:spcPts val="0"/>
              </a:spcBef>
              <a:spcAft>
                <a:spcPts val="0"/>
              </a:spcAft>
              <a:buClr>
                <a:schemeClr val="lt1"/>
              </a:buClr>
              <a:buSzPts val="3600"/>
              <a:buNone/>
            </a:pPr>
            <a:endParaRPr lang="en-US" b="1" dirty="0"/>
          </a:p>
        </p:txBody>
      </p:sp>
      <p:sp>
        <p:nvSpPr>
          <p:cNvPr id="213" name="Google Shape;213;p2"/>
          <p:cNvSpPr txBox="1">
            <a:spLocks noGrp="1"/>
          </p:cNvSpPr>
          <p:nvPr>
            <p:ph type="body" idx="1"/>
          </p:nvPr>
        </p:nvSpPr>
        <p:spPr>
          <a:xfrm>
            <a:off x="601812" y="5086974"/>
            <a:ext cx="4414577" cy="6793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1" i="0" u="none" strike="noStrike" cap="none" dirty="0">
                <a:solidFill>
                  <a:schemeClr val="lt1"/>
                </a:solidFill>
                <a:latin typeface="Calibri"/>
                <a:ea typeface="Calibri"/>
                <a:cs typeface="Calibri"/>
                <a:sym typeface="Calibri"/>
              </a:rPr>
              <a:t>www.mosaic4investing.eu</a:t>
            </a:r>
            <a:endParaRPr sz="4000" b="1" i="0" u="none" strike="noStrike" cap="none" dirty="0">
              <a:solidFill>
                <a:schemeClr val="lt1"/>
              </a:solidFill>
              <a:latin typeface="Calibri"/>
              <a:ea typeface="Calibri"/>
              <a:cs typeface="Calibri"/>
              <a:sym typeface="Calibri"/>
            </a:endParaRPr>
          </a:p>
        </p:txBody>
      </p:sp>
      <p:pic>
        <p:nvPicPr>
          <p:cNvPr id="214" name="Google Shape;214;p2"/>
          <p:cNvPicPr preferRelativeResize="0">
            <a:picLocks noGrp="1"/>
          </p:cNvPicPr>
          <p:nvPr>
            <p:ph type="pic" idx="3"/>
          </p:nvPr>
        </p:nvPicPr>
        <p:blipFill rotWithShape="1">
          <a:blip r:embed="rId3">
            <a:alphaModFix/>
          </a:blip>
          <a:srcRect l="26422" r="26422"/>
          <a:stretch/>
        </p:blipFill>
        <p:spPr>
          <a:xfrm>
            <a:off x="6049801" y="1"/>
            <a:ext cx="4661742" cy="5541817"/>
          </a:xfrm>
          <a:prstGeom prst="rect">
            <a:avLst/>
          </a:prstGeom>
          <a:solidFill>
            <a:srgbClr val="D8D8D8"/>
          </a:solidFill>
          <a:ln>
            <a:noFill/>
          </a:ln>
        </p:spPr>
      </p:pic>
      <p:pic>
        <p:nvPicPr>
          <p:cNvPr id="215" name="Google Shape;215;p2"/>
          <p:cNvPicPr preferRelativeResize="0"/>
          <p:nvPr/>
        </p:nvPicPr>
        <p:blipFill rotWithShape="1">
          <a:blip r:embed="rId4">
            <a:alphaModFix amt="24000"/>
          </a:blip>
          <a:srcRect/>
          <a:stretch/>
        </p:blipFill>
        <p:spPr>
          <a:xfrm>
            <a:off x="7652110" y="-2424964"/>
            <a:ext cx="6368247" cy="6368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A55FACC6-C125-00FD-5BD0-81279DFA60C9}"/>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5630E93A-E4DF-4157-733B-296482487BB4}"/>
              </a:ext>
            </a:extLst>
          </p:cNvPr>
          <p:cNvSpPr txBox="1">
            <a:spLocks noGrp="1"/>
          </p:cNvSpPr>
          <p:nvPr>
            <p:ph type="body" idx="1"/>
          </p:nvPr>
        </p:nvSpPr>
        <p:spPr>
          <a:xfrm>
            <a:off x="320707" y="1433538"/>
            <a:ext cx="10338194" cy="3849918"/>
          </a:xfrm>
          <a:prstGeom prst="rect">
            <a:avLst/>
          </a:prstGeom>
          <a:noFill/>
          <a:ln>
            <a:noFill/>
          </a:ln>
        </p:spPr>
        <p:txBody>
          <a:bodyPr spcFirstLastPara="1" wrap="square" lIns="91425" tIns="45700" rIns="91425" bIns="45700" anchor="t" anchorCtr="0">
            <a:noAutofit/>
          </a:bodyPr>
          <a:lstStyle/>
          <a:p>
            <a:pPr algn="l"/>
            <a:r>
              <a:rPr lang="en-GB" b="1" i="0" dirty="0">
                <a:solidFill>
                  <a:srgbClr val="47B5C8"/>
                </a:solidFill>
                <a:effectLst/>
                <a:latin typeface="var(--font-header)"/>
              </a:rPr>
              <a:t>Seed</a:t>
            </a:r>
          </a:p>
          <a:p>
            <a:pPr marL="266700" indent="-38100"/>
            <a:r>
              <a:rPr lang="nl-NL" sz="2000" dirty="0" err="1">
                <a:solidFill>
                  <a:srgbClr val="2E2E2E"/>
                </a:solidFill>
                <a:latin typeface="Inter"/>
              </a:rPr>
              <a:t>Seed</a:t>
            </a:r>
            <a:r>
              <a:rPr lang="nl-NL" sz="2000" dirty="0">
                <a:solidFill>
                  <a:srgbClr val="2E2E2E"/>
                </a:solidFill>
                <a:latin typeface="Inter"/>
              </a:rPr>
              <a:t>-fondsen zijn een aanzienlijke stap vooruit ten opzichte van pre-</a:t>
            </a:r>
            <a:r>
              <a:rPr lang="nl-NL" sz="2000" dirty="0" err="1">
                <a:solidFill>
                  <a:srgbClr val="2E2E2E"/>
                </a:solidFill>
                <a:latin typeface="Inter"/>
              </a:rPr>
              <a:t>seed</a:t>
            </a:r>
            <a:r>
              <a:rPr lang="nl-NL" sz="2000" dirty="0">
                <a:solidFill>
                  <a:srgbClr val="2E2E2E"/>
                </a:solidFill>
                <a:latin typeface="Inter"/>
              </a:rPr>
              <a:t>, en meestal komt u hiervoor in aanmerking zodra uw bedrijf wat grip heeft gekregen. Er zijn zowel particulieren als financieringsmaatschappijen die mogelijk geïnteresseerd zijn in het verstrekken van dit financieringsniveau, zolang uw papierwerk in orde is en u een soort </a:t>
            </a:r>
            <a:r>
              <a:rPr lang="nl-NL" sz="2000" dirty="0" err="1">
                <a:solidFill>
                  <a:srgbClr val="2E2E2E"/>
                </a:solidFill>
                <a:latin typeface="Inter"/>
              </a:rPr>
              <a:t>proof</a:t>
            </a:r>
            <a:r>
              <a:rPr lang="nl-NL" sz="2000" dirty="0">
                <a:solidFill>
                  <a:srgbClr val="2E2E2E"/>
                </a:solidFill>
                <a:latin typeface="Inter"/>
              </a:rPr>
              <a:t> of concept heeft. Zodra dit allemaal klaar is, kunt u de volgende financieringsronde aanvragen, wat een substantiële kapitaalinjectie kan zijn die een zeer snelle groei mogelijk kan maken.
U kunt waarschijnlijk alles vragen tot ongeveer vijf miljoen dollar. Gemiddeld hebben </a:t>
            </a:r>
            <a:r>
              <a:rPr lang="nl-NL" sz="2000" dirty="0" err="1">
                <a:solidFill>
                  <a:srgbClr val="2E2E2E"/>
                </a:solidFill>
                <a:latin typeface="Inter"/>
              </a:rPr>
              <a:t>seed</a:t>
            </a:r>
            <a:r>
              <a:rPr lang="nl-NL" sz="2000" dirty="0">
                <a:solidFill>
                  <a:srgbClr val="2E2E2E"/>
                </a:solidFill>
                <a:latin typeface="Inter"/>
              </a:rPr>
              <a:t>-fondsrondes betrekking op ongeveer € 2+ miljoen, en in de meeste gevallen wordt dit besteed aan het snel en efficiënt winnen van marktaandeel.</a:t>
            </a:r>
            <a:endParaRPr lang="en-GB" sz="2000" b="0" i="0" dirty="0">
              <a:solidFill>
                <a:srgbClr val="2E2E2E"/>
              </a:solidFill>
              <a:effectLst/>
              <a:latin typeface="Inter"/>
            </a:endParaRPr>
          </a:p>
        </p:txBody>
      </p:sp>
      <p:sp>
        <p:nvSpPr>
          <p:cNvPr id="252" name="Google Shape;252;p6">
            <a:extLst>
              <a:ext uri="{FF2B5EF4-FFF2-40B4-BE49-F238E27FC236}">
                <a16:creationId xmlns:a16="http://schemas.microsoft.com/office/drawing/2014/main" id="{04EBA897-6719-D3CC-A9BF-18A3652C4907}"/>
              </a:ext>
            </a:extLst>
          </p:cNvPr>
          <p:cNvSpPr/>
          <p:nvPr/>
        </p:nvSpPr>
        <p:spPr>
          <a:xfrm>
            <a:off x="-1" y="600000"/>
            <a:ext cx="10464801"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DEFA538E-E098-906A-E602-B549321FDC77}"/>
              </a:ext>
            </a:extLst>
          </p:cNvPr>
          <p:cNvSpPr txBox="1">
            <a:spLocks noGrp="1"/>
          </p:cNvSpPr>
          <p:nvPr>
            <p:ph type="body" idx="2"/>
          </p:nvPr>
        </p:nvSpPr>
        <p:spPr>
          <a:xfrm>
            <a:off x="320707" y="713836"/>
            <a:ext cx="1187129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dirty="0">
                <a:solidFill>
                  <a:schemeClr val="bg1"/>
                </a:solidFill>
                <a:latin typeface="Inter"/>
              </a:rPr>
              <a:t>De soorten investeerders die u mogelijk nodig heeft:</a:t>
            </a:r>
            <a:endParaRPr dirty="0">
              <a:solidFill>
                <a:schemeClr val="bg1"/>
              </a:solidFill>
            </a:endParaRPr>
          </a:p>
        </p:txBody>
      </p:sp>
    </p:spTree>
    <p:extLst>
      <p:ext uri="{BB962C8B-B14F-4D97-AF65-F5344CB8AC3E}">
        <p14:creationId xmlns:p14="http://schemas.microsoft.com/office/powerpoint/2010/main" val="7104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0247369-188E-72FB-9A4C-4528E110586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B13B206-C618-1209-1685-5F385A326897}"/>
              </a:ext>
            </a:extLst>
          </p:cNvPr>
          <p:cNvSpPr txBox="1">
            <a:spLocks noGrp="1"/>
          </p:cNvSpPr>
          <p:nvPr>
            <p:ph type="body" idx="1"/>
          </p:nvPr>
        </p:nvSpPr>
        <p:spPr>
          <a:xfrm>
            <a:off x="320707" y="1433538"/>
            <a:ext cx="5486415" cy="3849918"/>
          </a:xfrm>
          <a:prstGeom prst="rect">
            <a:avLst/>
          </a:prstGeom>
          <a:noFill/>
          <a:ln>
            <a:noFill/>
          </a:ln>
        </p:spPr>
        <p:txBody>
          <a:bodyPr spcFirstLastPara="1" wrap="square" lIns="91425" tIns="45700" rIns="91425" bIns="45700" anchor="t" anchorCtr="0">
            <a:noAutofit/>
          </a:bodyPr>
          <a:lstStyle/>
          <a:p>
            <a:r>
              <a:rPr lang="en-GB" sz="2000" b="1" dirty="0" err="1">
                <a:solidFill>
                  <a:srgbClr val="47B5C8"/>
                </a:solidFill>
                <a:latin typeface="var(--font-header)"/>
              </a:rPr>
              <a:t>Durfkapitalist</a:t>
            </a:r>
            <a:r>
              <a:rPr lang="en-GB" sz="2000" b="1" dirty="0">
                <a:solidFill>
                  <a:srgbClr val="47B5C8"/>
                </a:solidFill>
                <a:latin typeface="var(--font-header)"/>
              </a:rPr>
              <a:t> (VC)</a:t>
            </a:r>
          </a:p>
          <a:p>
            <a:r>
              <a:rPr lang="nl-NL" sz="2000" dirty="0">
                <a:solidFill>
                  <a:srgbClr val="2E2E2E"/>
                </a:solidFill>
                <a:latin typeface="Inter"/>
              </a:rPr>
              <a:t>Voor latere investeringsrondes zullen veel bedrijven pitchen voor VC-fondsen. Deze kunnen variëren van microfondsen tot kapitaalinjecties in de miljarden, dus ze zijn op zoek naar het hoogste groeipotentieel voordat ze investeren. Durfkapitaal kan een aanzienlijke stimulans zijn voor een startende onderneming, en het kan afkomstig zijn van een bedrijf of een individu.</a:t>
            </a:r>
            <a:endParaRPr lang="en-GB" sz="2000" dirty="0">
              <a:solidFill>
                <a:srgbClr val="2E2E2E"/>
              </a:solidFill>
              <a:latin typeface="Inter"/>
            </a:endParaRPr>
          </a:p>
        </p:txBody>
      </p:sp>
      <p:sp>
        <p:nvSpPr>
          <p:cNvPr id="252" name="Google Shape;252;p6">
            <a:extLst>
              <a:ext uri="{FF2B5EF4-FFF2-40B4-BE49-F238E27FC236}">
                <a16:creationId xmlns:a16="http://schemas.microsoft.com/office/drawing/2014/main" id="{E871FE13-42B4-87A0-24C0-0E5383ACBEFD}"/>
              </a:ext>
            </a:extLst>
          </p:cNvPr>
          <p:cNvSpPr/>
          <p:nvPr/>
        </p:nvSpPr>
        <p:spPr>
          <a:xfrm>
            <a:off x="-1" y="600000"/>
            <a:ext cx="10464801"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09B57D12-BF1F-A1FE-20E1-F7A0F9F3F46C}"/>
              </a:ext>
            </a:extLst>
          </p:cNvPr>
          <p:cNvSpPr txBox="1">
            <a:spLocks noGrp="1"/>
          </p:cNvSpPr>
          <p:nvPr>
            <p:ph type="body" idx="2"/>
          </p:nvPr>
        </p:nvSpPr>
        <p:spPr>
          <a:xfrm>
            <a:off x="320707" y="713836"/>
            <a:ext cx="1062669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dirty="0">
                <a:solidFill>
                  <a:schemeClr val="bg1"/>
                </a:solidFill>
                <a:latin typeface="Inter"/>
              </a:rPr>
              <a:t>De soorten investeerders die u mogelijk nodig heeft:</a:t>
            </a:r>
            <a:endParaRPr dirty="0">
              <a:solidFill>
                <a:schemeClr val="bg1"/>
              </a:solidFill>
            </a:endParaRPr>
          </a:p>
        </p:txBody>
      </p:sp>
      <p:sp>
        <p:nvSpPr>
          <p:cNvPr id="3" name="TextBox 2">
            <a:extLst>
              <a:ext uri="{FF2B5EF4-FFF2-40B4-BE49-F238E27FC236}">
                <a16:creationId xmlns:a16="http://schemas.microsoft.com/office/drawing/2014/main" id="{4654DF02-C8FA-583B-E2A0-A83F003CB87F}"/>
              </a:ext>
            </a:extLst>
          </p:cNvPr>
          <p:cNvSpPr txBox="1"/>
          <p:nvPr/>
        </p:nvSpPr>
        <p:spPr>
          <a:xfrm>
            <a:off x="5896516" y="1544660"/>
            <a:ext cx="4461111" cy="4031873"/>
          </a:xfrm>
          <a:prstGeom prst="rect">
            <a:avLst/>
          </a:prstGeom>
          <a:noFill/>
        </p:spPr>
        <p:txBody>
          <a:bodyPr wrap="square">
            <a:spAutoFit/>
          </a:bodyPr>
          <a:lstStyle/>
          <a:p>
            <a:pPr marL="266700" indent="-38100" algn="l"/>
            <a:r>
              <a:rPr lang="en-GB" sz="3200" b="1" dirty="0">
                <a:solidFill>
                  <a:schemeClr val="bg1"/>
                </a:solidFill>
                <a:highlight>
                  <a:srgbClr val="47B5C8"/>
                </a:highlight>
                <a:latin typeface="Inter"/>
              </a:rPr>
              <a:t>VIDEO</a:t>
            </a:r>
            <a:r>
              <a:rPr lang="en-GB" sz="3200" b="1" i="0" dirty="0">
                <a:solidFill>
                  <a:srgbClr val="2E2E2E"/>
                </a:solidFill>
                <a:effectLst/>
                <a:highlight>
                  <a:srgbClr val="47B5C8"/>
                </a:highlight>
                <a:latin typeface="Inter"/>
              </a:rPr>
              <a:t> </a:t>
            </a: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endParaRPr lang="en-GB" b="1" dirty="0">
              <a:solidFill>
                <a:srgbClr val="2E2E2E"/>
              </a:solidFill>
              <a:highlight>
                <a:srgbClr val="47B5C8"/>
              </a:highlight>
              <a:latin typeface="Inter"/>
            </a:endParaRPr>
          </a:p>
          <a:p>
            <a:pPr marL="266700" indent="-38100" algn="l"/>
            <a:endParaRPr lang="en-GB" b="1" i="0" dirty="0">
              <a:solidFill>
                <a:srgbClr val="2E2E2E"/>
              </a:solidFill>
              <a:effectLst/>
              <a:highlight>
                <a:srgbClr val="47B5C8"/>
              </a:highlight>
              <a:latin typeface="Inter"/>
            </a:endParaRPr>
          </a:p>
          <a:p>
            <a:pPr marL="266700" indent="-38100" algn="l"/>
            <a:r>
              <a:rPr lang="en-GB" dirty="0">
                <a:hlinkClick r:id="rId4"/>
              </a:rPr>
              <a:t>How Startup Funding works: Seed money, Angel Investors and Venture Capitalists explained</a:t>
            </a:r>
            <a:endParaRPr lang="en-GB" b="0" i="0" dirty="0">
              <a:solidFill>
                <a:srgbClr val="2E2E2E"/>
              </a:solidFill>
              <a:effectLst/>
              <a:latin typeface="Inter"/>
            </a:endParaRPr>
          </a:p>
        </p:txBody>
      </p:sp>
      <p:pic>
        <p:nvPicPr>
          <p:cNvPr id="4" name="Online Media 3" title="How Startup Funding works: Seed money, Angel Investors and Venture Capitalists explained">
            <a:hlinkClick r:id="" action="ppaction://media"/>
            <a:extLst>
              <a:ext uri="{FF2B5EF4-FFF2-40B4-BE49-F238E27FC236}">
                <a16:creationId xmlns:a16="http://schemas.microsoft.com/office/drawing/2014/main" id="{E3C6B6E8-FADF-DD0B-89E7-1D4758E2DAC8}"/>
              </a:ext>
            </a:extLst>
          </p:cNvPr>
          <p:cNvPicPr>
            <a:picLocks noRot="1" noChangeAspect="1"/>
          </p:cNvPicPr>
          <p:nvPr>
            <a:videoFile r:link="rId1"/>
          </p:nvPr>
        </p:nvPicPr>
        <p:blipFill>
          <a:blip r:embed="rId5"/>
          <a:stretch>
            <a:fillRect/>
          </a:stretch>
        </p:blipFill>
        <p:spPr>
          <a:xfrm>
            <a:off x="6213599" y="2309645"/>
            <a:ext cx="4428143" cy="2501901"/>
          </a:xfrm>
          <a:prstGeom prst="rect">
            <a:avLst/>
          </a:prstGeom>
        </p:spPr>
      </p:pic>
      <p:cxnSp>
        <p:nvCxnSpPr>
          <p:cNvPr id="6" name="Straight Connector 5">
            <a:extLst>
              <a:ext uri="{FF2B5EF4-FFF2-40B4-BE49-F238E27FC236}">
                <a16:creationId xmlns:a16="http://schemas.microsoft.com/office/drawing/2014/main" id="{BE24801F-2793-C255-8CF6-DB07CE315C5D}"/>
              </a:ext>
            </a:extLst>
          </p:cNvPr>
          <p:cNvCxnSpPr/>
          <p:nvPr/>
        </p:nvCxnSpPr>
        <p:spPr>
          <a:xfrm>
            <a:off x="5881733" y="1639028"/>
            <a:ext cx="61414" cy="39646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1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2F0346E-7D50-1E49-0675-E492BAA4966F}"/>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7F78C82A-BBEE-181C-AF48-BC25A8EF5BC5}"/>
              </a:ext>
            </a:extLst>
          </p:cNvPr>
          <p:cNvSpPr txBox="1">
            <a:spLocks noGrp="1"/>
          </p:cNvSpPr>
          <p:nvPr>
            <p:ph type="body" idx="1"/>
          </p:nvPr>
        </p:nvSpPr>
        <p:spPr>
          <a:xfrm>
            <a:off x="548956" y="1403654"/>
            <a:ext cx="10099343" cy="3849918"/>
          </a:xfrm>
          <a:prstGeom prst="rect">
            <a:avLst/>
          </a:prstGeom>
          <a:noFill/>
          <a:ln>
            <a:noFill/>
          </a:ln>
        </p:spPr>
        <p:txBody>
          <a:bodyPr spcFirstLastPara="1" wrap="square" lIns="91425" tIns="45700" rIns="91425" bIns="45700" anchor="t" anchorCtr="0">
            <a:noAutofit/>
          </a:bodyPr>
          <a:lstStyle/>
          <a:p>
            <a:pPr marL="266700" indent="-38100"/>
            <a:r>
              <a:rPr lang="nl-NL" sz="2200">
                <a:latin typeface="Inter"/>
              </a:rPr>
              <a:t>De investeerders die u zoekt, kunnen afkomstig zijn uit uw eigen bredere netwerk of de virtuele wereld. 
Een van de beste manieren om in contact te komen met een belegger, is door rechtstreeks naar hen te worden doorverwezen. Dit betekent dat je enorm profiteert van een divers en robuust netwerk. Het volgen van een netwerkstrategie (zie module 6) brengt je een heel eind in alle aspecten van het bedrijfsleven, dus ga erop uit en begin met het leggen van verbindingen.
Er zijn verschillende online sites die speciaal zijn ontworpen om investeerders aan oprichters te koppelen, en deze kunnen soms de snelste en meest effectieve manier zijn om de juiste mensen te vinden om u te helpen. Elk platform heeft zijn eigen manier om betaald te worden, en sommige vragen abonnementskosten, terwijl andere een percentage van de gedane investeringen voor hun rekening nemen.</a:t>
            </a:r>
            <a:endParaRPr lang="en-GB" sz="2200" b="0" i="0" dirty="0">
              <a:effectLst/>
              <a:latin typeface="Inter"/>
            </a:endParaRPr>
          </a:p>
        </p:txBody>
      </p:sp>
      <p:sp>
        <p:nvSpPr>
          <p:cNvPr id="252" name="Google Shape;252;p6">
            <a:extLst>
              <a:ext uri="{FF2B5EF4-FFF2-40B4-BE49-F238E27FC236}">
                <a16:creationId xmlns:a16="http://schemas.microsoft.com/office/drawing/2014/main" id="{5220FF10-0C5B-52F1-D5BB-53BC78A6C6DD}"/>
              </a:ext>
            </a:extLst>
          </p:cNvPr>
          <p:cNvSpPr/>
          <p:nvPr/>
        </p:nvSpPr>
        <p:spPr>
          <a:xfrm>
            <a:off x="-2" y="600000"/>
            <a:ext cx="10566401"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B33CAA6C-6059-3DE1-67B6-0C7ABE75DEE5}"/>
              </a:ext>
            </a:extLst>
          </p:cNvPr>
          <p:cNvSpPr txBox="1">
            <a:spLocks noGrp="1"/>
          </p:cNvSpPr>
          <p:nvPr>
            <p:ph type="body" idx="2"/>
          </p:nvPr>
        </p:nvSpPr>
        <p:spPr>
          <a:xfrm>
            <a:off x="-81902" y="654508"/>
            <a:ext cx="10965802" cy="803654"/>
          </a:xfrm>
          <a:prstGeom prst="rect">
            <a:avLst/>
          </a:prstGeom>
          <a:noFill/>
          <a:ln>
            <a:noFill/>
          </a:ln>
        </p:spPr>
        <p:txBody>
          <a:bodyPr spcFirstLastPara="1" wrap="square" lIns="91425" tIns="45700" rIns="91425" bIns="45700" anchor="t" anchorCtr="0">
            <a:noAutofit/>
          </a:bodyPr>
          <a:lstStyle/>
          <a:p>
            <a:r>
              <a:rPr lang="nl-NL" dirty="0">
                <a:solidFill>
                  <a:schemeClr val="bg1"/>
                </a:solidFill>
                <a:latin typeface="var(--font-header)"/>
              </a:rPr>
              <a:t>Hoe u investeerders kunt ontmoeten, online en offline</a:t>
            </a:r>
            <a:endParaRPr lang="en-GB" b="0" i="0" dirty="0">
              <a:solidFill>
                <a:schemeClr val="bg1"/>
              </a:solidFill>
              <a:effectLst/>
              <a:latin typeface="var(--font-header)"/>
            </a:endParaRPr>
          </a:p>
        </p:txBody>
      </p:sp>
    </p:spTree>
    <p:extLst>
      <p:ext uri="{BB962C8B-B14F-4D97-AF65-F5344CB8AC3E}">
        <p14:creationId xmlns:p14="http://schemas.microsoft.com/office/powerpoint/2010/main" val="366433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0121B28-7DBB-E34C-E4DE-287F0123D409}"/>
            </a:ext>
          </a:extLst>
        </p:cNvPr>
        <p:cNvGrpSpPr/>
        <p:nvPr/>
      </p:nvGrpSpPr>
      <p:grpSpPr>
        <a:xfrm>
          <a:off x="0" y="0"/>
          <a:ext cx="0" cy="0"/>
          <a:chOff x="0" y="0"/>
          <a:chExt cx="0" cy="0"/>
        </a:xfrm>
      </p:grpSpPr>
      <p:sp>
        <p:nvSpPr>
          <p:cNvPr id="252" name="Google Shape;252;p6">
            <a:extLst>
              <a:ext uri="{FF2B5EF4-FFF2-40B4-BE49-F238E27FC236}">
                <a16:creationId xmlns:a16="http://schemas.microsoft.com/office/drawing/2014/main" id="{4330E6AC-CE00-F0C3-063C-4CD670A4A96A}"/>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E98F7B76-E235-8B09-C3EF-5ADFCA9C8D02}"/>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r>
              <a:rPr lang="en-GB">
                <a:solidFill>
                  <a:schemeClr val="bg1"/>
                </a:solidFill>
                <a:latin typeface="var(--font-header)"/>
              </a:rPr>
              <a:t>Online platforms voor investeerders</a:t>
            </a:r>
            <a:endParaRPr lang="en-GB" b="0" i="0" dirty="0">
              <a:solidFill>
                <a:schemeClr val="bg1"/>
              </a:solidFill>
              <a:effectLst/>
              <a:latin typeface="var(--font-header)"/>
            </a:endParaRPr>
          </a:p>
        </p:txBody>
      </p:sp>
      <p:sp>
        <p:nvSpPr>
          <p:cNvPr id="6" name="Rectangle 3">
            <a:extLst>
              <a:ext uri="{FF2B5EF4-FFF2-40B4-BE49-F238E27FC236}">
                <a16:creationId xmlns:a16="http://schemas.microsoft.com/office/drawing/2014/main" id="{CEE87562-465E-D0E3-8B7C-60561DBDCD32}"/>
              </a:ext>
            </a:extLst>
          </p:cNvPr>
          <p:cNvSpPr>
            <a:spLocks noGrp="1" noChangeArrowheads="1"/>
          </p:cNvSpPr>
          <p:nvPr>
            <p:ph type="body" idx="1"/>
          </p:nvPr>
        </p:nvSpPr>
        <p:spPr bwMode="auto">
          <a:xfrm>
            <a:off x="626470" y="1512670"/>
            <a:ext cx="1021535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SzTx/>
            </a:pPr>
            <a:r>
              <a:rPr kumimoji="0" lang="en-US" altLang="en-US" sz="2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SeedBlink</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(Finland) - </a:t>
            </a:r>
            <a:r>
              <a:rPr lang="en-GB" sz="2200" dirty="0">
                <a:solidFill>
                  <a:srgbClr val="87A66E"/>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Tech Investments &amp; Equity Management for Europe | </a:t>
            </a:r>
            <a:r>
              <a:rPr lang="en-GB" sz="2200" dirty="0" err="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SeedBlink</a:t>
            </a:r>
            <a:r>
              <a:rPr lang="en-GB" sz="2200" dirty="0">
                <a:latin typeface="Calibri" panose="020F0502020204030204" pitchFamily="34" charset="0"/>
                <a:ea typeface="Calibri" panose="020F0502020204030204" pitchFamily="34" charset="0"/>
                <a:cs typeface="Calibri" panose="020F0502020204030204" pitchFamily="34" charset="0"/>
              </a:rPr>
              <a:t> </a:t>
            </a:r>
            <a:r>
              <a:rPr lang="nl-NL" altLang="en-US" sz="2200" dirty="0">
                <a:latin typeface="Calibri" panose="020F0502020204030204" pitchFamily="34" charset="0"/>
                <a:ea typeface="Calibri" panose="020F0502020204030204" pitchFamily="34" charset="0"/>
                <a:cs typeface="Calibri" panose="020F0502020204030204" pitchFamily="34" charset="0"/>
              </a:rPr>
              <a:t>Dit platform staat bekend om zijn sterke aanwezigheid in de Scandinavische landen en biedt een verscheidenheid aan investeringsopties, waaronder beleggingen in aandelen en obligaties. </a:t>
            </a:r>
            <a:r>
              <a:rPr lang="nl-NL" altLang="en-US" sz="2200" dirty="0" err="1">
                <a:latin typeface="Calibri" panose="020F0502020204030204" pitchFamily="34" charset="0"/>
                <a:ea typeface="Calibri" panose="020F0502020204030204" pitchFamily="34" charset="0"/>
                <a:cs typeface="Calibri" panose="020F0502020204030204" pitchFamily="34" charset="0"/>
              </a:rPr>
              <a:t>SeedBlink</a:t>
            </a:r>
            <a:r>
              <a:rPr lang="nl-NL" altLang="en-US" sz="2200" dirty="0">
                <a:latin typeface="Calibri" panose="020F0502020204030204" pitchFamily="34" charset="0"/>
                <a:ea typeface="Calibri" panose="020F0502020204030204" pitchFamily="34" charset="0"/>
                <a:cs typeface="Calibri" panose="020F0502020204030204" pitchFamily="34" charset="0"/>
              </a:rPr>
              <a:t> screent elke investeringsmogelijkheid grondig, waardoor het een solide keuze is voor beleggers die hun portefeuilles willen diversifiëren met hoogwaardige, in Europa gevestigde investeringsmogelijkheden.</a:t>
            </a:r>
          </a:p>
          <a:p>
            <a:pPr marL="0" lvl="0" indent="0" eaLnBrk="0" fontAlgn="base" hangingPunct="0">
              <a:lnSpc>
                <a:spcPct val="100000"/>
              </a:lnSpc>
              <a:spcBef>
                <a:spcPct val="0"/>
              </a:spcBef>
              <a:spcAft>
                <a:spcPct val="0"/>
              </a:spcAft>
              <a:buClrTx/>
              <a:buSzTx/>
            </a:pPr>
            <a:r>
              <a:rPr kumimoji="0" lang="en-US" altLang="en-US" sz="22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Companisto</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(Germany) </a:t>
            </a:r>
            <a:r>
              <a:rPr kumimoji="0" lang="en-US" altLang="en-US" sz="2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GB" sz="2200" dirty="0">
                <a:solidFill>
                  <a:srgbClr val="87A66E"/>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Equity investments for start-ups | </a:t>
            </a:r>
            <a:r>
              <a:rPr lang="en-GB" sz="2200" dirty="0" err="1">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Companisto</a:t>
            </a:r>
            <a:r>
              <a:rPr lang="en-GB" sz="2200" dirty="0">
                <a:latin typeface="Calibri" panose="020F0502020204030204" pitchFamily="34" charset="0"/>
                <a:ea typeface="Calibri" panose="020F0502020204030204" pitchFamily="34" charset="0"/>
                <a:cs typeface="Calibri" panose="020F0502020204030204" pitchFamily="34" charset="0"/>
              </a:rPr>
              <a:t> </a:t>
            </a:r>
            <a:r>
              <a:rPr lang="nl-NL" altLang="en-US" sz="2200" dirty="0" err="1">
                <a:latin typeface="Calibri" panose="020F0502020204030204" pitchFamily="34" charset="0"/>
                <a:ea typeface="Calibri" panose="020F0502020204030204" pitchFamily="34" charset="0"/>
                <a:cs typeface="Calibri" panose="020F0502020204030204" pitchFamily="34" charset="0"/>
              </a:rPr>
              <a:t>Companisto</a:t>
            </a:r>
            <a:r>
              <a:rPr lang="nl-NL" altLang="en-US" sz="2200" dirty="0">
                <a:latin typeface="Calibri" panose="020F0502020204030204" pitchFamily="34" charset="0"/>
                <a:ea typeface="Calibri" panose="020F0502020204030204" pitchFamily="34" charset="0"/>
                <a:cs typeface="Calibri" panose="020F0502020204030204" pitchFamily="34" charset="0"/>
              </a:rPr>
              <a:t>, gevestigd in Berlijn, stelt investeerders van over de hele wereld in staat om te investeren in startups en gevestigde bedrijven. Het staat bekend om zijn gebruiksvriendelijke interface en biedt een scala aan betalingsopties om wereldwijde investeerders tegemoet te komen.</a:t>
            </a:r>
            <a:endParaRPr kumimoji="0" lang="en-US" altLang="en-US" sz="22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916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4D19B04-D7F0-0C1F-0DF6-669E1D5C6228}"/>
            </a:ext>
          </a:extLst>
        </p:cNvPr>
        <p:cNvGrpSpPr/>
        <p:nvPr/>
      </p:nvGrpSpPr>
      <p:grpSpPr>
        <a:xfrm>
          <a:off x="0" y="0"/>
          <a:ext cx="0" cy="0"/>
          <a:chOff x="0" y="0"/>
          <a:chExt cx="0" cy="0"/>
        </a:xfrm>
      </p:grpSpPr>
      <p:sp>
        <p:nvSpPr>
          <p:cNvPr id="252" name="Google Shape;252;p6">
            <a:extLst>
              <a:ext uri="{FF2B5EF4-FFF2-40B4-BE49-F238E27FC236}">
                <a16:creationId xmlns:a16="http://schemas.microsoft.com/office/drawing/2014/main" id="{F0D296E2-A307-9185-BAA9-FE2EECF03503}"/>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6C7A75A2-7B7E-3FC6-09E5-7DA6AD0D257D}"/>
              </a:ext>
            </a:extLst>
          </p:cNvPr>
          <p:cNvSpPr txBox="1">
            <a:spLocks noGrp="1"/>
          </p:cNvSpPr>
          <p:nvPr>
            <p:ph type="body" idx="2"/>
          </p:nvPr>
        </p:nvSpPr>
        <p:spPr>
          <a:xfrm>
            <a:off x="172098" y="637198"/>
            <a:ext cx="9632553" cy="803654"/>
          </a:xfrm>
          <a:prstGeom prst="rect">
            <a:avLst/>
          </a:prstGeom>
          <a:noFill/>
          <a:ln>
            <a:noFill/>
          </a:ln>
        </p:spPr>
        <p:txBody>
          <a:bodyPr spcFirstLastPara="1" wrap="square" lIns="91425" tIns="45700" rIns="91425" bIns="45700" anchor="t" anchorCtr="0">
            <a:noAutofit/>
          </a:bodyPr>
          <a:lstStyle/>
          <a:p>
            <a:r>
              <a:rPr lang="en-GB">
                <a:solidFill>
                  <a:schemeClr val="bg1"/>
                </a:solidFill>
                <a:latin typeface="var(--font-header)"/>
              </a:rPr>
              <a:t>Online platforms voor investeerders</a:t>
            </a:r>
            <a:endParaRPr lang="en-GB" b="0" i="0" dirty="0">
              <a:solidFill>
                <a:schemeClr val="bg1"/>
              </a:solidFill>
              <a:effectLst/>
              <a:latin typeface="var(--font-header)"/>
            </a:endParaRPr>
          </a:p>
        </p:txBody>
      </p:sp>
      <p:sp>
        <p:nvSpPr>
          <p:cNvPr id="6" name="Rectangle 3">
            <a:extLst>
              <a:ext uri="{FF2B5EF4-FFF2-40B4-BE49-F238E27FC236}">
                <a16:creationId xmlns:a16="http://schemas.microsoft.com/office/drawing/2014/main" id="{556CF419-3C6D-AB1B-CBA5-0843E29EF6D0}"/>
              </a:ext>
            </a:extLst>
          </p:cNvPr>
          <p:cNvSpPr>
            <a:spLocks noGrp="1" noChangeArrowheads="1"/>
          </p:cNvSpPr>
          <p:nvPr>
            <p:ph type="body" idx="1"/>
          </p:nvPr>
        </p:nvSpPr>
        <p:spPr bwMode="auto">
          <a:xfrm>
            <a:off x="695642" y="1478050"/>
            <a:ext cx="996288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SzTx/>
            </a:pPr>
            <a:r>
              <a:rPr kumimoji="0" lang="en-US" altLang="en-US" sz="2000" b="1"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Funderbeam</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alt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Estland</a:t>
            </a:r>
            <a:r>
              <a:rPr kumimoji="0" lang="en-US" altLang="en-US"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IE" sz="2000"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Funderbeam – </a:t>
            </a:r>
            <a:r>
              <a:rPr lang="en-IE" sz="2000" dirty="0" err="1">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Funderbeam</a:t>
            </a:r>
            <a:r>
              <a:rPr lang="en-IE" sz="2000" dirty="0">
                <a:latin typeface="Calibri" panose="020F0502020204030204" pitchFamily="34" charset="0"/>
                <a:ea typeface="Calibri" panose="020F0502020204030204" pitchFamily="34" charset="0"/>
                <a:cs typeface="Calibri" panose="020F0502020204030204" pitchFamily="34" charset="0"/>
              </a:rPr>
              <a:t> </a:t>
            </a:r>
            <a:r>
              <a:rPr lang="nl-NL" altLang="en-US" sz="2000" dirty="0">
                <a:latin typeface="Calibri" panose="020F0502020204030204" pitchFamily="34" charset="0"/>
                <a:ea typeface="Calibri" panose="020F0502020204030204" pitchFamily="34" charset="0"/>
                <a:cs typeface="Calibri" panose="020F0502020204030204" pitchFamily="34" charset="0"/>
              </a:rPr>
              <a:t>Biedt een unieke aanpak door investeringen toe te staan in een "syndicaat" dat fondsen bundelt om te investeren in startups, waardoor een grotere diversificatie wordt geboden en de risico's voor individuele investeerders worden verminderd. Het biedt toegang tot een breed scala aan startups in verschillende industrieën</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a:p>
            <a:pPr marL="0" lvl="0" indent="0" eaLnBrk="0" fontAlgn="base" hangingPunct="0">
              <a:lnSpc>
                <a:spcPct val="100000"/>
              </a:lnSpc>
              <a:spcBef>
                <a:spcPct val="0"/>
              </a:spcBef>
              <a:spcAft>
                <a:spcPct val="0"/>
              </a:spcAft>
              <a:buClrTx/>
              <a:buSzTx/>
            </a:pPr>
            <a:r>
              <a:rPr kumimoji="0" lang="en-US" altLang="en-US" sz="2000" b="1" i="0" u="none" strike="noStrike" cap="none" normalizeH="0" baseline="0" dirty="0" err="1">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Leapfunder</a:t>
            </a:r>
            <a:r>
              <a:rPr kumimoji="0" lang="en-US" altLang="en-US" sz="2000" b="1"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000"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a:t>
            </a:r>
            <a:r>
              <a:rPr lang="en-US" altLang="en-US" sz="2000" dirty="0">
                <a:solidFill>
                  <a:srgbClr val="086D6E"/>
                </a:solidFill>
                <a:latin typeface="Calibri" panose="020F0502020204030204" pitchFamily="34" charset="0"/>
                <a:ea typeface="Calibri" panose="020F0502020204030204" pitchFamily="34" charset="0"/>
                <a:cs typeface="Calibri" panose="020F0502020204030204" pitchFamily="34" charset="0"/>
              </a:rPr>
              <a:t>Nederland</a:t>
            </a:r>
            <a:r>
              <a:rPr kumimoji="0" lang="en-US" altLang="en-US" sz="2000"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en-GB" sz="2000" dirty="0" err="1">
                <a:hlinkClick r:id="rId4"/>
              </a:rPr>
              <a:t>Leapfunder</a:t>
            </a:r>
            <a:r>
              <a:rPr lang="en-GB" sz="2000" dirty="0">
                <a:hlinkClick r:id="rId4"/>
              </a:rPr>
              <a:t>: Where Angel Investors Find Promising Startups</a:t>
            </a:r>
            <a:r>
              <a:rPr lang="en-GB" sz="2000" dirty="0"/>
              <a:t> </a:t>
            </a:r>
            <a:r>
              <a:rPr lang="nl-NL" altLang="en-US" sz="2000" dirty="0">
                <a:latin typeface="Calibri" panose="020F0502020204030204" pitchFamily="34" charset="0"/>
                <a:ea typeface="Calibri" panose="020F0502020204030204" pitchFamily="34" charset="0"/>
                <a:cs typeface="Calibri" panose="020F0502020204030204" pitchFamily="34" charset="0"/>
              </a:rPr>
              <a:t>staat bekend om zijn ongecompliceerde benadering van angel </a:t>
            </a:r>
            <a:r>
              <a:rPr lang="nl-NL" altLang="en-US" sz="2000" dirty="0" err="1">
                <a:latin typeface="Calibri" panose="020F0502020204030204" pitchFamily="34" charset="0"/>
                <a:ea typeface="Calibri" panose="020F0502020204030204" pitchFamily="34" charset="0"/>
                <a:cs typeface="Calibri" panose="020F0502020204030204" pitchFamily="34" charset="0"/>
              </a:rPr>
              <a:t>investing</a:t>
            </a:r>
            <a:r>
              <a:rPr lang="nl-NL" altLang="en-US" sz="2000" dirty="0">
                <a:latin typeface="Calibri" panose="020F0502020204030204" pitchFamily="34" charset="0"/>
                <a:ea typeface="Calibri" panose="020F0502020204030204" pitchFamily="34" charset="0"/>
                <a:cs typeface="Calibri" panose="020F0502020204030204" pitchFamily="34" charset="0"/>
              </a:rPr>
              <a:t>, waardoor het voor nieuwe investeerders gemakkelijk is om aan de slag te gaan. Het biedt een veilige betalingsomgeving en de flexibiliteit om kleinere bedragen te investeren in zeer vroege stadia van startups</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a:p>
            <a:pPr marL="0" lvl="0" indent="0" eaLnBrk="0" fontAlgn="base" hangingPunct="0">
              <a:lnSpc>
                <a:spcPct val="100000"/>
              </a:lnSpc>
              <a:spcBef>
                <a:spcPct val="0"/>
              </a:spcBef>
              <a:spcAft>
                <a:spcPct val="0"/>
              </a:spcAft>
              <a:buClrTx/>
              <a:buSzTx/>
            </a:pPr>
            <a:r>
              <a:rPr kumimoji="0" lang="en-US" altLang="en-US" sz="2000" b="1" i="0" u="none" strike="noStrike" cap="none" normalizeH="0" baseline="0" dirty="0" err="1">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WiSEED</a:t>
            </a:r>
            <a:r>
              <a:rPr kumimoji="0" lang="en-US" altLang="en-US" sz="2000" b="0"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 (</a:t>
            </a:r>
            <a:r>
              <a:rPr lang="en-US" altLang="en-US" sz="2000" dirty="0" err="1">
                <a:solidFill>
                  <a:srgbClr val="086D6E"/>
                </a:solidFill>
                <a:latin typeface="Calibri" panose="020F0502020204030204" pitchFamily="34" charset="0"/>
                <a:ea typeface="Calibri" panose="020F0502020204030204" pitchFamily="34" charset="0"/>
                <a:cs typeface="Calibri" panose="020F0502020204030204" pitchFamily="34" charset="0"/>
              </a:rPr>
              <a:t>Frankrijk</a:t>
            </a:r>
            <a:r>
              <a:rPr kumimoji="0" lang="en-US" altLang="en-US" sz="2000" b="0" i="0" u="none" strike="noStrike" cap="none" normalizeH="0" baseline="0" dirty="0">
                <a:ln>
                  <a:noFill/>
                </a:ln>
                <a:solidFill>
                  <a:srgbClr val="086D6E"/>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 </a:t>
            </a:r>
            <a:r>
              <a:rPr lang="fr-FR" sz="2000" dirty="0">
                <a:hlinkClick r:id="rId5"/>
              </a:rPr>
              <a:t>WiSEED - Investir dans le Crowdfunding immobilier et la transition énergétique</a:t>
            </a:r>
            <a:r>
              <a:rPr lang="fr-FR" sz="2000" dirty="0"/>
              <a:t> </a:t>
            </a:r>
            <a:r>
              <a:rPr lang="nl-NL" altLang="en-US" sz="2000" dirty="0" err="1">
                <a:latin typeface="Calibri" panose="020F0502020204030204" pitchFamily="34" charset="0"/>
                <a:ea typeface="Calibri" panose="020F0502020204030204" pitchFamily="34" charset="0"/>
                <a:cs typeface="Calibri" panose="020F0502020204030204" pitchFamily="34" charset="0"/>
              </a:rPr>
              <a:t>WiSEED</a:t>
            </a:r>
            <a:r>
              <a:rPr lang="nl-NL" altLang="en-US" sz="2000" dirty="0">
                <a:latin typeface="Calibri" panose="020F0502020204030204" pitchFamily="34" charset="0"/>
                <a:ea typeface="Calibri" panose="020F0502020204030204" pitchFamily="34" charset="0"/>
                <a:cs typeface="Calibri" panose="020F0502020204030204" pitchFamily="34" charset="0"/>
              </a:rPr>
              <a:t>, opgericht in 2008, was een van de pioniers in de branche en richt zich op maatschappelijk verantwoorde investeringsmogelijkheden, waardoor het een goede keuze is voor investeerders die geïnteresseerd zijn in impactbeleggen</a:t>
            </a:r>
            <a:r>
              <a:rPr kumimoji="0" lang="en-US" altLang="en-US" sz="2000"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0106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CF3D31EC-252D-A12C-34D2-34BEE9B6CE0C}"/>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812DAEFC-B4F3-7A8E-E0EF-0D6FB4461346}"/>
              </a:ext>
            </a:extLst>
          </p:cNvPr>
          <p:cNvSpPr txBox="1">
            <a:spLocks noGrp="1"/>
          </p:cNvSpPr>
          <p:nvPr>
            <p:ph type="body" idx="1"/>
          </p:nvPr>
        </p:nvSpPr>
        <p:spPr>
          <a:xfrm>
            <a:off x="498143" y="1403654"/>
            <a:ext cx="10058400" cy="3849918"/>
          </a:xfrm>
          <a:prstGeom prst="rect">
            <a:avLst/>
          </a:prstGeom>
          <a:noFill/>
          <a:ln>
            <a:noFill/>
          </a:ln>
        </p:spPr>
        <p:txBody>
          <a:bodyPr spcFirstLastPara="1" wrap="square" lIns="91425" tIns="45700" rIns="91425" bIns="45700" anchor="t" anchorCtr="0">
            <a:noAutofit/>
          </a:bodyPr>
          <a:lstStyle/>
          <a:p>
            <a:pPr marL="228600" indent="0"/>
            <a:r>
              <a:rPr lang="nl-NL" dirty="0">
                <a:latin typeface="Calibri" panose="020F0502020204030204" pitchFamily="34" charset="0"/>
                <a:ea typeface="Calibri" panose="020F0502020204030204" pitchFamily="34" charset="0"/>
                <a:cs typeface="Calibri" panose="020F0502020204030204" pitchFamily="34" charset="0"/>
              </a:rPr>
              <a:t>Het veiligstellen van financiering is een proces dat uit meerdere stappen bestaat. Een sterk pitchdeck is de eerste sport op de ladder.  Een pitchdeck is een korte presentatie die potentiële investeerders of klanten een overzicht geeft van uw businessplan, producten, diensten en groeitractie. In veel gevallen is het primaire doel van een pitchdeck niet om financiering veilig te stellen, maar om de volgende vergadering te halen. 
Stem </a:t>
            </a:r>
            <a:r>
              <a:rPr lang="nl-NL" dirty="0" err="1">
                <a:latin typeface="Calibri" panose="020F0502020204030204" pitchFamily="34" charset="0"/>
                <a:ea typeface="Calibri" panose="020F0502020204030204" pitchFamily="34" charset="0"/>
                <a:cs typeface="Calibri" panose="020F0502020204030204" pitchFamily="34" charset="0"/>
              </a:rPr>
              <a:t>pitches</a:t>
            </a:r>
            <a:r>
              <a:rPr lang="nl-NL" dirty="0">
                <a:latin typeface="Calibri" panose="020F0502020204030204" pitchFamily="34" charset="0"/>
                <a:ea typeface="Calibri" panose="020F0502020204030204" pitchFamily="34" charset="0"/>
                <a:cs typeface="Calibri" panose="020F0502020204030204" pitchFamily="34" charset="0"/>
              </a:rPr>
              <a:t> af op soorten investeerders (</a:t>
            </a:r>
            <a:r>
              <a:rPr lang="nl-NL" dirty="0" err="1">
                <a:latin typeface="Calibri" panose="020F0502020204030204" pitchFamily="34" charset="0"/>
                <a:ea typeface="Calibri" panose="020F0502020204030204" pitchFamily="34" charset="0"/>
                <a:cs typeface="Calibri" panose="020F0502020204030204" pitchFamily="34" charset="0"/>
              </a:rPr>
              <a:t>VC's</a:t>
            </a:r>
            <a:r>
              <a:rPr lang="nl-NL" dirty="0">
                <a:latin typeface="Calibri" panose="020F0502020204030204" pitchFamily="34" charset="0"/>
                <a:ea typeface="Calibri" panose="020F0502020204030204" pitchFamily="34" charset="0"/>
                <a:cs typeface="Calibri" panose="020F0502020204030204" pitchFamily="34" charset="0"/>
              </a:rPr>
              <a:t>, angels, </a:t>
            </a:r>
            <a:r>
              <a:rPr lang="nl-NL" dirty="0" err="1">
                <a:latin typeface="Calibri" panose="020F0502020204030204" pitchFamily="34" charset="0"/>
                <a:ea typeface="Calibri" panose="020F0502020204030204" pitchFamily="34" charset="0"/>
                <a:cs typeface="Calibri" panose="020F0502020204030204" pitchFamily="34" charset="0"/>
              </a:rPr>
              <a:t>crowdfunding</a:t>
            </a:r>
            <a:r>
              <a:rPr lang="nl-NL" dirty="0">
                <a:latin typeface="Calibri" panose="020F0502020204030204" pitchFamily="34" charset="0"/>
                <a:ea typeface="Calibri" panose="020F0502020204030204" pitchFamily="34" charset="0"/>
                <a:cs typeface="Calibri" panose="020F0502020204030204" pitchFamily="34" charset="0"/>
              </a:rPr>
              <a:t>) door af te stemmen op hun doelen. Houd rekening met</a:t>
            </a:r>
          </a:p>
          <a:p>
            <a:pPr marL="571500" indent="-342900">
              <a:buFont typeface="Arial" panose="020B0604020202020204" pitchFamily="34" charset="0"/>
              <a:buChar char="•"/>
            </a:pPr>
            <a:r>
              <a:rPr lang="nl-NL" b="1" dirty="0">
                <a:solidFill>
                  <a:srgbClr val="47B5C8"/>
                </a:solidFill>
              </a:rPr>
              <a:t>Personalisatie:</a:t>
            </a:r>
            <a:r>
              <a:rPr lang="nl-NL" dirty="0">
                <a:solidFill>
                  <a:srgbClr val="47B5C8"/>
                </a:solidFill>
              </a:rPr>
              <a:t> </a:t>
            </a:r>
            <a:r>
              <a:rPr lang="nl-NL" dirty="0"/>
              <a:t>Gebruik onderzoek naar de achtergrond van beleggers om aspecten te benadrukken die resoneren.</a:t>
            </a:r>
          </a:p>
          <a:p>
            <a:pPr marL="571500" indent="-342900">
              <a:buFont typeface="Arial" panose="020B0604020202020204" pitchFamily="34" charset="0"/>
              <a:buChar char="•"/>
            </a:pPr>
            <a:r>
              <a:rPr lang="nl-NL" b="1" dirty="0">
                <a:solidFill>
                  <a:srgbClr val="47B5C8"/>
                </a:solidFill>
              </a:rPr>
              <a:t>Onbewuste vooroordelen:</a:t>
            </a:r>
            <a:r>
              <a:rPr lang="nl-NL" dirty="0">
                <a:solidFill>
                  <a:srgbClr val="47B5C8"/>
                </a:solidFill>
              </a:rPr>
              <a:t> </a:t>
            </a:r>
            <a:r>
              <a:rPr lang="nl-NL" dirty="0"/>
              <a:t>Oprichters met verschillende achtergronden moeten de nadruk leggen op veerkracht en unieke sterke punten</a:t>
            </a:r>
            <a:endParaRPr lang="en-GB" b="0" i="0" dirty="0">
              <a:solidFill>
                <a:srgbClr val="333333"/>
              </a:solidFill>
              <a:effectLst/>
              <a:latin typeface="lato" panose="020F0502020204030203" pitchFamily="34" charset="0"/>
            </a:endParaRPr>
          </a:p>
        </p:txBody>
      </p:sp>
      <p:sp>
        <p:nvSpPr>
          <p:cNvPr id="252" name="Google Shape;252;p6">
            <a:extLst>
              <a:ext uri="{FF2B5EF4-FFF2-40B4-BE49-F238E27FC236}">
                <a16:creationId xmlns:a16="http://schemas.microsoft.com/office/drawing/2014/main" id="{5E2C996A-1DB2-742E-AEE1-5384164DF72B}"/>
              </a:ext>
            </a:extLst>
          </p:cNvPr>
          <p:cNvSpPr/>
          <p:nvPr/>
        </p:nvSpPr>
        <p:spPr>
          <a:xfrm>
            <a:off x="-1" y="600000"/>
            <a:ext cx="968308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1F657323-CEF7-CE06-E10E-123BC22F2FF0}"/>
              </a:ext>
            </a:extLst>
          </p:cNvPr>
          <p:cNvSpPr txBox="1">
            <a:spLocks noGrp="1"/>
          </p:cNvSpPr>
          <p:nvPr>
            <p:ph type="body" idx="2"/>
          </p:nvPr>
        </p:nvSpPr>
        <p:spPr>
          <a:xfrm>
            <a:off x="-81902" y="654508"/>
            <a:ext cx="9632553" cy="803654"/>
          </a:xfrm>
          <a:prstGeom prst="rect">
            <a:avLst/>
          </a:prstGeom>
          <a:noFill/>
          <a:ln>
            <a:noFill/>
          </a:ln>
        </p:spPr>
        <p:txBody>
          <a:bodyPr spcFirstLastPara="1" wrap="square" lIns="91425" tIns="45700" rIns="91425" bIns="45700" anchor="t" anchorCtr="0">
            <a:noAutofit/>
          </a:bodyPr>
          <a:lstStyle/>
          <a:p>
            <a:r>
              <a:rPr lang="nl-NL">
                <a:solidFill>
                  <a:schemeClr val="bg1"/>
                </a:solidFill>
                <a:latin typeface="var(--font-header)"/>
              </a:rPr>
              <a:t>Wat is een Pitch Deck?</a:t>
            </a:r>
            <a:endParaRPr lang="en-GB" b="0" i="0" dirty="0">
              <a:solidFill>
                <a:schemeClr val="bg1"/>
              </a:solidFill>
              <a:effectLst/>
              <a:latin typeface="var(--font-header)"/>
            </a:endParaRPr>
          </a:p>
        </p:txBody>
      </p:sp>
    </p:spTree>
    <p:extLst>
      <p:ext uri="{BB962C8B-B14F-4D97-AF65-F5344CB8AC3E}">
        <p14:creationId xmlns:p14="http://schemas.microsoft.com/office/powerpoint/2010/main" val="1485362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
          <p:cNvSpPr txBox="1">
            <a:spLocks noGrp="1"/>
          </p:cNvSpPr>
          <p:nvPr>
            <p:ph type="body" idx="1"/>
          </p:nvPr>
        </p:nvSpPr>
        <p:spPr>
          <a:xfrm>
            <a:off x="381365" y="1287646"/>
            <a:ext cx="10464435"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sz="2200" b="1" dirty="0"/>
              <a:t>Ga aan de slag met het probleem: </a:t>
            </a:r>
            <a:r>
              <a:rPr lang="nl-NL" sz="2200" dirty="0"/>
              <a:t>Begin met een herkenbaar verhaal of datapunt dat de betekenis van het probleem benadrukt</a:t>
            </a:r>
            <a:r>
              <a:rPr lang="nl-NL" sz="2200" b="1" dirty="0"/>
              <a:t>.
Presenteer de oplossing: </a:t>
            </a:r>
            <a:r>
              <a:rPr lang="nl-NL" sz="2200" dirty="0"/>
              <a:t>Leg uit hoe uw oplossing het probleem effectief aanpakt en opvalt in de markt.</a:t>
            </a:r>
            <a:r>
              <a:rPr lang="nl-NL" sz="2200" b="1" dirty="0"/>
              <a:t>
Marktkans: </a:t>
            </a:r>
            <a:r>
              <a:rPr lang="nl-NL" sz="2200" dirty="0"/>
              <a:t>Details over de marktomvang en hoe u van plan bent deze te benutten.</a:t>
            </a:r>
            <a:r>
              <a:rPr lang="nl-NL" sz="2200" b="1" dirty="0"/>
              <a:t>
Toon tractie: </a:t>
            </a:r>
            <a:r>
              <a:rPr lang="nl-NL" sz="2200" dirty="0"/>
              <a:t>Bewijs van succes, zoals klantengroei of partnerschappen, om aan te tonen dat het product geschikt is voor de markt.</a:t>
            </a:r>
            <a:r>
              <a:rPr lang="nl-NL" sz="2200" b="1" dirty="0"/>
              <a:t>
Toon competentie: </a:t>
            </a:r>
            <a:r>
              <a:rPr lang="nl-NL" sz="2200" dirty="0"/>
              <a:t>Benadruk de ervaring en vaardigheden van uw oprichtersteam.</a:t>
            </a:r>
            <a:r>
              <a:rPr lang="nl-NL" sz="2200" b="1" dirty="0"/>
              <a:t>
Verdienmodel en schaalbaarheid: </a:t>
            </a:r>
            <a:r>
              <a:rPr lang="nl-NL" sz="2200" dirty="0"/>
              <a:t>Laat zien hoe uw bedrijf geld verdient en winstgevend kan groeien.</a:t>
            </a:r>
          </a:p>
        </p:txBody>
      </p:sp>
      <p:sp>
        <p:nvSpPr>
          <p:cNvPr id="252" name="Google Shape;252;p6"/>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p:cNvSpPr txBox="1">
            <a:spLocks noGrp="1"/>
          </p:cNvSpPr>
          <p:nvPr>
            <p:ph type="body" idx="2"/>
          </p:nvPr>
        </p:nvSpPr>
        <p:spPr>
          <a:xfrm>
            <a:off x="798381" y="645595"/>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dirty="0">
                <a:solidFill>
                  <a:schemeClr val="lt1"/>
                </a:solidFill>
              </a:rPr>
              <a:t>Het </a:t>
            </a:r>
            <a:r>
              <a:rPr lang="en-US" dirty="0" err="1">
                <a:solidFill>
                  <a:schemeClr val="lt1"/>
                </a:solidFill>
              </a:rPr>
              <a:t>verhaal</a:t>
            </a:r>
            <a:r>
              <a:rPr lang="en-US" dirty="0">
                <a:solidFill>
                  <a:schemeClr val="lt1"/>
                </a:solidFill>
              </a:rPr>
              <a:t> </a:t>
            </a:r>
            <a:r>
              <a:rPr lang="en-US" dirty="0" err="1">
                <a:solidFill>
                  <a:schemeClr val="lt1"/>
                </a:solidFill>
              </a:rPr>
              <a:t>structureren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BE2E4249-67D3-95D4-89A8-221B3E4AAB2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852A4BA6-7F56-BB2A-84AB-5C1D0C9DBDF2}"/>
              </a:ext>
            </a:extLst>
          </p:cNvPr>
          <p:cNvSpPr txBox="1">
            <a:spLocks noGrp="1"/>
          </p:cNvSpPr>
          <p:nvPr>
            <p:ph type="body" idx="1"/>
          </p:nvPr>
        </p:nvSpPr>
        <p:spPr>
          <a:xfrm>
            <a:off x="361665" y="1504041"/>
            <a:ext cx="10426889"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b="1" dirty="0"/>
              <a:t>Financieringsbehoeften: </a:t>
            </a:r>
            <a:r>
              <a:rPr lang="nl-NL" dirty="0"/>
              <a:t>Geef duidelijk aan hoeveel je nodig hebt en hoe je het gaat gebruiken om groei te stimuleren.</a:t>
            </a:r>
            <a:r>
              <a:rPr lang="nl-NL" b="1" dirty="0"/>
              <a:t>
Financiële vaardigheden: </a:t>
            </a:r>
            <a:r>
              <a:rPr lang="nl-NL" dirty="0"/>
              <a:t>Ken de belangrijkste financiële statistieken (bijv. CAC, LTV, </a:t>
            </a:r>
            <a:r>
              <a:rPr lang="nl-NL" dirty="0" err="1"/>
              <a:t>burn</a:t>
            </a:r>
            <a:r>
              <a:rPr lang="nl-NL" dirty="0"/>
              <a:t> </a:t>
            </a:r>
            <a:r>
              <a:rPr lang="nl-NL" dirty="0" err="1"/>
              <a:t>rate</a:t>
            </a:r>
            <a:r>
              <a:rPr lang="nl-NL" dirty="0"/>
              <a:t>) om vol vertrouwen met beleggers te discussiëren. Raak vertrouwd met termen als </a:t>
            </a:r>
            <a:r>
              <a:rPr lang="nl-NL" b="1" dirty="0"/>
              <a:t>
</a:t>
            </a:r>
            <a:r>
              <a:rPr lang="nl-NL" b="1" dirty="0">
                <a:solidFill>
                  <a:srgbClr val="47B5C8"/>
                </a:solidFill>
              </a:rPr>
              <a:t>CAC (Customer </a:t>
            </a:r>
            <a:r>
              <a:rPr lang="nl-NL" b="1" dirty="0" err="1">
                <a:solidFill>
                  <a:srgbClr val="47B5C8"/>
                </a:solidFill>
              </a:rPr>
              <a:t>Acquisition</a:t>
            </a:r>
            <a:r>
              <a:rPr lang="nl-NL" b="1" dirty="0">
                <a:solidFill>
                  <a:srgbClr val="47B5C8"/>
                </a:solidFill>
              </a:rPr>
              <a:t> </a:t>
            </a:r>
            <a:r>
              <a:rPr lang="nl-NL" b="1" dirty="0" err="1">
                <a:solidFill>
                  <a:srgbClr val="47B5C8"/>
                </a:solidFill>
              </a:rPr>
              <a:t>Cost</a:t>
            </a:r>
            <a:r>
              <a:rPr lang="nl-NL" b="1" dirty="0">
                <a:solidFill>
                  <a:srgbClr val="47B5C8"/>
                </a:solidFill>
              </a:rPr>
              <a:t>) </a:t>
            </a:r>
            <a:r>
              <a:rPr lang="nl-NL" b="1" dirty="0"/>
              <a:t>- </a:t>
            </a:r>
            <a:r>
              <a:rPr lang="nl-NL" dirty="0"/>
              <a:t>de totale kosten voor het werven van een nieuwe klant. Dit omvat alle marketing- en verkoopkosten die nodig zijn om iemand aan te trekken en om te zetten in een klant. CAC is een essentiële maatstaf voor bedrijven om de effectiviteit van hun marketingstrategieën te begrijpen en te bepalen hoeveel ze uitgeven om elke nieuwe klant te winnen.</a:t>
            </a:r>
            <a:endParaRPr lang="nl-NL" sz="2400" dirty="0"/>
          </a:p>
        </p:txBody>
      </p:sp>
      <p:sp>
        <p:nvSpPr>
          <p:cNvPr id="252" name="Google Shape;252;p6">
            <a:extLst>
              <a:ext uri="{FF2B5EF4-FFF2-40B4-BE49-F238E27FC236}">
                <a16:creationId xmlns:a16="http://schemas.microsoft.com/office/drawing/2014/main" id="{BFFB636E-72A9-B4F5-A3FD-BD2C073D31AB}"/>
              </a:ext>
            </a:extLst>
          </p:cNvPr>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D3293D6F-5726-A184-300B-96A9D507B411}"/>
              </a:ext>
            </a:extLst>
          </p:cNvPr>
          <p:cNvSpPr txBox="1">
            <a:spLocks noGrp="1"/>
          </p:cNvSpPr>
          <p:nvPr>
            <p:ph type="body" idx="2"/>
          </p:nvPr>
        </p:nvSpPr>
        <p:spPr>
          <a:xfrm>
            <a:off x="595181" y="592190"/>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a:solidFill>
                  <a:schemeClr val="lt1"/>
                </a:solidFill>
              </a:rPr>
              <a:t>Het verhaal structureren</a:t>
            </a:r>
            <a:endParaRPr dirty="0"/>
          </a:p>
        </p:txBody>
      </p:sp>
    </p:spTree>
    <p:extLst>
      <p:ext uri="{BB962C8B-B14F-4D97-AF65-F5344CB8AC3E}">
        <p14:creationId xmlns:p14="http://schemas.microsoft.com/office/powerpoint/2010/main" val="1451505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A461DCA2-D0AA-8301-2E8F-8F9B05F35793}"/>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F3B1D585-EE95-08FB-A25C-1B4D85A5E00A}"/>
              </a:ext>
            </a:extLst>
          </p:cNvPr>
          <p:cNvSpPr txBox="1">
            <a:spLocks noGrp="1"/>
          </p:cNvSpPr>
          <p:nvPr>
            <p:ph type="body" idx="1"/>
          </p:nvPr>
        </p:nvSpPr>
        <p:spPr>
          <a:xfrm>
            <a:off x="180441" y="1504041"/>
            <a:ext cx="10608114" cy="3849918"/>
          </a:xfrm>
          <a:prstGeom prst="rect">
            <a:avLst/>
          </a:prstGeom>
          <a:noFill/>
          <a:ln>
            <a:noFill/>
          </a:ln>
        </p:spPr>
        <p:txBody>
          <a:bodyPr spcFirstLastPara="1" wrap="square" lIns="91425" tIns="45700" rIns="91425" bIns="45700" anchor="t" anchorCtr="0">
            <a:noAutofit/>
          </a:bodyPr>
          <a:lstStyle/>
          <a:p>
            <a:pPr marL="627063" indent="-398463">
              <a:buFontTx/>
              <a:buChar char="-"/>
            </a:pPr>
            <a:r>
              <a:rPr lang="en-GB" b="1" dirty="0">
                <a:solidFill>
                  <a:srgbClr val="47B5C8"/>
                </a:solidFill>
                <a:latin typeface="Calibri" panose="020F0502020204030204" pitchFamily="34" charset="0"/>
                <a:ea typeface="Calibri" panose="020F0502020204030204" pitchFamily="34" charset="0"/>
                <a:cs typeface="Calibri" panose="020F0502020204030204" pitchFamily="34" charset="0"/>
              </a:rPr>
              <a:t>LTV (Lifetime Value)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nl-NL" dirty="0">
                <a:latin typeface="Calibri" panose="020F0502020204030204" pitchFamily="34" charset="0"/>
                <a:ea typeface="Calibri" panose="020F0502020204030204" pitchFamily="34" charset="0"/>
                <a:cs typeface="Calibri" panose="020F0502020204030204" pitchFamily="34" charset="0"/>
              </a:rPr>
              <a:t>De verwachte inkomsten die een klant zal genereren tijdens zijn leven als klant van uw bedrijf. Het helpt bedrijven te begrijpen hoe waardevol een klant in de loop van de tijd voor hun bedrijf is, wat kan leiden tot beslissingen over hoeveel geld ze moeten investeren in het werven van nieuwe klanten en het behouden van bestaande.</a:t>
            </a:r>
          </a:p>
          <a:p>
            <a:pPr marL="627063" indent="-398463">
              <a:buFontTx/>
              <a:buChar char="-"/>
            </a:pPr>
            <a:r>
              <a:rPr lang="en-GB" b="1" dirty="0" err="1">
                <a:solidFill>
                  <a:srgbClr val="47B5C8"/>
                </a:solidFill>
                <a:latin typeface="Calibri" panose="020F0502020204030204" pitchFamily="34" charset="0"/>
                <a:ea typeface="Calibri" panose="020F0502020204030204" pitchFamily="34" charset="0"/>
                <a:cs typeface="Calibri" panose="020F0502020204030204" pitchFamily="34" charset="0"/>
              </a:rPr>
              <a:t>Brandwond</a:t>
            </a:r>
            <a:r>
              <a:rPr lang="en-GB" b="1" dirty="0">
                <a:solidFill>
                  <a:srgbClr val="47B5C8"/>
                </a:solidFill>
                <a:latin typeface="Calibri" panose="020F0502020204030204" pitchFamily="34" charset="0"/>
                <a:ea typeface="Calibri" panose="020F0502020204030204" pitchFamily="34" charset="0"/>
                <a:cs typeface="Calibri" panose="020F0502020204030204" pitchFamily="34" charset="0"/>
              </a:rPr>
              <a:t> </a:t>
            </a:r>
            <a:r>
              <a:rPr lang="en-GB" dirty="0">
                <a:solidFill>
                  <a:srgbClr val="595959"/>
                </a:solidFill>
                <a:latin typeface="Calibri" panose="020F0502020204030204" pitchFamily="34" charset="0"/>
                <a:ea typeface="Calibri" panose="020F0502020204030204" pitchFamily="34" charset="0"/>
                <a:cs typeface="Calibri" panose="020F0502020204030204" pitchFamily="34" charset="0"/>
              </a:rPr>
              <a:t>- </a:t>
            </a:r>
            <a:r>
              <a:rPr lang="nl-NL" dirty="0">
                <a:latin typeface="Calibri" panose="020F0502020204030204" pitchFamily="34" charset="0"/>
                <a:ea typeface="Calibri" panose="020F0502020204030204" pitchFamily="34" charset="0"/>
                <a:cs typeface="Calibri" panose="020F0502020204030204" pitchFamily="34" charset="0"/>
              </a:rPr>
              <a:t>Verwijst naar de snelheid waarmee een bedrijf zijn kasreserves verbruikt voordat het een positieve cashflow genereert. Het is vooral van cruciaal belang voor startups om te monitoren, omdat het aangeeft hoe lang ze onder de huidige financiële voorwaarden kunnen blijven opereren voordat ze winstgevend moeten worden of aanvullende financiering moeten veiligstellen.</a:t>
            </a:r>
            <a:endParaRPr lang="nl-NL" sz="2400" dirty="0"/>
          </a:p>
        </p:txBody>
      </p:sp>
      <p:sp>
        <p:nvSpPr>
          <p:cNvPr id="252" name="Google Shape;252;p6">
            <a:extLst>
              <a:ext uri="{FF2B5EF4-FFF2-40B4-BE49-F238E27FC236}">
                <a16:creationId xmlns:a16="http://schemas.microsoft.com/office/drawing/2014/main" id="{68535C08-3CC0-F8E7-5D4B-F230A70FF736}"/>
              </a:ext>
            </a:extLst>
          </p:cNvPr>
          <p:cNvSpPr/>
          <p:nvPr/>
        </p:nvSpPr>
        <p:spPr>
          <a:xfrm>
            <a:off x="0" y="483992"/>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EC5BC373-CED4-DD4E-CC24-E5371D4D9A32}"/>
              </a:ext>
            </a:extLst>
          </p:cNvPr>
          <p:cNvSpPr txBox="1">
            <a:spLocks noGrp="1"/>
          </p:cNvSpPr>
          <p:nvPr>
            <p:ph type="body" idx="2"/>
          </p:nvPr>
        </p:nvSpPr>
        <p:spPr>
          <a:xfrm>
            <a:off x="798381" y="645595"/>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dirty="0">
                <a:solidFill>
                  <a:schemeClr val="lt1"/>
                </a:solidFill>
              </a:rPr>
              <a:t>Het </a:t>
            </a:r>
            <a:r>
              <a:rPr lang="en-US" dirty="0" err="1">
                <a:solidFill>
                  <a:schemeClr val="lt1"/>
                </a:solidFill>
              </a:rPr>
              <a:t>verhaal</a:t>
            </a:r>
            <a:r>
              <a:rPr lang="en-US" dirty="0">
                <a:solidFill>
                  <a:schemeClr val="lt1"/>
                </a:solidFill>
              </a:rPr>
              <a:t> </a:t>
            </a:r>
            <a:r>
              <a:rPr lang="en-US" dirty="0" err="1">
                <a:solidFill>
                  <a:schemeClr val="lt1"/>
                </a:solidFill>
              </a:rPr>
              <a:t>structureren</a:t>
            </a:r>
            <a:endParaRPr dirty="0"/>
          </a:p>
        </p:txBody>
      </p:sp>
    </p:spTree>
    <p:extLst>
      <p:ext uri="{BB962C8B-B14F-4D97-AF65-F5344CB8AC3E}">
        <p14:creationId xmlns:p14="http://schemas.microsoft.com/office/powerpoint/2010/main" val="44256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BA93E4A-73B7-EFCB-1F23-A0CCD9E66DC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B7833E90-0A4B-A154-ACBB-860DB289E949}"/>
              </a:ext>
            </a:extLst>
          </p:cNvPr>
          <p:cNvSpPr txBox="1">
            <a:spLocks noGrp="1"/>
          </p:cNvSpPr>
          <p:nvPr>
            <p:ph type="body" idx="1"/>
          </p:nvPr>
        </p:nvSpPr>
        <p:spPr>
          <a:xfrm>
            <a:off x="580017" y="1598071"/>
            <a:ext cx="5907220" cy="3849918"/>
          </a:xfrm>
          <a:prstGeom prst="rect">
            <a:avLst/>
          </a:prstGeom>
          <a:noFill/>
          <a:ln>
            <a:noFill/>
          </a:ln>
        </p:spPr>
        <p:txBody>
          <a:bodyPr spcFirstLastPara="1" wrap="square" lIns="91425" tIns="45700" rIns="91425" bIns="45700" anchor="t" anchorCtr="0">
            <a:noAutofit/>
          </a:bodyPr>
          <a:lstStyle/>
          <a:p>
            <a:pPr marL="228600" indent="0"/>
            <a:r>
              <a:rPr lang="nl-NL" b="1" dirty="0"/>
              <a:t>Oefening baart kunst: </a:t>
            </a:r>
            <a:r>
              <a:rPr lang="nl-NL" dirty="0"/>
              <a:t>oprichters moeten grondig repeteren voor een gepolijste en natuurlijke levering.</a:t>
            </a:r>
            <a:r>
              <a:rPr lang="nl-NL" b="1" dirty="0"/>
              <a:t>
Vertrouwen in de levering: </a:t>
            </a:r>
            <a:r>
              <a:rPr lang="nl-NL" dirty="0"/>
              <a:t>Gebruik positieve lichaamstaal, stabiel oogcontact en een zelfverzekerde toon om vertrouwen en interesse op te bouwen.</a:t>
            </a:r>
            <a:r>
              <a:rPr lang="nl-NL" b="1" dirty="0"/>
              <a:t>
Gedenkwaardige afsluiting: </a:t>
            </a:r>
            <a:r>
              <a:rPr lang="nl-NL" dirty="0"/>
              <a:t>Eindig met een sterke verklaring die de toewijding en de visie van de startup versterkt.</a:t>
            </a:r>
            <a:endParaRPr lang="nl-NL" sz="2000" dirty="0"/>
          </a:p>
        </p:txBody>
      </p:sp>
      <p:sp>
        <p:nvSpPr>
          <p:cNvPr id="252" name="Google Shape;252;p6">
            <a:extLst>
              <a:ext uri="{FF2B5EF4-FFF2-40B4-BE49-F238E27FC236}">
                <a16:creationId xmlns:a16="http://schemas.microsoft.com/office/drawing/2014/main" id="{636A0174-0CE9-B2C8-8B08-B1FBF013C852}"/>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298CF62A-6CA8-3F81-9E85-E26EBF6AE8CA}"/>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solidFill>
                  <a:schemeClr val="lt1"/>
                </a:solidFill>
              </a:rPr>
              <a:t>Pitchen</a:t>
            </a:r>
            <a:endParaRPr dirty="0"/>
          </a:p>
        </p:txBody>
      </p:sp>
      <p:pic>
        <p:nvPicPr>
          <p:cNvPr id="3" name="Afbeelding 2">
            <a:extLst>
              <a:ext uri="{FF2B5EF4-FFF2-40B4-BE49-F238E27FC236}">
                <a16:creationId xmlns:a16="http://schemas.microsoft.com/office/drawing/2014/main" id="{047C66EE-1B4C-5A8A-EB4B-21C2359E3CCC}"/>
              </a:ext>
            </a:extLst>
          </p:cNvPr>
          <p:cNvPicPr>
            <a:picLocks noChangeAspect="1"/>
          </p:cNvPicPr>
          <p:nvPr/>
        </p:nvPicPr>
        <p:blipFill>
          <a:blip r:embed="rId3"/>
          <a:stretch>
            <a:fillRect/>
          </a:stretch>
        </p:blipFill>
        <p:spPr>
          <a:xfrm>
            <a:off x="7179734" y="1827495"/>
            <a:ext cx="3251200" cy="3251200"/>
          </a:xfrm>
          <a:prstGeom prst="rect">
            <a:avLst/>
          </a:prstGeom>
        </p:spPr>
      </p:pic>
    </p:spTree>
    <p:extLst>
      <p:ext uri="{BB962C8B-B14F-4D97-AF65-F5344CB8AC3E}">
        <p14:creationId xmlns:p14="http://schemas.microsoft.com/office/powerpoint/2010/main" val="382997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
          <p:cNvSpPr txBox="1">
            <a:spLocks noGrp="1"/>
          </p:cNvSpPr>
          <p:nvPr>
            <p:ph type="body" idx="1"/>
          </p:nvPr>
        </p:nvSpPr>
        <p:spPr>
          <a:xfrm>
            <a:off x="5891164" y="121893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dirty="0"/>
              <a:t>01</a:t>
            </a:r>
            <a:endParaRPr dirty="0"/>
          </a:p>
        </p:txBody>
      </p:sp>
      <p:sp>
        <p:nvSpPr>
          <p:cNvPr id="222" name="Google Shape;222;p3"/>
          <p:cNvSpPr txBox="1">
            <a:spLocks noGrp="1"/>
          </p:cNvSpPr>
          <p:nvPr>
            <p:ph type="body" idx="2"/>
          </p:nvPr>
        </p:nvSpPr>
        <p:spPr>
          <a:xfrm>
            <a:off x="6726460" y="1218934"/>
            <a:ext cx="4608000"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nl-NL">
                <a:solidFill>
                  <a:schemeClr val="bg1">
                    <a:lumMod val="50000"/>
                  </a:schemeClr>
                </a:solidFill>
              </a:rPr>
              <a:t>Een overtuigende investeringspitch opstellen</a:t>
            </a:r>
            <a:endParaRPr dirty="0">
              <a:solidFill>
                <a:schemeClr val="bg1">
                  <a:lumMod val="50000"/>
                </a:schemeClr>
              </a:solidFill>
            </a:endParaRPr>
          </a:p>
        </p:txBody>
      </p:sp>
      <p:sp>
        <p:nvSpPr>
          <p:cNvPr id="223" name="Google Shape;223;p3"/>
          <p:cNvSpPr txBox="1">
            <a:spLocks noGrp="1"/>
          </p:cNvSpPr>
          <p:nvPr>
            <p:ph type="body" idx="3"/>
          </p:nvPr>
        </p:nvSpPr>
        <p:spPr>
          <a:xfrm>
            <a:off x="807555" y="1227885"/>
            <a:ext cx="4515072" cy="4671588"/>
          </a:xfrm>
          <a:prstGeom prst="rect">
            <a:avLst/>
          </a:prstGeom>
          <a:noFill/>
          <a:ln>
            <a:noFill/>
          </a:ln>
        </p:spPr>
        <p:txBody>
          <a:bodyPr spcFirstLastPara="1" wrap="square" lIns="91425" tIns="45700" rIns="91425" bIns="45700" anchor="t" anchorCtr="0">
            <a:noAutofit/>
          </a:bodyPr>
          <a:lstStyle/>
          <a:p>
            <a:pPr marL="0" lvl="0" indent="0">
              <a:spcBef>
                <a:spcPts val="0"/>
              </a:spcBef>
              <a:buSzPts val="2200"/>
            </a:pPr>
            <a:r>
              <a:rPr lang="nl-NL"/>
              <a:t>Deze module geeft ondervertegenwoordigde oprichters de kennis, vaardigheden en het vertrouwen om investeringen veilig te stellen. Na voltooiing zullen leerlingen zijn toegerust om overtuigende investeringspitches op te stellen, due diligence te doorlopen, relaties met investeerders te beheren en de voortgang na de investering effectief te volgen.</a:t>
            </a:r>
            <a:endParaRPr lang="en-US" b="0" dirty="0"/>
          </a:p>
        </p:txBody>
      </p:sp>
      <p:sp>
        <p:nvSpPr>
          <p:cNvPr id="224" name="Google Shape;224;p3"/>
          <p:cNvSpPr txBox="1">
            <a:spLocks noGrp="1"/>
          </p:cNvSpPr>
          <p:nvPr>
            <p:ph type="body" idx="4"/>
          </p:nvPr>
        </p:nvSpPr>
        <p:spPr>
          <a:xfrm>
            <a:off x="5912867" y="2133922"/>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02</a:t>
            </a:r>
            <a:endParaRPr/>
          </a:p>
        </p:txBody>
      </p:sp>
      <p:sp>
        <p:nvSpPr>
          <p:cNvPr id="225" name="Google Shape;225;p3"/>
          <p:cNvSpPr txBox="1">
            <a:spLocks noGrp="1"/>
          </p:cNvSpPr>
          <p:nvPr>
            <p:ph type="body" idx="5"/>
          </p:nvPr>
        </p:nvSpPr>
        <p:spPr>
          <a:xfrm>
            <a:off x="6748163" y="2133922"/>
            <a:ext cx="4608000"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nl-NL">
                <a:solidFill>
                  <a:schemeClr val="bg1">
                    <a:lumMod val="50000"/>
                  </a:schemeClr>
                </a:solidFill>
              </a:rPr>
              <a:t>Voorbereiding op due diligence</a:t>
            </a:r>
            <a:endParaRPr dirty="0">
              <a:solidFill>
                <a:schemeClr val="bg1">
                  <a:lumMod val="50000"/>
                </a:schemeClr>
              </a:solidFill>
            </a:endParaRPr>
          </a:p>
        </p:txBody>
      </p:sp>
      <p:sp>
        <p:nvSpPr>
          <p:cNvPr id="226" name="Google Shape;226;p3"/>
          <p:cNvSpPr txBox="1">
            <a:spLocks noGrp="1"/>
          </p:cNvSpPr>
          <p:nvPr>
            <p:ph type="body" idx="6"/>
          </p:nvPr>
        </p:nvSpPr>
        <p:spPr>
          <a:xfrm>
            <a:off x="5919446" y="3048909"/>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03</a:t>
            </a:r>
            <a:endParaRPr/>
          </a:p>
        </p:txBody>
      </p:sp>
      <p:sp>
        <p:nvSpPr>
          <p:cNvPr id="227" name="Google Shape;227;p3"/>
          <p:cNvSpPr txBox="1">
            <a:spLocks noGrp="1"/>
          </p:cNvSpPr>
          <p:nvPr>
            <p:ph type="body" idx="7"/>
          </p:nvPr>
        </p:nvSpPr>
        <p:spPr>
          <a:xfrm>
            <a:off x="6492833" y="3084240"/>
            <a:ext cx="4742909" cy="689519"/>
          </a:xfrm>
          <a:prstGeom prst="rect">
            <a:avLst/>
          </a:prstGeom>
          <a:noFill/>
          <a:ln>
            <a:noFill/>
          </a:ln>
        </p:spPr>
        <p:txBody>
          <a:bodyPr spcFirstLastPara="1" wrap="square" lIns="91425" tIns="45700" rIns="91425" bIns="45700" anchor="ctr" anchorCtr="0">
            <a:noAutofit/>
          </a:bodyPr>
          <a:lstStyle/>
          <a:p>
            <a:r>
              <a:rPr lang="nl-NL" dirty="0">
                <a:solidFill>
                  <a:schemeClr val="bg1">
                    <a:lumMod val="50000"/>
                  </a:schemeClr>
                </a:solidFill>
              </a:rPr>
              <a:t>Beheer van investeerdersrelaties</a:t>
            </a:r>
            <a:endParaRPr lang="nl-NL" dirty="0">
              <a:solidFill>
                <a:schemeClr val="bg1">
                  <a:lumMod val="50000"/>
                </a:schemeClr>
              </a:solidFill>
              <a:effectLst/>
              <a:latin typeface="Helvetica Neue" panose="02000503000000020004" pitchFamily="2" charset="0"/>
            </a:endParaRPr>
          </a:p>
        </p:txBody>
      </p:sp>
      <p:sp>
        <p:nvSpPr>
          <p:cNvPr id="228" name="Google Shape;228;p3"/>
          <p:cNvSpPr txBox="1">
            <a:spLocks noGrp="1"/>
          </p:cNvSpPr>
          <p:nvPr>
            <p:ph type="body" idx="8"/>
          </p:nvPr>
        </p:nvSpPr>
        <p:spPr>
          <a:xfrm>
            <a:off x="5941149" y="3963897"/>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04</a:t>
            </a:r>
            <a:endParaRPr/>
          </a:p>
        </p:txBody>
      </p:sp>
      <p:sp>
        <p:nvSpPr>
          <p:cNvPr id="229" name="Google Shape;229;p3"/>
          <p:cNvSpPr txBox="1">
            <a:spLocks noGrp="1"/>
          </p:cNvSpPr>
          <p:nvPr>
            <p:ph type="body" idx="9"/>
          </p:nvPr>
        </p:nvSpPr>
        <p:spPr>
          <a:xfrm>
            <a:off x="6776445" y="3963897"/>
            <a:ext cx="4608000"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nl-NL">
                <a:solidFill>
                  <a:schemeClr val="bg1">
                    <a:lumMod val="50000"/>
                  </a:schemeClr>
                </a:solidFill>
              </a:rPr>
              <a:t>Monitoring en rapportage na investering</a:t>
            </a:r>
            <a:endParaRPr dirty="0">
              <a:solidFill>
                <a:schemeClr val="bg1">
                  <a:lumMod val="50000"/>
                </a:schemeClr>
              </a:solidFill>
            </a:endParaRPr>
          </a:p>
        </p:txBody>
      </p:sp>
      <p:sp>
        <p:nvSpPr>
          <p:cNvPr id="230" name="Google Shape;230;p3"/>
          <p:cNvSpPr txBox="1">
            <a:spLocks noGrp="1"/>
          </p:cNvSpPr>
          <p:nvPr>
            <p:ph type="body" idx="13"/>
          </p:nvPr>
        </p:nvSpPr>
        <p:spPr>
          <a:xfrm>
            <a:off x="5919446" y="4878884"/>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None/>
            </a:pPr>
            <a:r>
              <a:rPr lang="en-US"/>
              <a:t>05</a:t>
            </a:r>
            <a:endParaRPr/>
          </a:p>
        </p:txBody>
      </p:sp>
      <p:sp>
        <p:nvSpPr>
          <p:cNvPr id="231" name="Google Shape;231;p3"/>
          <p:cNvSpPr txBox="1">
            <a:spLocks noGrp="1"/>
          </p:cNvSpPr>
          <p:nvPr>
            <p:ph type="body" idx="14"/>
          </p:nvPr>
        </p:nvSpPr>
        <p:spPr>
          <a:xfrm>
            <a:off x="6754742" y="4878884"/>
            <a:ext cx="4608000" cy="689519"/>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a:t>Zelfreflectie en referenties</a:t>
            </a:r>
            <a:endParaRPr dirty="0"/>
          </a:p>
        </p:txBody>
      </p:sp>
      <p:sp>
        <p:nvSpPr>
          <p:cNvPr id="232" name="Google Shape;232;p3"/>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a:t>Introductie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1BA72894-7745-DBEB-BE19-DD273BE2F065}"/>
            </a:ext>
          </a:extLst>
        </p:cNvPr>
        <p:cNvGrpSpPr/>
        <p:nvPr/>
      </p:nvGrpSpPr>
      <p:grpSpPr>
        <a:xfrm>
          <a:off x="0" y="0"/>
          <a:ext cx="0" cy="0"/>
          <a:chOff x="0" y="0"/>
          <a:chExt cx="0" cy="0"/>
        </a:xfrm>
      </p:grpSpPr>
      <p:sp>
        <p:nvSpPr>
          <p:cNvPr id="397" name="Google Shape;397;p24">
            <a:extLst>
              <a:ext uri="{FF2B5EF4-FFF2-40B4-BE49-F238E27FC236}">
                <a16:creationId xmlns:a16="http://schemas.microsoft.com/office/drawing/2014/main" id="{66C42A4B-4767-2177-BB31-CDE796667CA5}"/>
              </a:ext>
            </a:extLst>
          </p:cNvPr>
          <p:cNvSpPr/>
          <p:nvPr/>
        </p:nvSpPr>
        <p:spPr>
          <a:xfrm>
            <a:off x="0" y="418800"/>
            <a:ext cx="8559384" cy="803655"/>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955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98" name="Google Shape;398;p24">
            <a:extLst>
              <a:ext uri="{FF2B5EF4-FFF2-40B4-BE49-F238E27FC236}">
                <a16:creationId xmlns:a16="http://schemas.microsoft.com/office/drawing/2014/main" id="{C909A986-BFDC-2A54-74C0-C8CAF68FB19A}"/>
              </a:ext>
            </a:extLst>
          </p:cNvPr>
          <p:cNvSpPr txBox="1">
            <a:spLocks noGrp="1"/>
          </p:cNvSpPr>
          <p:nvPr>
            <p:ph type="body" idx="2"/>
          </p:nvPr>
        </p:nvSpPr>
        <p:spPr>
          <a:xfrm>
            <a:off x="798381" y="515940"/>
            <a:ext cx="9632553"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solidFill>
                  <a:schemeClr val="lt1"/>
                </a:solidFill>
              </a:rPr>
              <a:t>VIDEO</a:t>
            </a:r>
            <a:endParaRPr dirty="0"/>
          </a:p>
        </p:txBody>
      </p:sp>
      <p:sp>
        <p:nvSpPr>
          <p:cNvPr id="399" name="Google Shape;399;p24">
            <a:extLst>
              <a:ext uri="{FF2B5EF4-FFF2-40B4-BE49-F238E27FC236}">
                <a16:creationId xmlns:a16="http://schemas.microsoft.com/office/drawing/2014/main" id="{A1395DBC-056C-FDE6-C9F0-BA2CD75B197D}"/>
              </a:ext>
            </a:extLst>
          </p:cNvPr>
          <p:cNvSpPr txBox="1">
            <a:spLocks noGrp="1"/>
          </p:cNvSpPr>
          <p:nvPr>
            <p:ph type="body" idx="1"/>
          </p:nvPr>
        </p:nvSpPr>
        <p:spPr>
          <a:xfrm>
            <a:off x="560383" y="1565257"/>
            <a:ext cx="9632553" cy="384991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endParaRPr lang="nl-NL" dirty="0">
              <a:hlinkClick r:id="rId3"/>
            </a:endParaRPr>
          </a:p>
          <a:p>
            <a:pPr marL="228600" lvl="0" indent="-228600" algn="l" rtl="0">
              <a:lnSpc>
                <a:spcPct val="90000"/>
              </a:lnSpc>
              <a:spcBef>
                <a:spcPts val="0"/>
              </a:spcBef>
              <a:spcAft>
                <a:spcPts val="0"/>
              </a:spcAft>
              <a:buClr>
                <a:srgbClr val="595959"/>
              </a:buClr>
              <a:buSzPts val="2400"/>
              <a:buNone/>
            </a:pPr>
            <a:r>
              <a:rPr lang="nl-NL" dirty="0">
                <a:hlinkClick r:id="rId3"/>
              </a:rPr>
              <a:t>                 https://www.youtube.com/watch?v=YvaCZt_T6Xc</a:t>
            </a:r>
            <a:endParaRPr lang="nl-NL" dirty="0"/>
          </a:p>
          <a:p>
            <a:pPr marL="228600" lvl="0" indent="-228600" algn="l" rtl="0">
              <a:lnSpc>
                <a:spcPct val="90000"/>
              </a:lnSpc>
              <a:spcBef>
                <a:spcPts val="0"/>
              </a:spcBef>
              <a:spcAft>
                <a:spcPts val="0"/>
              </a:spcAft>
              <a:buClr>
                <a:srgbClr val="595959"/>
              </a:buClr>
              <a:buSzPts val="2400"/>
              <a:buNone/>
            </a:pPr>
            <a:endParaRPr dirty="0"/>
          </a:p>
        </p:txBody>
      </p:sp>
      <p:pic>
        <p:nvPicPr>
          <p:cNvPr id="2" name="Afbeelding 1">
            <a:extLst>
              <a:ext uri="{FF2B5EF4-FFF2-40B4-BE49-F238E27FC236}">
                <a16:creationId xmlns:a16="http://schemas.microsoft.com/office/drawing/2014/main" id="{2AAD86A3-9A7F-BFEE-6D01-59B365AC5DC1}"/>
              </a:ext>
            </a:extLst>
          </p:cNvPr>
          <p:cNvPicPr>
            <a:picLocks noChangeAspect="1"/>
          </p:cNvPicPr>
          <p:nvPr/>
        </p:nvPicPr>
        <p:blipFill>
          <a:blip r:embed="rId4"/>
          <a:stretch>
            <a:fillRect/>
          </a:stretch>
        </p:blipFill>
        <p:spPr>
          <a:xfrm>
            <a:off x="1845843" y="1629827"/>
            <a:ext cx="6614987" cy="3720778"/>
          </a:xfrm>
          <a:prstGeom prst="rect">
            <a:avLst/>
          </a:prstGeom>
        </p:spPr>
      </p:pic>
    </p:spTree>
    <p:extLst>
      <p:ext uri="{BB962C8B-B14F-4D97-AF65-F5344CB8AC3E}">
        <p14:creationId xmlns:p14="http://schemas.microsoft.com/office/powerpoint/2010/main" val="349137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txBox="1">
            <a:spLocks noGrp="1"/>
          </p:cNvSpPr>
          <p:nvPr>
            <p:ph type="body" idx="1"/>
          </p:nvPr>
        </p:nvSpPr>
        <p:spPr>
          <a:xfrm>
            <a:off x="1001762" y="1524912"/>
            <a:ext cx="4676539" cy="3808175"/>
          </a:xfrm>
          <a:prstGeom prst="rect">
            <a:avLst/>
          </a:prstGeom>
          <a:noFill/>
          <a:ln>
            <a:noFill/>
          </a:ln>
        </p:spPr>
        <p:txBody>
          <a:bodyPr spcFirstLastPara="1" wrap="square" lIns="91425" tIns="45700" rIns="91425" bIns="45700" anchor="ctr" anchorCtr="0">
            <a:normAutofit/>
          </a:bodyPr>
          <a:lstStyle/>
          <a:p>
            <a:pPr marL="0" lvl="0" indent="0">
              <a:spcBef>
                <a:spcPts val="0"/>
              </a:spcBef>
            </a:pPr>
            <a:r>
              <a:rPr lang="nl-NL" b="1" dirty="0"/>
              <a:t>“Als mensen twijfelen hoe ver je kunt gaan, ga dan zo ver dat je ze niet meer kunt horen</a:t>
            </a:r>
            <a:r>
              <a:rPr lang="en-US" dirty="0"/>
              <a:t>.”</a:t>
            </a:r>
            <a:endParaRPr dirty="0"/>
          </a:p>
        </p:txBody>
      </p:sp>
      <p:sp>
        <p:nvSpPr>
          <p:cNvPr id="281" name="Google Shape;281;p9"/>
          <p:cNvSpPr txBox="1"/>
          <p:nvPr/>
        </p:nvSpPr>
        <p:spPr>
          <a:xfrm>
            <a:off x="1759343" y="4641330"/>
            <a:ext cx="3161377" cy="505777"/>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lt1"/>
              </a:buClr>
              <a:buSzPts val="2400"/>
              <a:buFont typeface="Arial"/>
              <a:buNone/>
            </a:pPr>
            <a:r>
              <a:rPr lang="en-US" sz="2400" b="1" i="0">
                <a:solidFill>
                  <a:schemeClr val="lt1"/>
                </a:solidFill>
                <a:latin typeface="Calibri"/>
                <a:ea typeface="Calibri"/>
                <a:cs typeface="Calibri"/>
                <a:sym typeface="Calibri"/>
              </a:rPr>
              <a:t>Michele Ruiz</a:t>
            </a:r>
            <a:endParaRPr sz="2400" b="1" i="1">
              <a:solidFill>
                <a:schemeClr val="lt1"/>
              </a:solidFill>
              <a:latin typeface="Calibri"/>
              <a:ea typeface="Calibri"/>
              <a:cs typeface="Calibri"/>
              <a:sym typeface="Calibri"/>
            </a:endParaRPr>
          </a:p>
        </p:txBody>
      </p:sp>
      <p:pic>
        <p:nvPicPr>
          <p:cNvPr id="282" name="Google Shape;282;p9"/>
          <p:cNvPicPr preferRelativeResize="0">
            <a:picLocks noGrp="1"/>
          </p:cNvPicPr>
          <p:nvPr>
            <p:ph type="pic" idx="2"/>
          </p:nvPr>
        </p:nvPicPr>
        <p:blipFill rotWithShape="1">
          <a:blip r:embed="rId3">
            <a:alphaModFix/>
          </a:blip>
          <a:srcRect l="12876" r="12876"/>
          <a:stretch/>
        </p:blipFill>
        <p:spPr>
          <a:xfrm>
            <a:off x="6096000" y="1404749"/>
            <a:ext cx="5239644" cy="4704418"/>
          </a:xfrm>
          <a:prstGeom prst="rect">
            <a:avLst/>
          </a:prstGeom>
          <a:solidFill>
            <a:srgbClr val="D8D8D8"/>
          </a:solidFill>
          <a:ln>
            <a:noFill/>
          </a:ln>
        </p:spPr>
      </p:pic>
      <p:grpSp>
        <p:nvGrpSpPr>
          <p:cNvPr id="283" name="Google Shape;283;p9"/>
          <p:cNvGrpSpPr/>
          <p:nvPr/>
        </p:nvGrpSpPr>
        <p:grpSpPr>
          <a:xfrm>
            <a:off x="4934388" y="4641330"/>
            <a:ext cx="1487826" cy="1083162"/>
            <a:chOff x="3400450" y="986392"/>
            <a:chExt cx="1487826" cy="1083162"/>
          </a:xfrm>
        </p:grpSpPr>
        <p:sp>
          <p:nvSpPr>
            <p:cNvPr id="284" name="Google Shape;284;p9"/>
            <p:cNvSpPr/>
            <p:nvPr/>
          </p:nvSpPr>
          <p:spPr>
            <a:xfrm>
              <a:off x="3400450" y="986392"/>
              <a:ext cx="1367826" cy="997498"/>
            </a:xfrm>
            <a:custGeom>
              <a:avLst/>
              <a:gdLst/>
              <a:ahLst/>
              <a:cxnLst/>
              <a:rect l="l" t="t" r="r" b="b"/>
              <a:pathLst>
                <a:path w="921110" h="671727" extrusionOk="0">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9"/>
            <p:cNvSpPr/>
            <p:nvPr/>
          </p:nvSpPr>
          <p:spPr>
            <a:xfrm>
              <a:off x="3400450" y="986392"/>
              <a:ext cx="1487826" cy="1083162"/>
            </a:xfrm>
            <a:custGeom>
              <a:avLst/>
              <a:gdLst/>
              <a:ahLst/>
              <a:cxnLst/>
              <a:rect l="l" t="t" r="r" b="b"/>
              <a:pathLst>
                <a:path w="920214" h="669931" extrusionOk="0">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2037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286" name="Google Shape;286;p9"/>
          <p:cNvPicPr preferRelativeResize="0"/>
          <p:nvPr/>
        </p:nvPicPr>
        <p:blipFill rotWithShape="1">
          <a:blip r:embed="rId4">
            <a:alphaModFix amt="24000"/>
          </a:blip>
          <a:srcRect/>
          <a:stretch/>
        </p:blipFill>
        <p:spPr>
          <a:xfrm>
            <a:off x="-2182362" y="-2687518"/>
            <a:ext cx="6368247" cy="63682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644B24DB-270D-C7FC-6E22-73D9A38F72E8}"/>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9F7C7754-A7E4-4ECE-BED4-A9114C4C990D}"/>
              </a:ext>
            </a:extLst>
          </p:cNvPr>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nl-NL" b="1">
                <a:solidFill>
                  <a:schemeClr val="bg1"/>
                </a:solidFill>
              </a:rPr>
              <a:t>Voorbereiding op due diligence</a:t>
            </a:r>
            <a:endParaRPr lang="nl-NL" dirty="0">
              <a:solidFill>
                <a:schemeClr val="bg1"/>
              </a:solidFill>
            </a:endParaRPr>
          </a:p>
        </p:txBody>
      </p:sp>
      <p:sp>
        <p:nvSpPr>
          <p:cNvPr id="246" name="Google Shape;246;p5">
            <a:extLst>
              <a:ext uri="{FF2B5EF4-FFF2-40B4-BE49-F238E27FC236}">
                <a16:creationId xmlns:a16="http://schemas.microsoft.com/office/drawing/2014/main" id="{3C44255F-08A3-15CD-B956-1751A4912AFA}"/>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02</a:t>
            </a:r>
            <a:endParaRPr dirty="0"/>
          </a:p>
        </p:txBody>
      </p:sp>
    </p:spTree>
    <p:extLst>
      <p:ext uri="{BB962C8B-B14F-4D97-AF65-F5344CB8AC3E}">
        <p14:creationId xmlns:p14="http://schemas.microsoft.com/office/powerpoint/2010/main" val="1212852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93519CD-CFD4-7D19-6367-84FAA5C7703D}"/>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42B38BC4-D510-5954-E5F5-A221792499DE}"/>
              </a:ext>
            </a:extLst>
          </p:cNvPr>
          <p:cNvSpPr txBox="1">
            <a:spLocks noGrp="1"/>
          </p:cNvSpPr>
          <p:nvPr>
            <p:ph type="body" idx="1"/>
          </p:nvPr>
        </p:nvSpPr>
        <p:spPr>
          <a:xfrm>
            <a:off x="525764" y="1633694"/>
            <a:ext cx="7567358" cy="3849918"/>
          </a:xfrm>
          <a:prstGeom prst="rect">
            <a:avLst/>
          </a:prstGeom>
          <a:noFill/>
          <a:ln>
            <a:noFill/>
          </a:ln>
        </p:spPr>
        <p:txBody>
          <a:bodyPr spcFirstLastPara="1" wrap="square" lIns="91425" tIns="45700" rIns="91425" bIns="45700" anchor="t" anchorCtr="0">
            <a:noAutofit/>
          </a:bodyPr>
          <a:lstStyle/>
          <a:p>
            <a:pPr marL="228600" indent="0"/>
            <a:r>
              <a:rPr lang="nl-NL" dirty="0"/>
              <a:t>Het is een grondige beoordeling door investeerders om de levensvatbaarheid, financiën en groeipotentieel van een startup te beoordelen.</a:t>
            </a:r>
          </a:p>
          <a:p>
            <a:pPr marL="571500" indent="-342900">
              <a:buFont typeface="Arial" panose="020B0604020202020204" pitchFamily="34" charset="0"/>
              <a:buChar char="•"/>
            </a:pPr>
            <a:r>
              <a:rPr lang="nl-NL" b="1" dirty="0"/>
              <a:t>Waarom het belangrijk is voor oprichters: </a:t>
            </a:r>
            <a:r>
              <a:rPr lang="nl-NL" dirty="0"/>
              <a:t>Voorbereid zijn zorgt voor transparantie, vergroot het vertrouwen van beleggers en verbetert de financieringskansen.</a:t>
            </a:r>
          </a:p>
          <a:p>
            <a:pPr marL="571500" indent="-342900">
              <a:buFont typeface="Arial" panose="020B0604020202020204" pitchFamily="34" charset="0"/>
              <a:buChar char="•"/>
            </a:pPr>
            <a:r>
              <a:rPr lang="nl-NL" b="1" dirty="0"/>
              <a:t>Belangrijke fasen</a:t>
            </a:r>
            <a:r>
              <a:rPr lang="nl-NL" dirty="0"/>
              <a:t>: Deze fase omvat financiële, juridische, operationele en marktcontroles om de juistheid van de pitch te bevestigen.</a:t>
            </a:r>
            <a:endParaRPr lang="nl-NL" sz="2000" dirty="0"/>
          </a:p>
        </p:txBody>
      </p:sp>
      <p:sp>
        <p:nvSpPr>
          <p:cNvPr id="252" name="Google Shape;252;p6">
            <a:extLst>
              <a:ext uri="{FF2B5EF4-FFF2-40B4-BE49-F238E27FC236}">
                <a16:creationId xmlns:a16="http://schemas.microsoft.com/office/drawing/2014/main" id="{6107DCF9-BF6E-7E4B-C754-66829D6EB938}"/>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4D94550C-595F-04BD-2BB6-0DF0CA1493FA}"/>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a:solidFill>
                  <a:schemeClr val="bg1"/>
                </a:solidFill>
              </a:rPr>
              <a:t>Wat is due diligence?</a:t>
            </a:r>
            <a:endParaRPr dirty="0">
              <a:solidFill>
                <a:schemeClr val="bg1"/>
              </a:solidFill>
            </a:endParaRPr>
          </a:p>
        </p:txBody>
      </p:sp>
      <p:pic>
        <p:nvPicPr>
          <p:cNvPr id="3" name="Afbeelding 2">
            <a:extLst>
              <a:ext uri="{FF2B5EF4-FFF2-40B4-BE49-F238E27FC236}">
                <a16:creationId xmlns:a16="http://schemas.microsoft.com/office/drawing/2014/main" id="{FD43479F-6A31-767A-C5AA-BCFA7B038943}"/>
              </a:ext>
            </a:extLst>
          </p:cNvPr>
          <p:cNvPicPr>
            <a:picLocks noChangeAspect="1"/>
          </p:cNvPicPr>
          <p:nvPr/>
        </p:nvPicPr>
        <p:blipFill>
          <a:blip r:embed="rId3"/>
          <a:stretch>
            <a:fillRect/>
          </a:stretch>
        </p:blipFill>
        <p:spPr>
          <a:xfrm>
            <a:off x="8230638" y="1922669"/>
            <a:ext cx="2499206" cy="2499206"/>
          </a:xfrm>
          <a:prstGeom prst="rect">
            <a:avLst/>
          </a:prstGeom>
        </p:spPr>
      </p:pic>
    </p:spTree>
    <p:extLst>
      <p:ext uri="{BB962C8B-B14F-4D97-AF65-F5344CB8AC3E}">
        <p14:creationId xmlns:p14="http://schemas.microsoft.com/office/powerpoint/2010/main" val="2168156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F5BB3142-2D2A-32A1-B567-E31C28A60C4E}"/>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5F0AC16-AEE8-B1DA-4A3E-579D8ABADD4D}"/>
              </a:ext>
            </a:extLst>
          </p:cNvPr>
          <p:cNvSpPr txBox="1">
            <a:spLocks noGrp="1"/>
          </p:cNvSpPr>
          <p:nvPr>
            <p:ph type="body" idx="1"/>
          </p:nvPr>
        </p:nvSpPr>
        <p:spPr>
          <a:xfrm>
            <a:off x="533338" y="1565257"/>
            <a:ext cx="7163999" cy="4310104"/>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b="1" dirty="0"/>
              <a:t>Belangrijkste financiële gegevens:</a:t>
            </a:r>
            <a:r>
              <a:rPr lang="nl-NL" dirty="0"/>
              <a:t> Bereid winst- en verliesrekeningen, balansen, cashflow en prognoses voor om de fiscale gezondheid en groei aan te tonen. Zie Modules 3, 4, 5 en 7 – wij hebben u gedekt!</a:t>
            </a:r>
            <a:r>
              <a:rPr lang="nl-NL" b="1" dirty="0"/>
              <a:t>
Omzet en schaal: </a:t>
            </a:r>
            <a:r>
              <a:rPr lang="nl-NL" dirty="0"/>
              <a:t>Leg uw verdienmodel uit en hoe financiering het bedrijf opschaalt.</a:t>
            </a:r>
            <a:r>
              <a:rPr lang="nl-NL" b="1" dirty="0"/>
              <a:t>
Transparantie: </a:t>
            </a:r>
            <a:r>
              <a:rPr lang="nl-NL" dirty="0"/>
              <a:t>Transparante documenten bouwen vertrouwen op, verminderen follow-ups en vertragingen bij deals.</a:t>
            </a:r>
          </a:p>
        </p:txBody>
      </p:sp>
      <p:sp>
        <p:nvSpPr>
          <p:cNvPr id="252" name="Google Shape;252;p6">
            <a:extLst>
              <a:ext uri="{FF2B5EF4-FFF2-40B4-BE49-F238E27FC236}">
                <a16:creationId xmlns:a16="http://schemas.microsoft.com/office/drawing/2014/main" id="{BB2C93D1-695A-09EC-F1CE-DA0BAC6E2F7E}"/>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F8C9C016-EE53-F4A9-F52D-B8AF4EFD9F5B}"/>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a:solidFill>
                  <a:schemeClr val="lt1"/>
                </a:solidFill>
              </a:rPr>
              <a:t>Financiële transparantie</a:t>
            </a:r>
            <a:endParaRPr dirty="0"/>
          </a:p>
        </p:txBody>
      </p:sp>
      <p:pic>
        <p:nvPicPr>
          <p:cNvPr id="3" name="Afbeelding 2">
            <a:extLst>
              <a:ext uri="{FF2B5EF4-FFF2-40B4-BE49-F238E27FC236}">
                <a16:creationId xmlns:a16="http://schemas.microsoft.com/office/drawing/2014/main" id="{7F58B837-8ECC-A872-7400-F4FA2AAECB8C}"/>
              </a:ext>
            </a:extLst>
          </p:cNvPr>
          <p:cNvPicPr>
            <a:picLocks noChangeAspect="1"/>
          </p:cNvPicPr>
          <p:nvPr/>
        </p:nvPicPr>
        <p:blipFill>
          <a:blip r:embed="rId3"/>
          <a:stretch>
            <a:fillRect/>
          </a:stretch>
        </p:blipFill>
        <p:spPr>
          <a:xfrm>
            <a:off x="7995808" y="2054406"/>
            <a:ext cx="2640424" cy="2640424"/>
          </a:xfrm>
          <a:prstGeom prst="rect">
            <a:avLst/>
          </a:prstGeom>
        </p:spPr>
      </p:pic>
    </p:spTree>
    <p:extLst>
      <p:ext uri="{BB962C8B-B14F-4D97-AF65-F5344CB8AC3E}">
        <p14:creationId xmlns:p14="http://schemas.microsoft.com/office/powerpoint/2010/main" val="3235489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9DA6B6AB-5AB9-D099-CC67-67AED5C2F27F}"/>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BC1A8CCF-659B-66A8-653D-7075EF69DE26}"/>
              </a:ext>
            </a:extLst>
          </p:cNvPr>
          <p:cNvSpPr txBox="1">
            <a:spLocks noGrp="1"/>
          </p:cNvSpPr>
          <p:nvPr>
            <p:ph type="body" idx="1"/>
          </p:nvPr>
        </p:nvSpPr>
        <p:spPr>
          <a:xfrm>
            <a:off x="798381" y="1846921"/>
            <a:ext cx="6901133" cy="3849918"/>
          </a:xfrm>
          <a:prstGeom prst="rect">
            <a:avLst/>
          </a:prstGeom>
          <a:noFill/>
          <a:ln>
            <a:noFill/>
          </a:ln>
        </p:spPr>
        <p:txBody>
          <a:bodyPr spcFirstLastPara="1" wrap="square" lIns="91425" tIns="45700" rIns="91425" bIns="45700" anchor="t" anchorCtr="0">
            <a:noAutofit/>
          </a:bodyPr>
          <a:lstStyle/>
          <a:p>
            <a:pPr marL="228600" indent="0"/>
            <a:r>
              <a:rPr lang="nl-NL"/>
              <a:t>Bevestig de juridische structuur, licenties en naleving van de regelgeving van de startup
Documenteer IP-bescherming (patenten, handelsmerken) om innovaties te beveiligen.
Houd juridische documenten nauwkeurig en toegankelijk om risico's te verminderen en beleggers gerust te stellen.</a:t>
            </a:r>
            <a:endParaRPr lang="nl-NL" sz="1600" b="1" dirty="0"/>
          </a:p>
        </p:txBody>
      </p:sp>
      <p:sp>
        <p:nvSpPr>
          <p:cNvPr id="252" name="Google Shape;252;p6">
            <a:extLst>
              <a:ext uri="{FF2B5EF4-FFF2-40B4-BE49-F238E27FC236}">
                <a16:creationId xmlns:a16="http://schemas.microsoft.com/office/drawing/2014/main" id="{0F9CC5A3-0221-2402-B1B9-C57BF1147073}"/>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12269DB0-2D7C-F16F-6F93-7B9383BC1A60}"/>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a:solidFill>
                  <a:schemeClr val="lt1"/>
                </a:solidFill>
              </a:rPr>
              <a:t>Naleving en IP</a:t>
            </a:r>
            <a:endParaRPr dirty="0"/>
          </a:p>
        </p:txBody>
      </p:sp>
      <p:pic>
        <p:nvPicPr>
          <p:cNvPr id="2" name="Afbeelding 1">
            <a:extLst>
              <a:ext uri="{FF2B5EF4-FFF2-40B4-BE49-F238E27FC236}">
                <a16:creationId xmlns:a16="http://schemas.microsoft.com/office/drawing/2014/main" id="{38B63C72-6AE1-DB45-0702-7112A4342335}"/>
              </a:ext>
            </a:extLst>
          </p:cNvPr>
          <p:cNvPicPr>
            <a:picLocks noChangeAspect="1"/>
          </p:cNvPicPr>
          <p:nvPr/>
        </p:nvPicPr>
        <p:blipFill>
          <a:blip r:embed="rId3"/>
          <a:stretch>
            <a:fillRect/>
          </a:stretch>
        </p:blipFill>
        <p:spPr>
          <a:xfrm>
            <a:off x="7699514" y="1695366"/>
            <a:ext cx="3251200" cy="3251200"/>
          </a:xfrm>
          <a:prstGeom prst="rect">
            <a:avLst/>
          </a:prstGeom>
        </p:spPr>
      </p:pic>
    </p:spTree>
    <p:extLst>
      <p:ext uri="{BB962C8B-B14F-4D97-AF65-F5344CB8AC3E}">
        <p14:creationId xmlns:p14="http://schemas.microsoft.com/office/powerpoint/2010/main" val="2146025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4912FFDE-82EB-9D4B-8964-8076196F444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021D12F2-3291-D05E-99C4-F2A78C5A2C29}"/>
              </a:ext>
            </a:extLst>
          </p:cNvPr>
          <p:cNvSpPr txBox="1">
            <a:spLocks noGrp="1"/>
          </p:cNvSpPr>
          <p:nvPr>
            <p:ph type="body" idx="1"/>
          </p:nvPr>
        </p:nvSpPr>
        <p:spPr>
          <a:xfrm>
            <a:off x="798381" y="1827495"/>
            <a:ext cx="6673768" cy="3849918"/>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nl-NL"/>
              <a:t>Toon operationele soliditeit: supply chain, HR en managementpraktijken.
Presenteer marktpositie en concurrentieanalyse om de vraag en het concurrentievoordeel aan te tonen.
Identificeer en verklaar strategieën om operationele risico's te beperken voor een betere planning.</a:t>
            </a:r>
            <a:endParaRPr lang="nl-NL" sz="2000" dirty="0"/>
          </a:p>
        </p:txBody>
      </p:sp>
      <p:sp>
        <p:nvSpPr>
          <p:cNvPr id="252" name="Google Shape;252;p6">
            <a:extLst>
              <a:ext uri="{FF2B5EF4-FFF2-40B4-BE49-F238E27FC236}">
                <a16:creationId xmlns:a16="http://schemas.microsoft.com/office/drawing/2014/main" id="{F8D635A8-C290-E7E5-8BC1-C2A69752E336}"/>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9E78C458-2538-45E2-37A1-FCADC78B2AFB}"/>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a:solidFill>
                  <a:schemeClr val="lt1"/>
                </a:solidFill>
              </a:rPr>
              <a:t>Voorbereiding op de markt</a:t>
            </a:r>
            <a:endParaRPr dirty="0"/>
          </a:p>
        </p:txBody>
      </p:sp>
      <p:pic>
        <p:nvPicPr>
          <p:cNvPr id="2" name="Afbeelding 1">
            <a:extLst>
              <a:ext uri="{FF2B5EF4-FFF2-40B4-BE49-F238E27FC236}">
                <a16:creationId xmlns:a16="http://schemas.microsoft.com/office/drawing/2014/main" id="{12CFA60F-F794-9B52-4C91-5FCBA5826ED8}"/>
              </a:ext>
            </a:extLst>
          </p:cNvPr>
          <p:cNvPicPr>
            <a:picLocks noChangeAspect="1"/>
          </p:cNvPicPr>
          <p:nvPr/>
        </p:nvPicPr>
        <p:blipFill>
          <a:blip r:embed="rId3"/>
          <a:stretch>
            <a:fillRect/>
          </a:stretch>
        </p:blipFill>
        <p:spPr>
          <a:xfrm>
            <a:off x="7777085" y="1771345"/>
            <a:ext cx="3019019" cy="3019019"/>
          </a:xfrm>
          <a:prstGeom prst="rect">
            <a:avLst/>
          </a:prstGeom>
        </p:spPr>
      </p:pic>
    </p:spTree>
    <p:extLst>
      <p:ext uri="{BB962C8B-B14F-4D97-AF65-F5344CB8AC3E}">
        <p14:creationId xmlns:p14="http://schemas.microsoft.com/office/powerpoint/2010/main" val="1384290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75958E78-3EF6-2C51-7293-D856C88EEFC9}"/>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7DD0C2FB-9976-6ECE-BEE3-9C91F27CCD3C}"/>
              </a:ext>
            </a:extLst>
          </p:cNvPr>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nl-NL" b="1" dirty="0">
                <a:solidFill>
                  <a:schemeClr val="bg1"/>
                </a:solidFill>
              </a:rPr>
              <a:t>Beheer van investeerdersrelaties</a:t>
            </a:r>
            <a:endParaRPr lang="nl-NL" dirty="0">
              <a:solidFill>
                <a:schemeClr val="bg1"/>
              </a:solidFill>
            </a:endParaRPr>
          </a:p>
        </p:txBody>
      </p:sp>
      <p:sp>
        <p:nvSpPr>
          <p:cNvPr id="246" name="Google Shape;246;p5">
            <a:extLst>
              <a:ext uri="{FF2B5EF4-FFF2-40B4-BE49-F238E27FC236}">
                <a16:creationId xmlns:a16="http://schemas.microsoft.com/office/drawing/2014/main" id="{B9C22975-20F5-01DA-B120-9CDF8CB5AE67}"/>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03</a:t>
            </a:r>
            <a:endParaRPr dirty="0"/>
          </a:p>
        </p:txBody>
      </p:sp>
    </p:spTree>
    <p:extLst>
      <p:ext uri="{BB962C8B-B14F-4D97-AF65-F5344CB8AC3E}">
        <p14:creationId xmlns:p14="http://schemas.microsoft.com/office/powerpoint/2010/main" val="558553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456983"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Wat </a:t>
            </a:r>
            <a:r>
              <a:rPr lang="en-US" b="1" dirty="0" err="1">
                <a:solidFill>
                  <a:schemeClr val="bg1"/>
                </a:solidFill>
                <a:latin typeface="Calibri" panose="020F0502020204030204" pitchFamily="34" charset="0"/>
                <a:ea typeface="Calibri" panose="020F0502020204030204" pitchFamily="34" charset="0"/>
                <a:cs typeface="Calibri" panose="020F0502020204030204" pitchFamily="34" charset="0"/>
              </a:rPr>
              <a:t>zijn</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Investor Relations?</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48BC116C-FC28-2B2F-23B2-088FD77A6F59}"/>
              </a:ext>
            </a:extLst>
          </p:cNvPr>
          <p:cNvSpPr txBox="1"/>
          <p:nvPr/>
        </p:nvSpPr>
        <p:spPr>
          <a:xfrm>
            <a:off x="581471" y="1565257"/>
            <a:ext cx="10336737" cy="1938992"/>
          </a:xfrm>
          <a:prstGeom prst="rect">
            <a:avLst/>
          </a:prstGeom>
          <a:noFill/>
        </p:spPr>
        <p:txBody>
          <a:bodyPr wrap="square">
            <a:spAutoFit/>
          </a:bodyPr>
          <a:lstStyle/>
          <a:p>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Investor relations (IR) verwijst naar het voortdurende beheer van de communicatie tussen een bedrijf en zijn investeerders. Deze functie helpt bij het opbouwen van vertrouwen en transparantie, zodat beleggers vertrouwen blijven houden in het succes van het bedrijf op de lange termijn. Effectieve relaties met investeerders kunnen leiden tot voortgezette financiering/financiering, ondersteuning in uitdagende tijden en versterkte relaties die jarenlang meegaan.</a:t>
            </a:r>
            <a:endParaRPr lang="en-IE"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Diagramm 2">
            <a:extLst>
              <a:ext uri="{FF2B5EF4-FFF2-40B4-BE49-F238E27FC236}">
                <a16:creationId xmlns:a16="http://schemas.microsoft.com/office/drawing/2014/main" id="{5838586B-37D5-D2D2-56C7-ABFB671276A9}"/>
              </a:ext>
            </a:extLst>
          </p:cNvPr>
          <p:cNvGraphicFramePr/>
          <p:nvPr>
            <p:extLst>
              <p:ext uri="{D42A27DB-BD31-4B8C-83A1-F6EECF244321}">
                <p14:modId xmlns:p14="http://schemas.microsoft.com/office/powerpoint/2010/main" val="2896295503"/>
              </p:ext>
            </p:extLst>
          </p:nvPr>
        </p:nvGraphicFramePr>
        <p:xfrm>
          <a:off x="581471" y="3614088"/>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1370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779727" y="1823880"/>
            <a:ext cx="4867011" cy="4013365"/>
          </a:xfrm>
        </p:spPr>
        <p:txBody>
          <a:bodyPr>
            <a:normAutofit fontScale="55000" lnSpcReduction="20000"/>
          </a:bodyPr>
          <a:lstStyle/>
          <a:p>
            <a:pPr marL="0" indent="0"/>
            <a:r>
              <a:rPr lang="nl-NL" sz="3800">
                <a:latin typeface="Calibri" panose="020F0502020204030204" pitchFamily="34" charset="0"/>
                <a:ea typeface="Calibri" panose="020F0502020204030204" pitchFamily="34" charset="0"/>
                <a:cs typeface="Calibri" panose="020F0502020204030204" pitchFamily="34" charset="0"/>
              </a:rPr>
              <a:t>Transparantie is van cruciaal belang bij het opbouwen en behouden van vertrouwen bij beleggers. Duidelijke en eerlijke communicatie vermindert onzekerheid en houdt investeerders vertrouwen in het leiderschap en de toekomstige richting van het bedrijf. Bedrijven moeten regelmatig updates geven over financiële prestaties, strategische plannen en eventuele uitdagingen waarmee het bedrijf wordt geconfronteerd. Dit bouwt niet alleen geloofwaardigheid op, maar schept ook realistische verwachtingen.</a:t>
            </a:r>
            <a:endParaRPr lang="de-DE" sz="2000" dirty="0"/>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a:xfrm>
            <a:off x="690350" y="526593"/>
            <a:ext cx="10532800" cy="992652"/>
          </a:xfrm>
        </p:spPr>
        <p:txBody>
          <a:bodyPr/>
          <a:lstStyle/>
          <a:p>
            <a:r>
              <a:rPr lang="nl-NL" b="1">
                <a:latin typeface="Calibri" panose="020F0502020204030204" pitchFamily="34" charset="0"/>
                <a:ea typeface="Calibri" panose="020F0502020204030204" pitchFamily="34" charset="0"/>
                <a:cs typeface="Calibri" panose="020F0502020204030204" pitchFamily="34" charset="0"/>
              </a:rPr>
              <a:t>De rol van transparantie    
in Relaties met investeerders</a:t>
            </a:r>
            <a:endParaRPr lang="de-DE" b="1" dirty="0">
              <a:latin typeface="Calibri" panose="020F0502020204030204" pitchFamily="34" charset="0"/>
              <a:ea typeface="Calibri" panose="020F0502020204030204" pitchFamily="34" charset="0"/>
              <a:cs typeface="Calibri" panose="020F0502020204030204" pitchFamily="34" charset="0"/>
            </a:endParaRP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solidFill>
            <a:schemeClr val="bg1"/>
          </a:solidFill>
        </p:spPr>
        <p:txBody>
          <a:bodyPr/>
          <a:lstStyle/>
          <a:p>
            <a:pPr marL="0" indent="0">
              <a:buNone/>
            </a:pPr>
            <a:r>
              <a:rPr lang="en-US" sz="2400" b="1" dirty="0">
                <a:solidFill>
                  <a:srgbClr val="47B5C8"/>
                </a:solidFill>
                <a:latin typeface="Calibri" panose="020F0502020204030204" pitchFamily="34" charset="0"/>
                <a:ea typeface="Calibri" panose="020F0502020204030204" pitchFamily="34" charset="0"/>
                <a:cs typeface="Calibri" panose="020F0502020204030204" pitchFamily="34" charset="0"/>
              </a:rPr>
              <a:t>Wat </a:t>
            </a:r>
            <a:r>
              <a:rPr lang="en-US" sz="2400" b="1" dirty="0" err="1">
                <a:solidFill>
                  <a:srgbClr val="47B5C8"/>
                </a:solidFill>
                <a:latin typeface="Calibri" panose="020F0502020204030204" pitchFamily="34" charset="0"/>
                <a:ea typeface="Calibri" panose="020F0502020204030204" pitchFamily="34" charset="0"/>
                <a:cs typeface="Calibri" panose="020F0502020204030204" pitchFamily="34" charset="0"/>
              </a:rPr>
              <a:t>te</a:t>
            </a:r>
            <a:r>
              <a:rPr lang="en-US" sz="2400" b="1" dirty="0">
                <a:solidFill>
                  <a:srgbClr val="47B5C8"/>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47B5C8"/>
                </a:solidFill>
                <a:latin typeface="Calibri" panose="020F0502020204030204" pitchFamily="34" charset="0"/>
                <a:ea typeface="Calibri" panose="020F0502020204030204" pitchFamily="34" charset="0"/>
                <a:cs typeface="Calibri" panose="020F0502020204030204" pitchFamily="34" charset="0"/>
              </a:rPr>
              <a:t>delen</a:t>
            </a:r>
            <a:r>
              <a:rPr lang="en-US" sz="2400" b="1" dirty="0">
                <a:solidFill>
                  <a:srgbClr val="47B5C8"/>
                </a:solidFill>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nl-NL" sz="2400" b="1" dirty="0">
                <a:latin typeface="Calibri" panose="020F0502020204030204" pitchFamily="34" charset="0"/>
                <a:ea typeface="Calibri" panose="020F0502020204030204" pitchFamily="34" charset="0"/>
                <a:cs typeface="Calibri" panose="020F0502020204030204" pitchFamily="34" charset="0"/>
              </a:rPr>
              <a:t>Financiële prestaties: </a:t>
            </a:r>
            <a:r>
              <a:rPr lang="nl-NL" sz="2400" dirty="0">
                <a:latin typeface="Calibri" panose="020F0502020204030204" pitchFamily="34" charset="0"/>
                <a:ea typeface="Calibri" panose="020F0502020204030204" pitchFamily="34" charset="0"/>
                <a:cs typeface="Calibri" panose="020F0502020204030204" pitchFamily="34" charset="0"/>
              </a:rPr>
              <a:t>kwartaalwinst, cashflow, omzetgroei.</a:t>
            </a:r>
            <a:r>
              <a:rPr lang="nl-NL" sz="2400" b="1" dirty="0">
                <a:latin typeface="Calibri" panose="020F0502020204030204" pitchFamily="34" charset="0"/>
                <a:ea typeface="Calibri" panose="020F0502020204030204" pitchFamily="34" charset="0"/>
                <a:cs typeface="Calibri" panose="020F0502020204030204" pitchFamily="34" charset="0"/>
              </a:rPr>
              <a:t>
Zakelijke uitdagingen: </a:t>
            </a:r>
            <a:r>
              <a:rPr lang="nl-NL" sz="2400" dirty="0">
                <a:latin typeface="Calibri" panose="020F0502020204030204" pitchFamily="34" charset="0"/>
                <a:ea typeface="Calibri" panose="020F0502020204030204" pitchFamily="34" charset="0"/>
                <a:cs typeface="Calibri" panose="020F0502020204030204" pitchFamily="34" charset="0"/>
              </a:rPr>
              <a:t>Wees openhartig over eventuele moeilijkheden of tegenslagen.</a:t>
            </a:r>
            <a:r>
              <a:rPr lang="nl-NL" sz="2400" b="1" dirty="0">
                <a:latin typeface="Calibri" panose="020F0502020204030204" pitchFamily="34" charset="0"/>
                <a:ea typeface="Calibri" panose="020F0502020204030204" pitchFamily="34" charset="0"/>
                <a:cs typeface="Calibri" panose="020F0502020204030204" pitchFamily="34" charset="0"/>
              </a:rPr>
              <a:t>
Kansen en toekomstplannen: </a:t>
            </a:r>
            <a:r>
              <a:rPr lang="nl-NL" sz="2400" dirty="0">
                <a:latin typeface="Calibri" panose="020F0502020204030204" pitchFamily="34" charset="0"/>
                <a:ea typeface="Calibri" panose="020F0502020204030204" pitchFamily="34" charset="0"/>
                <a:cs typeface="Calibri" panose="020F0502020204030204" pitchFamily="34" charset="0"/>
              </a:rPr>
              <a:t>Benadruk toekomstige groeimogelijkheden en de langetermijnvisie van het bedrijf.</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557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
          <p:cNvSpPr txBox="1">
            <a:spLocks noGrp="1"/>
          </p:cNvSpPr>
          <p:nvPr>
            <p:ph type="body" idx="1"/>
          </p:nvPr>
        </p:nvSpPr>
        <p:spPr>
          <a:xfrm>
            <a:off x="798381" y="1662396"/>
            <a:ext cx="9915112" cy="3849918"/>
          </a:xfrm>
          <a:prstGeom prst="rect">
            <a:avLst/>
          </a:prstGeom>
          <a:noFill/>
          <a:ln>
            <a:noFill/>
          </a:ln>
        </p:spPr>
        <p:txBody>
          <a:bodyPr spcFirstLastPara="1" wrap="square" lIns="91425" tIns="45700" rIns="91425" bIns="45700" anchor="t" anchorCtr="0">
            <a:noAutofit/>
          </a:bodyPr>
          <a:lstStyle/>
          <a:p>
            <a:pPr marL="342900" lvl="0" indent="-342900">
              <a:spcBef>
                <a:spcPts val="0"/>
              </a:spcBef>
              <a:buFont typeface="Arial" panose="020B0604020202020204" pitchFamily="34" charset="0"/>
              <a:buChar char="•"/>
            </a:pPr>
            <a:r>
              <a:rPr lang="nl-NL" b="1" dirty="0"/>
              <a:t>Kennis: </a:t>
            </a:r>
            <a:r>
              <a:rPr lang="nl-NL" dirty="0"/>
              <a:t>Leerlingen begrijpen het investeringslandschap, de verwachtingen van investeerders, pitchcomponenten, </a:t>
            </a:r>
            <a:r>
              <a:rPr lang="nl-NL" dirty="0" err="1"/>
              <a:t>due</a:t>
            </a:r>
            <a:r>
              <a:rPr lang="nl-NL" dirty="0"/>
              <a:t> diligence-voorbereiding en investeerdersrelaties.
</a:t>
            </a:r>
            <a:r>
              <a:rPr lang="nl-NL" b="1" dirty="0"/>
              <a:t>Vaardigheden: </a:t>
            </a:r>
            <a:r>
              <a:rPr lang="nl-NL" dirty="0"/>
              <a:t>Leer </a:t>
            </a:r>
            <a:r>
              <a:rPr lang="nl-NL" dirty="0" err="1"/>
              <a:t>pitches</a:t>
            </a:r>
            <a:r>
              <a:rPr lang="nl-NL" dirty="0"/>
              <a:t> op te stellen, </a:t>
            </a:r>
            <a:r>
              <a:rPr lang="nl-NL" dirty="0" err="1"/>
              <a:t>due</a:t>
            </a:r>
            <a:r>
              <a:rPr lang="nl-NL" dirty="0"/>
              <a:t> diligence-documenten op te stellen, relaties met investeerders te beheren en rapportagesystemen na investeringen op te zetten.
</a:t>
            </a:r>
            <a:r>
              <a:rPr lang="nl-NL" b="1" dirty="0"/>
              <a:t>Gedrag: </a:t>
            </a:r>
            <a:r>
              <a:rPr lang="nl-NL" dirty="0"/>
              <a:t>Cultiveer proactieve betrokkenheid van beleggers, waarbij de nadruk ligt op transparantie, eerlijkheid en paraatheid tijdens het hele beleggingsproces.
</a:t>
            </a:r>
            <a:r>
              <a:rPr lang="nl-NL" b="1" dirty="0"/>
              <a:t>Houding: </a:t>
            </a:r>
            <a:r>
              <a:rPr lang="nl-NL" dirty="0"/>
              <a:t>Ontwikkel een zelfverzekerde, veerkrachtige mentaliteit, waardoor ondervertegenwoordigde oprichters in staat worden gesteld investeerders duidelijk en professioneel te benaderen.</a:t>
            </a:r>
            <a:endParaRPr dirty="0"/>
          </a:p>
        </p:txBody>
      </p:sp>
      <p:sp>
        <p:nvSpPr>
          <p:cNvPr id="238" name="Google Shape;238;p4"/>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39" name="Google Shape;239;p4"/>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a:solidFill>
                  <a:schemeClr val="lt1"/>
                </a:solidFill>
              </a:rPr>
              <a:t>Leerresultaten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507222" y="514025"/>
            <a:ext cx="10488318" cy="803654"/>
          </a:xfrm>
        </p:spPr>
        <p:txBody>
          <a:bodyPr/>
          <a:lstStyle/>
          <a:p>
            <a:r>
              <a:rPr lang="nl-NL" sz="3200" b="1" dirty="0">
                <a:solidFill>
                  <a:srgbClr val="086D6E"/>
                </a:solidFill>
                <a:latin typeface="Calibri" panose="020F0502020204030204" pitchFamily="34" charset="0"/>
                <a:ea typeface="Calibri" panose="020F0502020204030204" pitchFamily="34" charset="0"/>
                <a:cs typeface="Calibri" panose="020F0502020204030204" pitchFamily="34" charset="0"/>
              </a:rPr>
              <a:t>Belangrijkste elementen van effectieve communicatie met beleggers</a:t>
            </a:r>
            <a:endParaRPr lang="de-DE" sz="3200" b="1" dirty="0">
              <a:solidFill>
                <a:srgbClr val="086D6E"/>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507222" y="1602818"/>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400" dirty="0">
                <a:solidFill>
                  <a:srgbClr val="595959"/>
                </a:solidFill>
                <a:latin typeface="Calibri" panose="020F0502020204030204" pitchFamily="34" charset="0"/>
                <a:ea typeface="Calibri" panose="020F0502020204030204" pitchFamily="34" charset="0"/>
                <a:cs typeface="Calibri" panose="020F0502020204030204" pitchFamily="34" charset="0"/>
              </a:rPr>
              <a:t>Goede communicatie is de sleutel tot succesvolle relaties met investeerders. De belangrijkste elementen van effectieve communicatie zijn </a:t>
            </a:r>
            <a:r>
              <a:rPr lang="nl-NL" sz="2400" b="1" dirty="0">
                <a:solidFill>
                  <a:srgbClr val="595959"/>
                </a:solidFill>
                <a:latin typeface="Calibri" panose="020F0502020204030204" pitchFamily="34" charset="0"/>
                <a:ea typeface="Calibri" panose="020F0502020204030204" pitchFamily="34" charset="0"/>
                <a:cs typeface="Calibri" panose="020F0502020204030204" pitchFamily="34" charset="0"/>
              </a:rPr>
              <a:t>duidelijkheid, consistentie en tijdigheid:</a:t>
            </a:r>
            <a:endParaRPr lang="de-DE" sz="2400" b="1"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nvGraphicFramePr>
        <p:xfrm>
          <a:off x="798381" y="2887341"/>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platzhalter 2">
            <a:extLst>
              <a:ext uri="{FF2B5EF4-FFF2-40B4-BE49-F238E27FC236}">
                <a16:creationId xmlns:a16="http://schemas.microsoft.com/office/drawing/2014/main" id="{134EF0AB-122E-CEE5-3184-5F98974BA6F7}"/>
              </a:ext>
            </a:extLst>
          </p:cNvPr>
          <p:cNvSpPr txBox="1">
            <a:spLocks/>
          </p:cNvSpPr>
          <p:nvPr/>
        </p:nvSpPr>
        <p:spPr>
          <a:xfrm>
            <a:off x="701013" y="5023626"/>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2400" b="1" dirty="0">
                <a:latin typeface="Calibri" panose="020F0502020204030204" pitchFamily="34" charset="0"/>
                <a:ea typeface="Calibri" panose="020F0502020204030204" pitchFamily="34" charset="0"/>
                <a:cs typeface="Calibri" panose="020F0502020204030204" pitchFamily="34" charset="0"/>
              </a:rPr>
              <a:t>Best </a:t>
            </a:r>
            <a:r>
              <a:rPr lang="nl-NL" sz="2400" b="1" dirty="0" err="1">
                <a:latin typeface="Calibri" panose="020F0502020204030204" pitchFamily="34" charset="0"/>
                <a:ea typeface="Calibri" panose="020F0502020204030204" pitchFamily="34" charset="0"/>
                <a:cs typeface="Calibri" panose="020F0502020204030204" pitchFamily="34" charset="0"/>
              </a:rPr>
              <a:t>practice</a:t>
            </a:r>
            <a:r>
              <a:rPr lang="nl-NL" sz="2400" b="1" dirty="0">
                <a:latin typeface="Calibri" panose="020F0502020204030204" pitchFamily="34" charset="0"/>
                <a:ea typeface="Calibri" panose="020F0502020204030204" pitchFamily="34" charset="0"/>
                <a:cs typeface="Calibri" panose="020F0502020204030204" pitchFamily="34" charset="0"/>
              </a:rPr>
              <a:t>: </a:t>
            </a:r>
            <a:r>
              <a:rPr lang="nl-NL" sz="2400" dirty="0">
                <a:latin typeface="Calibri" panose="020F0502020204030204" pitchFamily="34" charset="0"/>
                <a:ea typeface="Calibri" panose="020F0502020204030204" pitchFamily="34" charset="0"/>
                <a:cs typeface="Calibri" panose="020F0502020204030204" pitchFamily="34" charset="0"/>
              </a:rPr>
              <a:t>Focus op het grote geheel. Stem uw boodschap af op uw publiek. Wees proactief, niet reactief</a:t>
            </a:r>
            <a:r>
              <a:rPr lang="nl-NL" sz="2400" b="1" dirty="0">
                <a:latin typeface="Calibri" panose="020F0502020204030204" pitchFamily="34" charset="0"/>
                <a:ea typeface="Calibri" panose="020F0502020204030204" pitchFamily="34" charset="0"/>
                <a:cs typeface="Calibri" panose="020F0502020204030204" pitchFamily="34" charset="0"/>
              </a:rPr>
              <a:t>.</a:t>
            </a:r>
            <a:endParaRPr lang="de-DE" sz="24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1235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682375" y="864560"/>
            <a:ext cx="10614687" cy="803654"/>
          </a:xfrm>
        </p:spPr>
        <p:txBody>
          <a:bodyPr/>
          <a:lstStyle/>
          <a:p>
            <a:r>
              <a:rPr lang="de-DE" b="1">
                <a:solidFill>
                  <a:srgbClr val="086D6E"/>
                </a:solidFill>
              </a:rPr>
              <a:t>Soorten communicatie met investeerders</a:t>
            </a:r>
            <a:endParaRPr lang="de-DE" b="1" dirty="0">
              <a:solidFill>
                <a:srgbClr val="086D6E"/>
              </a:solidFill>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79" y="2045704"/>
            <a:ext cx="6276676"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dirty="0"/>
          </a:p>
        </p:txBody>
      </p:sp>
      <p:graphicFrame>
        <p:nvGraphicFramePr>
          <p:cNvPr id="7" name="Diagramm 6">
            <a:extLst>
              <a:ext uri="{FF2B5EF4-FFF2-40B4-BE49-F238E27FC236}">
                <a16:creationId xmlns:a16="http://schemas.microsoft.com/office/drawing/2014/main" id="{8D34C5E1-0110-30EA-349C-7605F32F2BDB}"/>
              </a:ext>
            </a:extLst>
          </p:cNvPr>
          <p:cNvGraphicFramePr/>
          <p:nvPr>
            <p:extLst>
              <p:ext uri="{D42A27DB-BD31-4B8C-83A1-F6EECF244321}">
                <p14:modId xmlns:p14="http://schemas.microsoft.com/office/powerpoint/2010/main" val="1750960929"/>
              </p:ext>
            </p:extLst>
          </p:nvPr>
        </p:nvGraphicFramePr>
        <p:xfrm>
          <a:off x="798380" y="2045704"/>
          <a:ext cx="7272535" cy="3931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4">
            <a:extLst>
              <a:ext uri="{FF2B5EF4-FFF2-40B4-BE49-F238E27FC236}">
                <a16:creationId xmlns:a16="http://schemas.microsoft.com/office/drawing/2014/main" id="{3A67808A-A546-C6DF-42F9-C27DB9E152EF}"/>
              </a:ext>
            </a:extLst>
          </p:cNvPr>
          <p:cNvSpPr txBox="1"/>
          <p:nvPr/>
        </p:nvSpPr>
        <p:spPr>
          <a:xfrm>
            <a:off x="8391917" y="1668214"/>
            <a:ext cx="3403075" cy="4524315"/>
          </a:xfrm>
          <a:prstGeom prst="rect">
            <a:avLst/>
          </a:prstGeom>
          <a:noFill/>
        </p:spPr>
        <p:txBody>
          <a:bodyPr wrap="square">
            <a:spAutoFit/>
          </a:bodyPr>
          <a:lstStyle/>
          <a:p>
            <a:pPr marL="285750" indent="-285750">
              <a:buFont typeface="Wingdings" panose="05000000000000000000" pitchFamily="2" charset="2"/>
              <a:buChar char="ü"/>
            </a:pPr>
            <a:r>
              <a:rPr lang="nl-NL" sz="2400">
                <a:solidFill>
                  <a:schemeClr val="accent1"/>
                </a:solidFill>
                <a:latin typeface="Calibri" panose="020F0502020204030204" pitchFamily="34" charset="0"/>
                <a:ea typeface="Calibri" panose="020F0502020204030204" pitchFamily="34" charset="0"/>
                <a:cs typeface="Calibri" panose="020F0502020204030204" pitchFamily="34" charset="0"/>
              </a:rPr>
              <a:t>Kwartaalrapporten gebruiken voor consistente updates
Houd beleggersbijeenkomsten wanneer zich belangrijke mijlpalen of uitdagingen voordoen
Reserveer jaarverslagen voor overzichten aan het einde van het jaar</a:t>
            </a:r>
            <a:endParaRPr lang="en-IE" sz="24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8" name="Gleichschenkliges Dreieck 17">
            <a:extLst>
              <a:ext uri="{FF2B5EF4-FFF2-40B4-BE49-F238E27FC236}">
                <a16:creationId xmlns:a16="http://schemas.microsoft.com/office/drawing/2014/main" id="{7D4B7A28-6A98-8C2C-7A8D-16F5F45EC0BC}"/>
              </a:ext>
            </a:extLst>
          </p:cNvPr>
          <p:cNvSpPr/>
          <p:nvPr/>
        </p:nvSpPr>
        <p:spPr>
          <a:xfrm rot="5400000">
            <a:off x="7891807" y="2285987"/>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Gleichschenkliges Dreieck 18">
            <a:extLst>
              <a:ext uri="{FF2B5EF4-FFF2-40B4-BE49-F238E27FC236}">
                <a16:creationId xmlns:a16="http://schemas.microsoft.com/office/drawing/2014/main" id="{26BD931E-9F72-8448-CF94-0B0F507F9D0B}"/>
              </a:ext>
            </a:extLst>
          </p:cNvPr>
          <p:cNvSpPr/>
          <p:nvPr/>
        </p:nvSpPr>
        <p:spPr>
          <a:xfrm rot="5400000">
            <a:off x="7891807" y="3098263"/>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Gleichschenkliges Dreieck 19">
            <a:extLst>
              <a:ext uri="{FF2B5EF4-FFF2-40B4-BE49-F238E27FC236}">
                <a16:creationId xmlns:a16="http://schemas.microsoft.com/office/drawing/2014/main" id="{BC28F8F6-58CB-9E3A-D7C5-09C2CE2909BB}"/>
              </a:ext>
            </a:extLst>
          </p:cNvPr>
          <p:cNvSpPr/>
          <p:nvPr/>
        </p:nvSpPr>
        <p:spPr>
          <a:xfrm rot="5400000">
            <a:off x="7875309" y="3893750"/>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Gleichschenkliges Dreieck 20">
            <a:extLst>
              <a:ext uri="{FF2B5EF4-FFF2-40B4-BE49-F238E27FC236}">
                <a16:creationId xmlns:a16="http://schemas.microsoft.com/office/drawing/2014/main" id="{59F013BE-5173-A58C-A9AD-021D90D283B8}"/>
              </a:ext>
            </a:extLst>
          </p:cNvPr>
          <p:cNvSpPr/>
          <p:nvPr/>
        </p:nvSpPr>
        <p:spPr>
          <a:xfrm rot="5400000">
            <a:off x="7858812" y="4689237"/>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Gleichschenkliges Dreieck 21">
            <a:extLst>
              <a:ext uri="{FF2B5EF4-FFF2-40B4-BE49-F238E27FC236}">
                <a16:creationId xmlns:a16="http://schemas.microsoft.com/office/drawing/2014/main" id="{9F87DBFB-EC59-492F-D873-22C3AC0B2A7A}"/>
              </a:ext>
            </a:extLst>
          </p:cNvPr>
          <p:cNvSpPr/>
          <p:nvPr/>
        </p:nvSpPr>
        <p:spPr>
          <a:xfrm rot="5400000">
            <a:off x="7858812" y="5479053"/>
            <a:ext cx="659876" cy="23567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9791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a:xfrm>
            <a:off x="798381" y="504718"/>
            <a:ext cx="9632553" cy="803654"/>
          </a:xfrm>
        </p:spPr>
        <p:txBody>
          <a:bodyPr/>
          <a:lstStyle/>
          <a:p>
            <a:r>
              <a:rPr lang="nl-NL" b="1" dirty="0">
                <a:solidFill>
                  <a:srgbClr val="086D6E"/>
                </a:solidFill>
                <a:latin typeface="Calibri" panose="020F0502020204030204" pitchFamily="34" charset="0"/>
                <a:ea typeface="Calibri" panose="020F0502020204030204" pitchFamily="34" charset="0"/>
                <a:cs typeface="Calibri" panose="020F0502020204030204" pitchFamily="34" charset="0"/>
              </a:rPr>
              <a:t>Voorbereiding op bijeenkomsten met investeerders</a:t>
            </a:r>
            <a:endParaRPr lang="de-DE" b="1" dirty="0">
              <a:solidFill>
                <a:srgbClr val="086D6E"/>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798381" y="1858799"/>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Investeerdersbijeenkomsten zijn een gelegenheid om de prestaties en toekomstige richting van uw bedrijf te presenteren. Voorbereiding is de sleutel tot het maken van een positieve indruk en het wegnemen van de zorgen van beleggers:</a:t>
            </a:r>
            <a:endParaRPr lang="de-DE"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extLst>
              <p:ext uri="{D42A27DB-BD31-4B8C-83A1-F6EECF244321}">
                <p14:modId xmlns:p14="http://schemas.microsoft.com/office/powerpoint/2010/main" val="4227291216"/>
              </p:ext>
            </p:extLst>
          </p:nvPr>
        </p:nvGraphicFramePr>
        <p:xfrm>
          <a:off x="798381" y="3078410"/>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0501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CA48E5F-0989-1E81-FFCF-1B7BD89B4228}"/>
              </a:ext>
            </a:extLst>
          </p:cNvPr>
          <p:cNvSpPr>
            <a:spLocks noGrp="1"/>
          </p:cNvSpPr>
          <p:nvPr>
            <p:ph type="body" sz="quarter" idx="16"/>
          </p:nvPr>
        </p:nvSpPr>
        <p:spPr/>
        <p:txBody>
          <a:bodyPr/>
          <a:lstStyle/>
          <a:p>
            <a:r>
              <a:rPr lang="en-US" b="1" dirty="0">
                <a:solidFill>
                  <a:srgbClr val="086D6E"/>
                </a:solidFill>
                <a:latin typeface="Calibri" panose="020F0502020204030204" pitchFamily="34" charset="0"/>
                <a:ea typeface="Calibri" panose="020F0502020204030204" pitchFamily="34" charset="0"/>
                <a:cs typeface="Calibri" panose="020F0502020204030204" pitchFamily="34" charset="0"/>
              </a:rPr>
              <a:t>Tips for Successful Meetings</a:t>
            </a:r>
            <a:endParaRPr lang="de-DE" b="1" dirty="0">
              <a:solidFill>
                <a:srgbClr val="086D6E"/>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platzhalter 2">
            <a:extLst>
              <a:ext uri="{FF2B5EF4-FFF2-40B4-BE49-F238E27FC236}">
                <a16:creationId xmlns:a16="http://schemas.microsoft.com/office/drawing/2014/main" id="{1C0903BF-4889-5B00-EAA3-F3A853B40CF9}"/>
              </a:ext>
            </a:extLst>
          </p:cNvPr>
          <p:cNvSpPr txBox="1">
            <a:spLocks/>
          </p:cNvSpPr>
          <p:nvPr/>
        </p:nvSpPr>
        <p:spPr>
          <a:xfrm>
            <a:off x="875837" y="1636271"/>
            <a:ext cx="9751088" cy="999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a:solidFill>
                  <a:srgbClr val="595959"/>
                </a:solidFill>
                <a:latin typeface="Calibri" panose="020F0502020204030204" pitchFamily="34" charset="0"/>
                <a:ea typeface="Calibri" panose="020F0502020204030204" pitchFamily="34" charset="0"/>
                <a:cs typeface="Calibri" panose="020F0502020204030204" pitchFamily="34" charset="0"/>
              </a:rPr>
              <a:t>Investeerdersbijeenkomsten zijn een gelegenheid om de prestaties en toekomstige richting van uw bedrijf te presenteren. Voorbereiding is de sleutel tot het maken van een positieve indruk en het wegnemen van de zorgen van beleggers:</a:t>
            </a:r>
            <a:endParaRPr lang="de-DE"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Diagramm 3">
            <a:extLst>
              <a:ext uri="{FF2B5EF4-FFF2-40B4-BE49-F238E27FC236}">
                <a16:creationId xmlns:a16="http://schemas.microsoft.com/office/drawing/2014/main" id="{612B3EDA-3D3B-F5B7-0664-6E81A0F8B8C0}"/>
              </a:ext>
            </a:extLst>
          </p:cNvPr>
          <p:cNvGraphicFramePr/>
          <p:nvPr>
            <p:extLst>
              <p:ext uri="{D42A27DB-BD31-4B8C-83A1-F6EECF244321}">
                <p14:modId xmlns:p14="http://schemas.microsoft.com/office/powerpoint/2010/main" val="1420328822"/>
              </p:ext>
            </p:extLst>
          </p:nvPr>
        </p:nvGraphicFramePr>
        <p:xfrm>
          <a:off x="798381" y="2887341"/>
          <a:ext cx="9906001" cy="1851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437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D6D3D22-7D59-C4A6-7B80-486C7C65723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7" name="think-cell data - do not delete" hidden="1">
                        <a:extLst>
                          <a:ext uri="{FF2B5EF4-FFF2-40B4-BE49-F238E27FC236}">
                            <a16:creationId xmlns:a16="http://schemas.microsoft.com/office/drawing/2014/main" id="{7D6D3D22-7D59-C4A6-7B80-486C7C6572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id="{6E3B7129-98E9-6ED0-FD69-42F6BEB7B326}"/>
              </a:ext>
            </a:extLst>
          </p:cNvPr>
          <p:cNvSpPr>
            <a:spLocks noGrp="1"/>
          </p:cNvSpPr>
          <p:nvPr>
            <p:ph type="body" sz="quarter" idx="18"/>
          </p:nvPr>
        </p:nvSpPr>
        <p:spPr>
          <a:xfrm>
            <a:off x="898357" y="2267643"/>
            <a:ext cx="4867011" cy="3025975"/>
          </a:xfrm>
        </p:spPr>
        <p:txBody>
          <a:bodyPr/>
          <a:lstStyle/>
          <a:p>
            <a:pPr marL="0" indent="0"/>
            <a:r>
              <a:rPr lang="nl-NL">
                <a:latin typeface="Calibri" panose="020F0502020204030204" pitchFamily="34" charset="0"/>
                <a:ea typeface="Calibri" panose="020F0502020204030204" pitchFamily="34" charset="0"/>
                <a:cs typeface="Calibri" panose="020F0502020204030204" pitchFamily="34" charset="0"/>
              </a:rPr>
              <a:t>Het is van cruciaal belang om de verwachtingen van beleggers te managen, vooral in tijden van onzekerheid. Eerlijke communicatie is essentieel wanneer de bedrijfsprestaties fluctueren.</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3" name="Textplatzhalter 2">
            <a:extLst>
              <a:ext uri="{FF2B5EF4-FFF2-40B4-BE49-F238E27FC236}">
                <a16:creationId xmlns:a16="http://schemas.microsoft.com/office/drawing/2014/main" id="{6ECDFA28-505E-08B3-51C9-7E8A03395628}"/>
              </a:ext>
            </a:extLst>
          </p:cNvPr>
          <p:cNvSpPr>
            <a:spLocks noGrp="1"/>
          </p:cNvSpPr>
          <p:nvPr>
            <p:ph type="body" sz="quarter" idx="16"/>
          </p:nvPr>
        </p:nvSpPr>
        <p:spPr/>
        <p:txBody>
          <a:bodyPr/>
          <a:lstStyle/>
          <a:p>
            <a:r>
              <a:rPr lang="de-DE">
                <a:latin typeface="Calibri" panose="020F0502020204030204" pitchFamily="34" charset="0"/>
                <a:ea typeface="Calibri" panose="020F0502020204030204" pitchFamily="34" charset="0"/>
                <a:cs typeface="Calibri" panose="020F0502020204030204" pitchFamily="34" charset="0"/>
              </a:rPr>
              <a:t>Verwachtingen van beleggers beheren</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4" name="Bildplatzhalter 3">
            <a:extLst>
              <a:ext uri="{FF2B5EF4-FFF2-40B4-BE49-F238E27FC236}">
                <a16:creationId xmlns:a16="http://schemas.microsoft.com/office/drawing/2014/main" id="{3F9212D8-EAE7-8705-6E7B-EFC19EDAB456}"/>
              </a:ext>
            </a:extLst>
          </p:cNvPr>
          <p:cNvSpPr>
            <a:spLocks noGrp="1"/>
          </p:cNvSpPr>
          <p:nvPr>
            <p:ph type="pic" sz="quarter" idx="42"/>
          </p:nvPr>
        </p:nvSpPr>
        <p:spPr>
          <a:xfrm>
            <a:off x="6545263" y="1288790"/>
            <a:ext cx="5646737" cy="4656137"/>
          </a:xfrm>
          <a:solidFill>
            <a:schemeClr val="bg1"/>
          </a:solidFill>
        </p:spPr>
        <p:txBody>
          <a:bodyPr/>
          <a:lstStyle/>
          <a:p>
            <a:pPr marL="0" indent="0">
              <a:buNone/>
            </a:pPr>
            <a:r>
              <a:rPr lang="nl-NL" sz="2000" b="1" dirty="0">
                <a:solidFill>
                  <a:srgbClr val="47B5C8"/>
                </a:solidFill>
                <a:latin typeface="Calibri" panose="020F0502020204030204" pitchFamily="34" charset="0"/>
                <a:ea typeface="Calibri" panose="020F0502020204030204" pitchFamily="34" charset="0"/>
                <a:cs typeface="Calibri" panose="020F0502020204030204" pitchFamily="34" charset="0"/>
              </a:rPr>
              <a:t>Waar moet je rekening mee houden:</a:t>
            </a:r>
          </a:p>
          <a:p>
            <a:pPr marL="342900" indent="-342900">
              <a:buFont typeface="Arial" panose="020B0604020202020204" pitchFamily="34" charset="0"/>
              <a:buChar char="•"/>
            </a:pPr>
            <a:r>
              <a:rPr lang="nl-NL" sz="2000" b="1" dirty="0">
                <a:solidFill>
                  <a:srgbClr val="595959"/>
                </a:solidFill>
                <a:latin typeface="Calibri" panose="020F0502020204030204" pitchFamily="34" charset="0"/>
                <a:ea typeface="Calibri" panose="020F0502020204030204" pitchFamily="34" charset="0"/>
                <a:cs typeface="Calibri" panose="020F0502020204030204" pitchFamily="34" charset="0"/>
              </a:rPr>
              <a:t>Slecht nieuws brengen: </a:t>
            </a:r>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Wanneer de prestaties niet aan de verwachtingen voldoen, communiceer het probleem dan duidelijk en leg uit welke stappen het bedrijf neemt om het aan te pakken.</a:t>
            </a:r>
            <a:r>
              <a:rPr lang="nl-NL" sz="2000" b="1" dirty="0">
                <a:solidFill>
                  <a:srgbClr val="595959"/>
                </a:solidFill>
                <a:latin typeface="Calibri" panose="020F0502020204030204" pitchFamily="34" charset="0"/>
                <a:ea typeface="Calibri" panose="020F0502020204030204" pitchFamily="34" charset="0"/>
                <a:cs typeface="Calibri" panose="020F0502020204030204" pitchFamily="34" charset="0"/>
              </a:rPr>
              <a:t>
Positieve updates: </a:t>
            </a:r>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Wanneer de prestaties de verwachtingen overtreffen, benadruk dan de strategieën die tot het succes hebben geleid.</a:t>
            </a:r>
            <a:r>
              <a:rPr lang="nl-NL" sz="2000" b="1" dirty="0">
                <a:solidFill>
                  <a:srgbClr val="595959"/>
                </a:solidFill>
                <a:latin typeface="Calibri" panose="020F0502020204030204" pitchFamily="34" charset="0"/>
                <a:ea typeface="Calibri" panose="020F0502020204030204" pitchFamily="34" charset="0"/>
                <a:cs typeface="Calibri" panose="020F0502020204030204" pitchFamily="34" charset="0"/>
              </a:rPr>
              <a:t>
Proactieve communicatie: </a:t>
            </a:r>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Regelmatige updates voorkomen verrassingen en houden beleggers op één lijn met de bedrijfsdoelstellingen.</a:t>
            </a:r>
            <a:endParaRPr lang="en-US"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9753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914400" y="1484846"/>
            <a:ext cx="10479218" cy="4138032"/>
          </a:xfrm>
        </p:spPr>
        <p:txBody>
          <a:bodyPr>
            <a:normAutofit fontScale="92500"/>
          </a:bodyPr>
          <a:lstStyle/>
          <a:p>
            <a:pPr marL="0" indent="0">
              <a:lnSpc>
                <a:spcPct val="110000"/>
              </a:lnSpc>
            </a:pPr>
            <a:r>
              <a:rPr lang="nl-NL" dirty="0">
                <a:latin typeface="Calibri" panose="020F0502020204030204" pitchFamily="34" charset="0"/>
                <a:ea typeface="Calibri" panose="020F0502020204030204" pitchFamily="34" charset="0"/>
                <a:cs typeface="Calibri" panose="020F0502020204030204" pitchFamily="34" charset="0"/>
              </a:rPr>
              <a:t>De zorgen van beleggers zijn een natuurlijk onderdeel van zakelijke relaties, vooral in tijden van onzekerheid of wanneer de financiële prestaties haperen. Het is belangrijk om met deze zorgen om te gaan met transparantie, empathie en een actieplan.</a:t>
            </a:r>
          </a:p>
          <a:p>
            <a:pPr marL="342900" indent="-342900">
              <a:lnSpc>
                <a:spcPct val="110000"/>
              </a:lnSpc>
              <a:buFont typeface="Arial" panose="020B0604020202020204" pitchFamily="34" charset="0"/>
              <a:buChar char="•"/>
            </a:pPr>
            <a:r>
              <a:rPr lang="nl-NL" b="1" dirty="0">
                <a:latin typeface="Calibri" panose="020F0502020204030204" pitchFamily="34" charset="0"/>
                <a:ea typeface="Calibri" panose="020F0502020204030204" pitchFamily="34" charset="0"/>
                <a:cs typeface="Calibri" panose="020F0502020204030204" pitchFamily="34" charset="0"/>
              </a:rPr>
              <a:t>Luister naar feedback: </a:t>
            </a:r>
            <a:r>
              <a:rPr lang="nl-NL" dirty="0">
                <a:latin typeface="Calibri" panose="020F0502020204030204" pitchFamily="34" charset="0"/>
                <a:ea typeface="Calibri" panose="020F0502020204030204" pitchFamily="34" charset="0"/>
                <a:cs typeface="Calibri" panose="020F0502020204030204" pitchFamily="34" charset="0"/>
              </a:rPr>
              <a:t>Erken de zorgen van beleggers en luister actief naar hun feedback.
</a:t>
            </a:r>
            <a:r>
              <a:rPr lang="nl-NL" b="1" dirty="0">
                <a:latin typeface="Calibri" panose="020F0502020204030204" pitchFamily="34" charset="0"/>
                <a:ea typeface="Calibri" panose="020F0502020204030204" pitchFamily="34" charset="0"/>
                <a:cs typeface="Calibri" panose="020F0502020204030204" pitchFamily="34" charset="0"/>
              </a:rPr>
              <a:t>Zorg voor context: Leg </a:t>
            </a:r>
            <a:r>
              <a:rPr lang="nl-NL" dirty="0">
                <a:latin typeface="Calibri" panose="020F0502020204030204" pitchFamily="34" charset="0"/>
                <a:ea typeface="Calibri" panose="020F0502020204030204" pitchFamily="34" charset="0"/>
                <a:cs typeface="Calibri" panose="020F0502020204030204" pitchFamily="34" charset="0"/>
              </a:rPr>
              <a:t>de redenen achter de aan de orde gestelde problemen uit en hoe het bedrijf deze aanpakt.
</a:t>
            </a:r>
            <a:r>
              <a:rPr lang="nl-NL" b="1" dirty="0">
                <a:latin typeface="Calibri" panose="020F0502020204030204" pitchFamily="34" charset="0"/>
                <a:ea typeface="Calibri" panose="020F0502020204030204" pitchFamily="34" charset="0"/>
                <a:cs typeface="Calibri" panose="020F0502020204030204" pitchFamily="34" charset="0"/>
              </a:rPr>
              <a:t>Schets oplossingen: </a:t>
            </a:r>
            <a:r>
              <a:rPr lang="nl-NL" dirty="0">
                <a:latin typeface="Calibri" panose="020F0502020204030204" pitchFamily="34" charset="0"/>
                <a:ea typeface="Calibri" panose="020F0502020204030204" pitchFamily="34" charset="0"/>
                <a:cs typeface="Calibri" panose="020F0502020204030204" pitchFamily="34" charset="0"/>
              </a:rPr>
              <a:t>Bied duidelijke stappen die het bedrijf neemt om het probleem op te lossen of de risico's te beperken.
</a:t>
            </a:r>
            <a:r>
              <a:rPr lang="nl-NL" b="1" dirty="0">
                <a:latin typeface="Calibri" panose="020F0502020204030204" pitchFamily="34" charset="0"/>
                <a:ea typeface="Calibri" panose="020F0502020204030204" pitchFamily="34" charset="0"/>
                <a:cs typeface="Calibri" panose="020F0502020204030204" pitchFamily="34" charset="0"/>
              </a:rPr>
              <a:t>Blijf proactief: </a:t>
            </a:r>
            <a:r>
              <a:rPr lang="nl-NL" dirty="0">
                <a:latin typeface="Calibri" panose="020F0502020204030204" pitchFamily="34" charset="0"/>
                <a:ea typeface="Calibri" panose="020F0502020204030204" pitchFamily="34" charset="0"/>
                <a:cs typeface="Calibri" panose="020F0502020204030204" pitchFamily="34" charset="0"/>
              </a:rPr>
              <a:t>Wacht niet tot beleggers contact opnemen. Zorg voor regelmatige updates en anticipeer op mogelijke problemen voordat ze escaleren.</a:t>
            </a:r>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nl-NL"/>
              <a:t>Omgaan met zorgen van beleggers</a:t>
            </a:r>
            <a:endParaRPr lang="en-US" dirty="0"/>
          </a:p>
        </p:txBody>
      </p:sp>
    </p:spTree>
    <p:extLst>
      <p:ext uri="{BB962C8B-B14F-4D97-AF65-F5344CB8AC3E}">
        <p14:creationId xmlns:p14="http://schemas.microsoft.com/office/powerpoint/2010/main" val="37294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4F7E09A-2BE6-DA4D-6651-2181F50987C0}"/>
              </a:ext>
            </a:extLst>
          </p:cNvPr>
          <p:cNvSpPr>
            <a:spLocks noGrp="1"/>
          </p:cNvSpPr>
          <p:nvPr>
            <p:ph type="body" sz="quarter" idx="16"/>
          </p:nvPr>
        </p:nvSpPr>
        <p:spPr>
          <a:xfrm>
            <a:off x="6714067" y="215279"/>
            <a:ext cx="4990998" cy="992652"/>
          </a:xfrm>
        </p:spPr>
        <p:txBody>
          <a:bodyPr/>
          <a:lstStyle/>
          <a:p>
            <a:r>
              <a:rPr lang="nl-NL" sz="2800" b="1" dirty="0">
                <a:solidFill>
                  <a:srgbClr val="47B5C8"/>
                </a:solidFill>
              </a:rPr>
              <a:t>Bouwen van lange-termijn</a:t>
            </a:r>
            <a:br>
              <a:rPr lang="nl-NL" sz="2800" b="1" dirty="0">
                <a:solidFill>
                  <a:srgbClr val="47B5C8"/>
                </a:solidFill>
              </a:rPr>
            </a:br>
            <a:r>
              <a:rPr lang="nl-NL" sz="2800" b="1" dirty="0">
                <a:solidFill>
                  <a:srgbClr val="47B5C8"/>
                </a:solidFill>
              </a:rPr>
              <a:t>relaties met investeerders</a:t>
            </a:r>
            <a:endParaRPr lang="de-DE" sz="2800" dirty="0">
              <a:solidFill>
                <a:srgbClr val="47B5C8"/>
              </a:solidFill>
            </a:endParaRPr>
          </a:p>
        </p:txBody>
      </p:sp>
      <p:sp>
        <p:nvSpPr>
          <p:cNvPr id="9" name="Text Placeholder 4">
            <a:extLst>
              <a:ext uri="{FF2B5EF4-FFF2-40B4-BE49-F238E27FC236}">
                <a16:creationId xmlns:a16="http://schemas.microsoft.com/office/drawing/2014/main" id="{08658D99-F9B4-35C2-CB24-1CA5155E4114}"/>
              </a:ext>
            </a:extLst>
          </p:cNvPr>
          <p:cNvSpPr txBox="1">
            <a:spLocks/>
          </p:cNvSpPr>
          <p:nvPr/>
        </p:nvSpPr>
        <p:spPr>
          <a:xfrm>
            <a:off x="6714067" y="1258731"/>
            <a:ext cx="5302210" cy="168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1800" dirty="0">
                <a:solidFill>
                  <a:srgbClr val="595959"/>
                </a:solidFill>
                <a:latin typeface="Calibri" panose="020F0502020204030204" pitchFamily="34" charset="0"/>
                <a:ea typeface="Calibri" panose="020F0502020204030204" pitchFamily="34" charset="0"/>
                <a:cs typeface="Calibri" panose="020F0502020204030204" pitchFamily="34" charset="0"/>
              </a:rPr>
              <a:t>Investor relations gaan verder dan financiële rapporten en kwartaalupdates. Het is essentieel om:</a:t>
            </a:r>
          </a:p>
          <a:p>
            <a:pPr marL="342900" indent="-342900">
              <a:buFont typeface="Arial" panose="020B0604020202020204" pitchFamily="34" charset="0"/>
              <a:buChar char="•"/>
            </a:pPr>
            <a:r>
              <a:rPr lang="nl-NL" sz="1800" b="1" dirty="0">
                <a:solidFill>
                  <a:srgbClr val="595959"/>
                </a:solidFill>
                <a:latin typeface="Calibri" panose="020F0502020204030204" pitchFamily="34" charset="0"/>
                <a:ea typeface="Calibri" panose="020F0502020204030204" pitchFamily="34" charset="0"/>
                <a:cs typeface="Calibri" panose="020F0502020204030204" pitchFamily="34" charset="0"/>
              </a:rPr>
              <a:t>Zorg voor consistente communicatie: </a:t>
            </a:r>
            <a:r>
              <a:rPr lang="nl-NL" sz="1800" dirty="0">
                <a:solidFill>
                  <a:srgbClr val="595959"/>
                </a:solidFill>
                <a:latin typeface="Calibri" panose="020F0502020204030204" pitchFamily="34" charset="0"/>
                <a:ea typeface="Calibri" panose="020F0502020204030204" pitchFamily="34" charset="0"/>
                <a:cs typeface="Calibri" panose="020F0502020204030204" pitchFamily="34" charset="0"/>
              </a:rPr>
              <a:t>Houd beleggers regelmatig op de hoogte, zelfs als er geen belangrijk nieuws is. Presenteer zowel successen als risico's eerlijk.
</a:t>
            </a:r>
            <a:r>
              <a:rPr lang="nl-NL" sz="1800" b="1" dirty="0">
                <a:solidFill>
                  <a:srgbClr val="595959"/>
                </a:solidFill>
                <a:latin typeface="Calibri" panose="020F0502020204030204" pitchFamily="34" charset="0"/>
                <a:ea typeface="Calibri" panose="020F0502020204030204" pitchFamily="34" charset="0"/>
                <a:cs typeface="Calibri" panose="020F0502020204030204" pitchFamily="34" charset="0"/>
              </a:rPr>
              <a:t>Zorg voor persoonlijke updates: </a:t>
            </a:r>
            <a:r>
              <a:rPr lang="nl-NL" sz="1800" dirty="0">
                <a:solidFill>
                  <a:srgbClr val="595959"/>
                </a:solidFill>
                <a:latin typeface="Calibri" panose="020F0502020204030204" pitchFamily="34" charset="0"/>
                <a:ea typeface="Calibri" panose="020F0502020204030204" pitchFamily="34" charset="0"/>
                <a:cs typeface="Calibri" panose="020F0502020204030204" pitchFamily="34" charset="0"/>
              </a:rPr>
              <a:t>Stem uw communicatie af op individuele beleggers, met name de belangrijkste belanghebbenden.
</a:t>
            </a:r>
            <a:r>
              <a:rPr lang="nl-NL" sz="1800" b="1" dirty="0">
                <a:solidFill>
                  <a:srgbClr val="595959"/>
                </a:solidFill>
                <a:latin typeface="Calibri" panose="020F0502020204030204" pitchFamily="34" charset="0"/>
                <a:ea typeface="Calibri" panose="020F0502020204030204" pitchFamily="34" charset="0"/>
                <a:cs typeface="Calibri" panose="020F0502020204030204" pitchFamily="34" charset="0"/>
              </a:rPr>
              <a:t>Follow-up na belangrijke mijlpalen</a:t>
            </a:r>
            <a:r>
              <a:rPr lang="nl-NL" sz="1800" dirty="0">
                <a:solidFill>
                  <a:srgbClr val="595959"/>
                </a:solidFill>
                <a:latin typeface="Calibri" panose="020F0502020204030204" pitchFamily="34" charset="0"/>
                <a:ea typeface="Calibri" panose="020F0502020204030204" pitchFamily="34" charset="0"/>
                <a:cs typeface="Calibri" panose="020F0502020204030204" pitchFamily="34" charset="0"/>
              </a:rPr>
              <a:t>: Neem contact op met investeerders na belangrijke mijlpalen zoals productlanceringen of uitbreidingen. Vier samen mijlpalen.
</a:t>
            </a:r>
            <a:r>
              <a:rPr lang="nl-NL" sz="1800" b="1" dirty="0">
                <a:solidFill>
                  <a:srgbClr val="595959"/>
                </a:solidFill>
                <a:latin typeface="Calibri" panose="020F0502020204030204" pitchFamily="34" charset="0"/>
                <a:ea typeface="Calibri" panose="020F0502020204030204" pitchFamily="34" charset="0"/>
                <a:cs typeface="Calibri" panose="020F0502020204030204" pitchFamily="34" charset="0"/>
              </a:rPr>
              <a:t>Stimuleer de inbreng van investeerders</a:t>
            </a:r>
            <a:r>
              <a:rPr lang="nl-NL" sz="1800" dirty="0">
                <a:solidFill>
                  <a:srgbClr val="595959"/>
                </a:solidFill>
                <a:latin typeface="Calibri" panose="020F0502020204030204" pitchFamily="34" charset="0"/>
                <a:ea typeface="Calibri" panose="020F0502020204030204" pitchFamily="34" charset="0"/>
                <a:cs typeface="Calibri" panose="020F0502020204030204" pitchFamily="34" charset="0"/>
              </a:rPr>
              <a:t>: Betrek investeerders waar nodig bij strategische beslissingen. Betrokken beleggers blijven eerder loyaal.</a:t>
            </a:r>
            <a:endParaRPr lang="en-GB" sz="18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
        <p:nvSpPr>
          <p:cNvPr id="5" name="Textplatzhalter 1">
            <a:extLst>
              <a:ext uri="{FF2B5EF4-FFF2-40B4-BE49-F238E27FC236}">
                <a16:creationId xmlns:a16="http://schemas.microsoft.com/office/drawing/2014/main" id="{4721AA99-F63B-8CB4-2377-385FA8694F60}"/>
              </a:ext>
            </a:extLst>
          </p:cNvPr>
          <p:cNvSpPr txBox="1">
            <a:spLocks/>
          </p:cNvSpPr>
          <p:nvPr/>
        </p:nvSpPr>
        <p:spPr>
          <a:xfrm>
            <a:off x="981014" y="2267643"/>
            <a:ext cx="4867011" cy="3025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dirty="0">
                <a:latin typeface="Calibri" panose="020F0502020204030204" pitchFamily="34" charset="0"/>
                <a:ea typeface="Calibri" panose="020F0502020204030204" pitchFamily="34" charset="0"/>
                <a:cs typeface="Calibri" panose="020F0502020204030204" pitchFamily="34" charset="0"/>
              </a:rPr>
              <a:t>Langdurige relaties gedijen op vertrouwen, transparantie en betrokkenheid. Houd beleggers op de hoogte, en ze zullen eerder geneigd zijn om aan uw zijde te staan in zowel goede als uitdagende tijden.</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8" name="Textplatzhalter 2">
            <a:extLst>
              <a:ext uri="{FF2B5EF4-FFF2-40B4-BE49-F238E27FC236}">
                <a16:creationId xmlns:a16="http://schemas.microsoft.com/office/drawing/2014/main" id="{46C25DFF-29A0-2454-CC18-EB3C4E01B36C}"/>
              </a:ext>
            </a:extLst>
          </p:cNvPr>
          <p:cNvSpPr txBox="1">
            <a:spLocks/>
          </p:cNvSpPr>
          <p:nvPr/>
        </p:nvSpPr>
        <p:spPr>
          <a:xfrm>
            <a:off x="981014" y="1564382"/>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err="1"/>
              <a:t>Sleutel</a:t>
            </a:r>
            <a:r>
              <a:rPr lang="de-DE" b="1" dirty="0"/>
              <a:t> </a:t>
            </a:r>
            <a:r>
              <a:rPr lang="de-DE" b="1" dirty="0">
                <a:latin typeface="Calibri" panose="020F0502020204030204" pitchFamily="34" charset="0"/>
                <a:ea typeface="Calibri" panose="020F0502020204030204" pitchFamily="34" charset="0"/>
                <a:cs typeface="Calibri" panose="020F0502020204030204" pitchFamily="34" charset="0"/>
              </a:rPr>
              <a:t>tot</a:t>
            </a:r>
            <a:r>
              <a:rPr lang="de-DE" b="1" dirty="0"/>
              <a:t> </a:t>
            </a:r>
            <a:r>
              <a:rPr lang="de-DE" b="1" dirty="0" err="1"/>
              <a:t>succes</a:t>
            </a:r>
            <a:endParaRPr lang="de-DE" b="1" dirty="0"/>
          </a:p>
        </p:txBody>
      </p:sp>
    </p:spTree>
    <p:extLst>
      <p:ext uri="{BB962C8B-B14F-4D97-AF65-F5344CB8AC3E}">
        <p14:creationId xmlns:p14="http://schemas.microsoft.com/office/powerpoint/2010/main" val="220035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B83FC6B-9FCD-D7A3-CB13-234D96458BFD}"/>
              </a:ext>
            </a:extLst>
          </p:cNvPr>
          <p:cNvSpPr/>
          <p:nvPr/>
        </p:nvSpPr>
        <p:spPr>
          <a:xfrm>
            <a:off x="-1" y="664464"/>
            <a:ext cx="9334501" cy="803654"/>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a:xfrm>
            <a:off x="234090" y="761603"/>
            <a:ext cx="11723819" cy="803654"/>
          </a:xfrm>
        </p:spPr>
        <p:txBody>
          <a:bodyPr/>
          <a:lstStyle/>
          <a:p>
            <a:r>
              <a:rPr lang="nl-NL" sz="2800" dirty="0">
                <a:solidFill>
                  <a:schemeClr val="bg1"/>
                </a:solidFill>
              </a:rPr>
              <a:t>Reflecteren – Praktijken voor relaties met investeerders</a:t>
            </a:r>
            <a:endParaRPr lang="en-US" sz="2800" dirty="0"/>
          </a:p>
        </p:txBody>
      </p:sp>
      <p:sp>
        <p:nvSpPr>
          <p:cNvPr id="5" name="TextBox 4">
            <a:extLst>
              <a:ext uri="{FF2B5EF4-FFF2-40B4-BE49-F238E27FC236}">
                <a16:creationId xmlns:a16="http://schemas.microsoft.com/office/drawing/2014/main" id="{48BC116C-FC28-2B2F-23B2-088FD77A6F59}"/>
              </a:ext>
            </a:extLst>
          </p:cNvPr>
          <p:cNvSpPr txBox="1"/>
          <p:nvPr/>
        </p:nvSpPr>
        <p:spPr>
          <a:xfrm>
            <a:off x="581472" y="1565257"/>
            <a:ext cx="10256316" cy="3477875"/>
          </a:xfrm>
          <a:prstGeom prst="rect">
            <a:avLst/>
          </a:prstGeom>
          <a:noFill/>
        </p:spPr>
        <p:txBody>
          <a:bodyPr wrap="square">
            <a:spAutoFit/>
          </a:bodyPr>
          <a:lstStyle/>
          <a:p>
            <a:pPr marL="457200" indent="-457200">
              <a:buFont typeface="+mj-lt"/>
              <a:buAutoNum type="arabicPeriod"/>
            </a:pPr>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Hoe vaak communiceer ik met mijn beleggers?
Ben ik transparant over zowel successen als uitdagingen?
Hoe ga ik om met de verwachtingen van beleggers als dingen niet gaan zoals gepland?
Welke stappen moet ik nemen om tegemoet te komen aan de zorgen van beleggers?
Betrek ik beleggers bij belangrijke beslissingen, indien van toepassing?
Bouw ik langdurige relaties op, of communiceer ik alleen tijdens fondsenwervingsperiodes?</a:t>
            </a:r>
          </a:p>
          <a:p>
            <a:pPr marL="457200" indent="-457200">
              <a:buFont typeface="+mj-lt"/>
              <a:buAutoNum type="arabicPeriod"/>
            </a:pPr>
            <a:endPar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a:p>
            <a:r>
              <a:rPr lang="nl-NL" sz="2000" b="1" dirty="0">
                <a:solidFill>
                  <a:srgbClr val="086D6E"/>
                </a:solidFill>
                <a:latin typeface="Calibri" panose="020F0502020204030204" pitchFamily="34" charset="0"/>
                <a:ea typeface="Calibri" panose="020F0502020204030204" pitchFamily="34" charset="0"/>
                <a:cs typeface="Calibri" panose="020F0502020204030204" pitchFamily="34" charset="0"/>
              </a:rPr>
              <a:t>Belangrijkste actie:</a:t>
            </a:r>
            <a:br>
              <a:rPr lang="nl-NL" sz="2000" dirty="0">
                <a:solidFill>
                  <a:srgbClr val="086D6E"/>
                </a:solidFill>
                <a:latin typeface="Calibri" panose="020F0502020204030204" pitchFamily="34" charset="0"/>
                <a:ea typeface="Calibri" panose="020F0502020204030204" pitchFamily="34" charset="0"/>
                <a:cs typeface="Calibri" panose="020F0502020204030204" pitchFamily="34" charset="0"/>
              </a:rPr>
            </a:br>
            <a:r>
              <a:rPr lang="nl-NL" sz="2000" dirty="0">
                <a:solidFill>
                  <a:srgbClr val="086D6E"/>
                </a:solidFill>
                <a:latin typeface="Calibri" panose="020F0502020204030204" pitchFamily="34" charset="0"/>
                <a:ea typeface="Calibri" panose="020F0502020204030204" pitchFamily="34" charset="0"/>
                <a:cs typeface="Calibri" panose="020F0502020204030204" pitchFamily="34" charset="0"/>
              </a:rPr>
              <a:t>Bedenk welke verbeteringen u kunt aanbrengen om uw investeerdersrelaties te versterken. Regelmatige communicatie, transparantie en proactieve betrokkenheid zijn de sleutel tot succes op de lange termijn.</a:t>
            </a:r>
            <a:endParaRPr lang="en-IE" sz="2000" dirty="0">
              <a:solidFill>
                <a:srgbClr val="086D6E"/>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9351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4">
          <a:extLst>
            <a:ext uri="{FF2B5EF4-FFF2-40B4-BE49-F238E27FC236}">
              <a16:creationId xmlns:a16="http://schemas.microsoft.com/office/drawing/2014/main" id="{C2DD3721-6E30-DE9E-C0F5-634A9F02448A}"/>
            </a:ext>
          </a:extLst>
        </p:cNvPr>
        <p:cNvGrpSpPr/>
        <p:nvPr/>
      </p:nvGrpSpPr>
      <p:grpSpPr>
        <a:xfrm>
          <a:off x="0" y="0"/>
          <a:ext cx="0" cy="0"/>
          <a:chOff x="0" y="0"/>
          <a:chExt cx="0" cy="0"/>
        </a:xfrm>
      </p:grpSpPr>
      <p:sp>
        <p:nvSpPr>
          <p:cNvPr id="245" name="Google Shape;245;p5">
            <a:extLst>
              <a:ext uri="{FF2B5EF4-FFF2-40B4-BE49-F238E27FC236}">
                <a16:creationId xmlns:a16="http://schemas.microsoft.com/office/drawing/2014/main" id="{E15AA84A-D0CD-9261-16C9-3E29F2BA236A}"/>
              </a:ext>
            </a:extLst>
          </p:cNvPr>
          <p:cNvSpPr txBox="1">
            <a:spLocks noGrp="1"/>
          </p:cNvSpPr>
          <p:nvPr>
            <p:ph type="body" idx="1"/>
          </p:nvPr>
        </p:nvSpPr>
        <p:spPr>
          <a:xfrm>
            <a:off x="5045332" y="2814178"/>
            <a:ext cx="6544942" cy="3066422"/>
          </a:xfrm>
          <a:prstGeom prst="rect">
            <a:avLst/>
          </a:prstGeom>
          <a:noFill/>
          <a:ln>
            <a:noFill/>
          </a:ln>
        </p:spPr>
        <p:txBody>
          <a:bodyPr spcFirstLastPara="1" wrap="square" lIns="91425" tIns="45700" rIns="91425" bIns="45700" anchor="t" anchorCtr="0">
            <a:normAutofit/>
          </a:bodyPr>
          <a:lstStyle/>
          <a:p>
            <a:pPr marL="0" lvl="0" indent="0">
              <a:spcBef>
                <a:spcPts val="0"/>
              </a:spcBef>
              <a:buClr>
                <a:srgbClr val="595959"/>
              </a:buClr>
              <a:buSzPts val="2200"/>
            </a:pPr>
            <a:r>
              <a:rPr lang="nl-NL">
                <a:solidFill>
                  <a:schemeClr val="bg1"/>
                </a:solidFill>
              </a:rPr>
              <a:t>Monitoring en rapportage na investering</a:t>
            </a:r>
            <a:endParaRPr lang="nl-NL" dirty="0">
              <a:solidFill>
                <a:schemeClr val="bg1"/>
              </a:solidFill>
            </a:endParaRPr>
          </a:p>
        </p:txBody>
      </p:sp>
      <p:sp>
        <p:nvSpPr>
          <p:cNvPr id="246" name="Google Shape;246;p5">
            <a:extLst>
              <a:ext uri="{FF2B5EF4-FFF2-40B4-BE49-F238E27FC236}">
                <a16:creationId xmlns:a16="http://schemas.microsoft.com/office/drawing/2014/main" id="{831A9D89-203B-BE06-C30F-2CE3D297F6F7}"/>
              </a:ext>
            </a:extLst>
          </p:cNvPr>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04</a:t>
            </a:r>
            <a:endParaRPr dirty="0"/>
          </a:p>
        </p:txBody>
      </p:sp>
    </p:spTree>
    <p:extLst>
      <p:ext uri="{BB962C8B-B14F-4D97-AF65-F5344CB8AC3E}">
        <p14:creationId xmlns:p14="http://schemas.microsoft.com/office/powerpoint/2010/main" val="2091284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9F372717-13D0-15C8-87ED-01E4CAD84A02}"/>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F1EEC8B9-DAE6-5BCE-8264-F7DCA1BAB3D8}"/>
              </a:ext>
            </a:extLst>
          </p:cNvPr>
          <p:cNvSpPr txBox="1">
            <a:spLocks noGrp="1"/>
          </p:cNvSpPr>
          <p:nvPr>
            <p:ph type="body" idx="1"/>
          </p:nvPr>
        </p:nvSpPr>
        <p:spPr>
          <a:xfrm>
            <a:off x="798381" y="1726860"/>
            <a:ext cx="5755310" cy="3849918"/>
          </a:xfrm>
          <a:prstGeom prst="rect">
            <a:avLst/>
          </a:prstGeom>
          <a:noFill/>
          <a:ln>
            <a:noFill/>
          </a:ln>
        </p:spPr>
        <p:txBody>
          <a:bodyPr spcFirstLastPara="1" wrap="square" lIns="91425" tIns="45700" rIns="91425" bIns="45700" anchor="t" anchorCtr="0">
            <a:noAutofit/>
          </a:bodyPr>
          <a:lstStyle/>
          <a:p>
            <a:r>
              <a:rPr lang="nl-NL" b="1" dirty="0"/>
              <a:t>Doel van de monitoring:</a:t>
            </a:r>
          </a:p>
          <a:p>
            <a:pPr marL="571500" indent="-342900">
              <a:buFont typeface="Arial" panose="020B0604020202020204" pitchFamily="34" charset="0"/>
              <a:buChar char="•"/>
            </a:pPr>
            <a:r>
              <a:rPr lang="nl-NL" dirty="0"/>
              <a:t>Houdt de voortgang van het opstarten, de financiële gezondheid en de afstemming op de doelstellingen van investeerders bij.
Bouwt vertrouwen op, versterkt de relaties met investeerders en biedt inzichten in groei.</a:t>
            </a:r>
            <a:endParaRPr lang="nl-NL" sz="1600" dirty="0"/>
          </a:p>
        </p:txBody>
      </p:sp>
      <p:sp>
        <p:nvSpPr>
          <p:cNvPr id="252" name="Google Shape;252;p6">
            <a:extLst>
              <a:ext uri="{FF2B5EF4-FFF2-40B4-BE49-F238E27FC236}">
                <a16:creationId xmlns:a16="http://schemas.microsoft.com/office/drawing/2014/main" id="{A0B01E71-C674-34B2-2962-2631705478EB}"/>
              </a:ext>
            </a:extLst>
          </p:cNvPr>
          <p:cNvSpPr/>
          <p:nvPr/>
        </p:nvSpPr>
        <p:spPr>
          <a:xfrm>
            <a:off x="0" y="600000"/>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289B18A5-FA5C-8A03-2AF3-B16602B37F4C}"/>
              </a:ext>
            </a:extLst>
          </p:cNvPr>
          <p:cNvSpPr txBox="1">
            <a:spLocks noGrp="1"/>
          </p:cNvSpPr>
          <p:nvPr>
            <p:ph type="body" idx="2"/>
          </p:nvPr>
        </p:nvSpPr>
        <p:spPr>
          <a:xfrm>
            <a:off x="798381" y="761603"/>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a:solidFill>
                  <a:schemeClr val="bg1"/>
                </a:solidFill>
              </a:rPr>
              <a:t>Monitoring na de investering</a:t>
            </a:r>
            <a:endParaRPr dirty="0">
              <a:solidFill>
                <a:schemeClr val="bg1"/>
              </a:solidFill>
            </a:endParaRPr>
          </a:p>
        </p:txBody>
      </p:sp>
      <p:pic>
        <p:nvPicPr>
          <p:cNvPr id="2" name="Afbeelding 1">
            <a:extLst>
              <a:ext uri="{FF2B5EF4-FFF2-40B4-BE49-F238E27FC236}">
                <a16:creationId xmlns:a16="http://schemas.microsoft.com/office/drawing/2014/main" id="{EE1E12EC-88BA-92EE-A174-779CBDB6F3D9}"/>
              </a:ext>
            </a:extLst>
          </p:cNvPr>
          <p:cNvPicPr>
            <a:picLocks noChangeAspect="1"/>
          </p:cNvPicPr>
          <p:nvPr/>
        </p:nvPicPr>
        <p:blipFill>
          <a:blip r:embed="rId3"/>
          <a:stretch>
            <a:fillRect/>
          </a:stretch>
        </p:blipFill>
        <p:spPr>
          <a:xfrm>
            <a:off x="6789530" y="1636015"/>
            <a:ext cx="3641404" cy="3641404"/>
          </a:xfrm>
          <a:prstGeom prst="rect">
            <a:avLst/>
          </a:prstGeom>
        </p:spPr>
      </p:pic>
    </p:spTree>
    <p:extLst>
      <p:ext uri="{BB962C8B-B14F-4D97-AF65-F5344CB8AC3E}">
        <p14:creationId xmlns:p14="http://schemas.microsoft.com/office/powerpoint/2010/main" val="3883257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5"/>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nl-NL" b="1">
                <a:solidFill>
                  <a:schemeClr val="bg1"/>
                </a:solidFill>
              </a:rPr>
              <a:t>Een overtuigende investeringspitch opstellen</a:t>
            </a:r>
            <a:endParaRPr lang="nl-NL" dirty="0">
              <a:solidFill>
                <a:schemeClr val="bg1"/>
              </a:solidFill>
            </a:endParaRPr>
          </a:p>
        </p:txBody>
      </p:sp>
      <p:sp>
        <p:nvSpPr>
          <p:cNvPr id="246" name="Google Shape;246;p5"/>
          <p:cNvSpPr txBox="1">
            <a:spLocks noGrp="1"/>
          </p:cNvSpPr>
          <p:nvPr>
            <p:ph type="body" idx="2"/>
          </p:nvPr>
        </p:nvSpPr>
        <p:spPr>
          <a:xfrm>
            <a:off x="37705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01</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F827826-F1F6-A4C7-168A-5819D4ED2145}"/>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61B6A4BB-AD6D-A171-86CC-9CEC88805307}"/>
              </a:ext>
            </a:extLst>
          </p:cNvPr>
          <p:cNvSpPr txBox="1">
            <a:spLocks noGrp="1"/>
          </p:cNvSpPr>
          <p:nvPr>
            <p:ph type="body" idx="1"/>
          </p:nvPr>
        </p:nvSpPr>
        <p:spPr>
          <a:xfrm>
            <a:off x="482800" y="1504041"/>
            <a:ext cx="7196226"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sz="2000" b="1" dirty="0"/>
              <a:t>Financiële statistieken: </a:t>
            </a:r>
            <a:r>
              <a:rPr lang="nl-NL" sz="2000" dirty="0"/>
              <a:t>Houd inkomsten, winstmarge, cashflow en </a:t>
            </a:r>
            <a:r>
              <a:rPr lang="nl-NL" sz="2000" dirty="0" err="1"/>
              <a:t>burn</a:t>
            </a:r>
            <a:r>
              <a:rPr lang="nl-NL" sz="2000" dirty="0"/>
              <a:t> </a:t>
            </a:r>
            <a:r>
              <a:rPr lang="nl-NL" sz="2000" dirty="0" err="1"/>
              <a:t>rate</a:t>
            </a:r>
            <a:r>
              <a:rPr lang="nl-NL" sz="2000" dirty="0"/>
              <a:t> bij (bijv. </a:t>
            </a:r>
            <a:r>
              <a:rPr lang="nl-NL" sz="2000" dirty="0" err="1"/>
              <a:t>tech</a:t>
            </a:r>
            <a:r>
              <a:rPr lang="nl-NL" sz="2000" dirty="0"/>
              <a:t>-startups houden de </a:t>
            </a:r>
            <a:r>
              <a:rPr lang="nl-NL" sz="2000" dirty="0" err="1"/>
              <a:t>burn</a:t>
            </a:r>
            <a:r>
              <a:rPr lang="nl-NL" sz="2000" dirty="0"/>
              <a:t> </a:t>
            </a:r>
            <a:r>
              <a:rPr lang="nl-NL" sz="2000" dirty="0" err="1"/>
              <a:t>rate</a:t>
            </a:r>
            <a:r>
              <a:rPr lang="nl-NL" sz="2000" dirty="0"/>
              <a:t> bij).</a:t>
            </a:r>
            <a:r>
              <a:rPr lang="nl-NL" sz="2000" b="1" dirty="0"/>
              <a:t>
Operationele statistieken: </a:t>
            </a:r>
            <a:r>
              <a:rPr lang="nl-NL" sz="2000" dirty="0"/>
              <a:t>Meet productmijlpalen, teamgroei en kostenbeheersing (bijv. kosten per eenheid).</a:t>
            </a:r>
            <a:r>
              <a:rPr lang="nl-NL" sz="2000" b="1" dirty="0"/>
              <a:t>
Customer &amp; </a:t>
            </a:r>
            <a:r>
              <a:rPr lang="nl-NL" sz="2000" b="1" dirty="0" err="1"/>
              <a:t>Growth</a:t>
            </a:r>
            <a:r>
              <a:rPr lang="nl-NL" sz="2000" b="1" dirty="0"/>
              <a:t> </a:t>
            </a:r>
            <a:r>
              <a:rPr lang="nl-NL" sz="2000" b="1" dirty="0" err="1"/>
              <a:t>Metrics</a:t>
            </a:r>
            <a:r>
              <a:rPr lang="nl-NL" sz="2000" b="1" dirty="0"/>
              <a:t>: Fo</a:t>
            </a:r>
            <a:r>
              <a:rPr lang="nl-NL" sz="2000" dirty="0"/>
              <a:t>cus op acquisitie, retentie en </a:t>
            </a:r>
            <a:r>
              <a:rPr lang="nl-NL" sz="2000" dirty="0" err="1"/>
              <a:t>churn</a:t>
            </a:r>
            <a:r>
              <a:rPr lang="nl-NL" sz="2000" dirty="0"/>
              <a:t>.</a:t>
            </a:r>
            <a:r>
              <a:rPr lang="nl-NL" sz="2000" b="1" dirty="0"/>
              <a:t>
Impactstatistieken: </a:t>
            </a:r>
            <a:r>
              <a:rPr lang="nl-NL" sz="2000" dirty="0"/>
              <a:t>Toon de impact van gemeenschap, duurzaamheid en diversiteit.</a:t>
            </a:r>
          </a:p>
          <a:p>
            <a:pPr marL="228600" indent="0"/>
            <a:r>
              <a:rPr lang="nl-NL" sz="2000" b="1" dirty="0"/>
              <a:t>Wat zijn uw 5 belangrijkste statistieken?</a:t>
            </a:r>
            <a:endParaRPr lang="nl-NL" sz="2000" dirty="0"/>
          </a:p>
        </p:txBody>
      </p:sp>
      <p:sp>
        <p:nvSpPr>
          <p:cNvPr id="252" name="Google Shape;252;p6">
            <a:extLst>
              <a:ext uri="{FF2B5EF4-FFF2-40B4-BE49-F238E27FC236}">
                <a16:creationId xmlns:a16="http://schemas.microsoft.com/office/drawing/2014/main" id="{625A4267-48C4-000A-88FF-EFF279166AAE}"/>
              </a:ext>
            </a:extLst>
          </p:cNvPr>
          <p:cNvSpPr/>
          <p:nvPr/>
        </p:nvSpPr>
        <p:spPr>
          <a:xfrm>
            <a:off x="0" y="600000"/>
            <a:ext cx="787400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dirty="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A0A2B269-E635-DE21-CECA-41FB045717B0}"/>
              </a:ext>
            </a:extLst>
          </p:cNvPr>
          <p:cNvSpPr txBox="1">
            <a:spLocks noGrp="1"/>
          </p:cNvSpPr>
          <p:nvPr>
            <p:ph type="body" idx="2"/>
          </p:nvPr>
        </p:nvSpPr>
        <p:spPr>
          <a:xfrm>
            <a:off x="798381" y="761603"/>
            <a:ext cx="9632553" cy="200775"/>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a:solidFill>
                  <a:schemeClr val="bg1"/>
                </a:solidFill>
              </a:rPr>
              <a:t>Belangrijke statistieken en gegevens</a:t>
            </a:r>
            <a:endParaRPr dirty="0">
              <a:solidFill>
                <a:schemeClr val="bg1"/>
              </a:solidFill>
            </a:endParaRPr>
          </a:p>
        </p:txBody>
      </p:sp>
      <p:pic>
        <p:nvPicPr>
          <p:cNvPr id="2" name="Afbeelding 1">
            <a:extLst>
              <a:ext uri="{FF2B5EF4-FFF2-40B4-BE49-F238E27FC236}">
                <a16:creationId xmlns:a16="http://schemas.microsoft.com/office/drawing/2014/main" id="{703EF6CF-FD6C-8656-6DE7-A0BB7224C297}"/>
              </a:ext>
            </a:extLst>
          </p:cNvPr>
          <p:cNvPicPr>
            <a:picLocks noChangeAspect="1"/>
          </p:cNvPicPr>
          <p:nvPr/>
        </p:nvPicPr>
        <p:blipFill>
          <a:blip r:embed="rId3"/>
          <a:stretch>
            <a:fillRect/>
          </a:stretch>
        </p:blipFill>
        <p:spPr>
          <a:xfrm>
            <a:off x="7679026" y="1896166"/>
            <a:ext cx="2887374" cy="2887374"/>
          </a:xfrm>
          <a:prstGeom prst="rect">
            <a:avLst/>
          </a:prstGeom>
        </p:spPr>
      </p:pic>
    </p:spTree>
    <p:extLst>
      <p:ext uri="{BB962C8B-B14F-4D97-AF65-F5344CB8AC3E}">
        <p14:creationId xmlns:p14="http://schemas.microsoft.com/office/powerpoint/2010/main" val="2489285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FC0173D7-2D0B-67B6-5B1C-9C1272622937}"/>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DE4C4FC3-3165-BF2A-8434-1C3AA610676E}"/>
              </a:ext>
            </a:extLst>
          </p:cNvPr>
          <p:cNvSpPr txBox="1">
            <a:spLocks noGrp="1"/>
          </p:cNvSpPr>
          <p:nvPr>
            <p:ph type="body" idx="1"/>
          </p:nvPr>
        </p:nvSpPr>
        <p:spPr>
          <a:xfrm>
            <a:off x="366580" y="1403654"/>
            <a:ext cx="10593519" cy="3849918"/>
          </a:xfrm>
          <a:prstGeom prst="rect">
            <a:avLst/>
          </a:prstGeom>
          <a:noFill/>
          <a:ln>
            <a:noFill/>
          </a:ln>
        </p:spPr>
        <p:txBody>
          <a:bodyPr spcFirstLastPara="1" wrap="square" lIns="91425" tIns="45700" rIns="91425" bIns="45700" anchor="t" anchorCtr="0">
            <a:noAutofit/>
          </a:bodyPr>
          <a:lstStyle/>
          <a:p>
            <a:pPr marL="571500" indent="-342900">
              <a:buFont typeface="Arial" panose="020B0604020202020204" pitchFamily="34" charset="0"/>
              <a:buChar char="•"/>
            </a:pPr>
            <a:r>
              <a:rPr lang="nl-NL" b="1" dirty="0"/>
              <a:t>Consistentie: </a:t>
            </a:r>
            <a:r>
              <a:rPr lang="nl-NL" dirty="0"/>
              <a:t>Stel een regelmatig schema (maandelijks, driemaandelijks) op voor updates voor beleggers om vertrouwen op te bouwen.</a:t>
            </a:r>
            <a:r>
              <a:rPr lang="nl-NL" b="1" dirty="0"/>
              <a:t>
Duidelijkheid en toegankelijkheid: </a:t>
            </a:r>
            <a:r>
              <a:rPr lang="nl-NL" dirty="0"/>
              <a:t>Gebruik </a:t>
            </a:r>
            <a:r>
              <a:rPr lang="nl-NL" dirty="0" err="1"/>
              <a:t>visuals</a:t>
            </a:r>
            <a:r>
              <a:rPr lang="nl-NL" dirty="0"/>
              <a:t>, vermijd jargon en concentreer u op essentiële gegevens voor een gemakkelijk begrip.</a:t>
            </a:r>
            <a:r>
              <a:rPr lang="nl-NL" b="1" dirty="0"/>
              <a:t>
Transparantie: </a:t>
            </a:r>
            <a:r>
              <a:rPr lang="nl-NL" dirty="0"/>
              <a:t>Deel zowel overwinningen als uitdagingen om geloofwaardigheid op te bouwen.</a:t>
            </a:r>
            <a:r>
              <a:rPr lang="nl-NL" b="1" dirty="0"/>
              <a:t>
Feedback begrijpen: </a:t>
            </a:r>
            <a:r>
              <a:rPr lang="nl-NL" dirty="0"/>
              <a:t>Vraag investeerders om specifieke, bruikbare input.</a:t>
            </a:r>
            <a:r>
              <a:rPr lang="nl-NL" b="1" dirty="0"/>
              <a:t>
Feedback omzetten in actie: </a:t>
            </a:r>
            <a:r>
              <a:rPr lang="nl-NL" dirty="0"/>
              <a:t>Gebruik feedback om strategieën en toewijzing van middelen te verfijnen.</a:t>
            </a:r>
            <a:r>
              <a:rPr lang="nl-NL" b="1" dirty="0"/>
              <a:t>
Voortdurende verbetering: </a:t>
            </a:r>
            <a:r>
              <a:rPr lang="nl-NL" dirty="0"/>
              <a:t>Cyclus van rapportage, feedback, actie en groei.</a:t>
            </a:r>
          </a:p>
        </p:txBody>
      </p:sp>
      <p:sp>
        <p:nvSpPr>
          <p:cNvPr id="252" name="Google Shape;252;p6">
            <a:extLst>
              <a:ext uri="{FF2B5EF4-FFF2-40B4-BE49-F238E27FC236}">
                <a16:creationId xmlns:a16="http://schemas.microsoft.com/office/drawing/2014/main" id="{881659C5-833A-E813-E5C7-AAAA8FFF0D37}"/>
              </a:ext>
            </a:extLst>
          </p:cNvPr>
          <p:cNvSpPr/>
          <p:nvPr/>
        </p:nvSpPr>
        <p:spPr>
          <a:xfrm>
            <a:off x="0" y="600000"/>
            <a:ext cx="1050290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46A5EF2-0D80-8B22-44B6-7FD075C8790F}"/>
              </a:ext>
            </a:extLst>
          </p:cNvPr>
          <p:cNvSpPr txBox="1">
            <a:spLocks noGrp="1"/>
          </p:cNvSpPr>
          <p:nvPr>
            <p:ph type="body" idx="2"/>
          </p:nvPr>
        </p:nvSpPr>
        <p:spPr>
          <a:xfrm>
            <a:off x="31832" y="709485"/>
            <a:ext cx="10593519"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a:solidFill>
                  <a:schemeClr val="bg1"/>
                </a:solidFill>
              </a:rPr>
              <a:t>Essentiële rapportages en gebruik maken van feedback</a:t>
            </a:r>
            <a:endParaRPr dirty="0">
              <a:solidFill>
                <a:schemeClr val="bg1"/>
              </a:solidFill>
            </a:endParaRPr>
          </a:p>
        </p:txBody>
      </p:sp>
    </p:spTree>
    <p:extLst>
      <p:ext uri="{BB962C8B-B14F-4D97-AF65-F5344CB8AC3E}">
        <p14:creationId xmlns:p14="http://schemas.microsoft.com/office/powerpoint/2010/main" val="2732044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1"/>
          <p:cNvSpPr txBox="1">
            <a:spLocks noGrp="1"/>
          </p:cNvSpPr>
          <p:nvPr>
            <p:ph type="body" idx="1"/>
          </p:nvPr>
        </p:nvSpPr>
        <p:spPr>
          <a:xfrm>
            <a:off x="5278758" y="2930184"/>
            <a:ext cx="6010480" cy="306642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a:t>Zelfreflectie en referenties</a:t>
            </a:r>
            <a:endParaRPr dirty="0"/>
          </a:p>
        </p:txBody>
      </p:sp>
      <p:sp>
        <p:nvSpPr>
          <p:cNvPr id="378" name="Google Shape;378;p21"/>
          <p:cNvSpPr txBox="1">
            <a:spLocks noGrp="1"/>
          </p:cNvSpPr>
          <p:nvPr>
            <p:ph type="body" idx="2"/>
          </p:nvPr>
        </p:nvSpPr>
        <p:spPr>
          <a:xfrm>
            <a:off x="4011879" y="1670479"/>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000"/>
              <a:buNone/>
            </a:pPr>
            <a:r>
              <a:rPr lang="en-US" dirty="0"/>
              <a:t>05</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A98BA1E5-2B2C-FA19-06EB-E13A570F6656}"/>
            </a:ext>
          </a:extLst>
        </p:cNvPr>
        <p:cNvGrpSpPr/>
        <p:nvPr/>
      </p:nvGrpSpPr>
      <p:grpSpPr>
        <a:xfrm>
          <a:off x="0" y="0"/>
          <a:ext cx="0" cy="0"/>
          <a:chOff x="0" y="0"/>
          <a:chExt cx="0" cy="0"/>
        </a:xfrm>
      </p:grpSpPr>
      <p:sp>
        <p:nvSpPr>
          <p:cNvPr id="305" name="Google Shape;305;p12">
            <a:extLst>
              <a:ext uri="{FF2B5EF4-FFF2-40B4-BE49-F238E27FC236}">
                <a16:creationId xmlns:a16="http://schemas.microsoft.com/office/drawing/2014/main" id="{7A54CFEE-8F98-114F-8485-D46354DA972D}"/>
              </a:ext>
            </a:extLst>
          </p:cNvPr>
          <p:cNvSpPr txBox="1">
            <a:spLocks noGrp="1"/>
          </p:cNvSpPr>
          <p:nvPr>
            <p:ph type="body" idx="1"/>
          </p:nvPr>
        </p:nvSpPr>
        <p:spPr>
          <a:xfrm>
            <a:off x="429891" y="1463882"/>
            <a:ext cx="10242658" cy="3849918"/>
          </a:xfrm>
          <a:prstGeom prst="rect">
            <a:avLst/>
          </a:prstGeom>
          <a:noFill/>
          <a:ln>
            <a:noFill/>
          </a:ln>
        </p:spPr>
        <p:txBody>
          <a:bodyPr spcFirstLastPara="1" wrap="square" lIns="91425" tIns="45700" rIns="91425" bIns="45700" anchor="t" anchorCtr="0">
            <a:noAutofit/>
          </a:bodyPr>
          <a:lstStyle/>
          <a:p>
            <a:r>
              <a:rPr lang="nl-NL" sz="2000" dirty="0"/>
              <a:t>Pas de opgedane kennis toe om je eigen pitch te ontwikkelen en te verfijnen.</a:t>
            </a:r>
          </a:p>
          <a:p>
            <a:pPr marL="571500" indent="-342900">
              <a:buFont typeface="Arial" panose="020B0604020202020204" pitchFamily="34" charset="0"/>
              <a:buChar char="•"/>
            </a:pPr>
            <a:r>
              <a:rPr lang="nl-NL" sz="2000" b="1" dirty="0"/>
              <a:t>Begin met het opsplitsen van uw bedrijfsidee </a:t>
            </a:r>
            <a:r>
              <a:rPr lang="nl-NL" sz="2000" dirty="0"/>
              <a:t>in de belangrijkste componenten van een pitch. Maak een dia of document voor elk onderdeel.
</a:t>
            </a:r>
            <a:r>
              <a:rPr lang="nl-NL" sz="2000" b="1" dirty="0"/>
              <a:t>Storytelling-integratie</a:t>
            </a:r>
            <a:r>
              <a:rPr lang="nl-NL" sz="2000" dirty="0"/>
              <a:t>: Creëer een boeiend verhaal rond uw bedrijfsidee, waarbij u zich richt op hoe uw product of dienst een belangrijk probleem oplost.
</a:t>
            </a:r>
            <a:r>
              <a:rPr lang="nl-NL" sz="2000" b="1" dirty="0"/>
              <a:t>Visuele verbetering</a:t>
            </a:r>
            <a:r>
              <a:rPr lang="nl-NL" sz="2000" dirty="0"/>
              <a:t>: Gebruik tools zoals PowerPoint of </a:t>
            </a:r>
            <a:r>
              <a:rPr lang="nl-NL" sz="2000" dirty="0" err="1"/>
              <a:t>Canva</a:t>
            </a:r>
            <a:r>
              <a:rPr lang="nl-NL" sz="2000" dirty="0"/>
              <a:t> om een diapresentatie te ontwerpen die uw pitchverhaal visueel ondersteunt.
</a:t>
            </a:r>
            <a:r>
              <a:rPr lang="nl-NL" sz="2000" b="1" dirty="0"/>
              <a:t>Mock </a:t>
            </a:r>
            <a:r>
              <a:rPr lang="nl-NL" sz="2000" b="1" dirty="0" err="1"/>
              <a:t>Pitching</a:t>
            </a:r>
            <a:r>
              <a:rPr lang="nl-NL" sz="2000" dirty="0"/>
              <a:t>: Organiseer een sessie met collega's waar je je pitch kunt presenteren en constructieve feedback kunt krijgen. Bekijk www.meetup.com 
</a:t>
            </a:r>
            <a:r>
              <a:rPr lang="nl-NL" sz="2000" b="1" dirty="0"/>
              <a:t>Revisie en polijsten</a:t>
            </a:r>
            <a:r>
              <a:rPr lang="nl-NL" sz="2000" dirty="0"/>
              <a:t>: Verfijn uw pitch op basis van feedback met de nadruk op duidelijkheid, beknoptheid en overtuigende elementen.</a:t>
            </a:r>
            <a:endParaRPr lang="en-GB" sz="2000" dirty="0"/>
          </a:p>
        </p:txBody>
      </p:sp>
      <p:sp>
        <p:nvSpPr>
          <p:cNvPr id="306" name="Google Shape;306;p12">
            <a:extLst>
              <a:ext uri="{FF2B5EF4-FFF2-40B4-BE49-F238E27FC236}">
                <a16:creationId xmlns:a16="http://schemas.microsoft.com/office/drawing/2014/main" id="{0C5133AD-75C4-B64C-057F-B40CA5AC5A74}"/>
              </a:ext>
            </a:extLst>
          </p:cNvPr>
          <p:cNvSpPr/>
          <p:nvPr/>
        </p:nvSpPr>
        <p:spPr>
          <a:xfrm>
            <a:off x="0" y="664464"/>
            <a:ext cx="844550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07" name="Google Shape;307;p12">
            <a:extLst>
              <a:ext uri="{FF2B5EF4-FFF2-40B4-BE49-F238E27FC236}">
                <a16:creationId xmlns:a16="http://schemas.microsoft.com/office/drawing/2014/main" id="{00CD0EA5-6989-B54A-C7B2-309A980322DE}"/>
              </a:ext>
            </a:extLst>
          </p:cNvPr>
          <p:cNvSpPr txBox="1">
            <a:spLocks noGrp="1"/>
          </p:cNvSpPr>
          <p:nvPr>
            <p:ph type="body" idx="2"/>
          </p:nvPr>
        </p:nvSpPr>
        <p:spPr>
          <a:xfrm>
            <a:off x="429891" y="740546"/>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dirty="0">
                <a:solidFill>
                  <a:schemeClr val="bg1"/>
                </a:solidFill>
              </a:rPr>
              <a:t>OEFENING: Voorbereiding van de pitch</a:t>
            </a:r>
            <a:endParaRPr dirty="0">
              <a:solidFill>
                <a:schemeClr val="bg1"/>
              </a:solidFill>
            </a:endParaRPr>
          </a:p>
        </p:txBody>
      </p:sp>
    </p:spTree>
    <p:extLst>
      <p:ext uri="{BB962C8B-B14F-4D97-AF65-F5344CB8AC3E}">
        <p14:creationId xmlns:p14="http://schemas.microsoft.com/office/powerpoint/2010/main" val="3447353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84BA09FC-A391-2F63-9AD1-0C80F0C262F6}"/>
            </a:ext>
          </a:extLst>
        </p:cNvPr>
        <p:cNvGrpSpPr/>
        <p:nvPr/>
      </p:nvGrpSpPr>
      <p:grpSpPr>
        <a:xfrm>
          <a:off x="0" y="0"/>
          <a:ext cx="0" cy="0"/>
          <a:chOff x="0" y="0"/>
          <a:chExt cx="0" cy="0"/>
        </a:xfrm>
      </p:grpSpPr>
      <p:sp>
        <p:nvSpPr>
          <p:cNvPr id="305" name="Google Shape;305;p12">
            <a:extLst>
              <a:ext uri="{FF2B5EF4-FFF2-40B4-BE49-F238E27FC236}">
                <a16:creationId xmlns:a16="http://schemas.microsoft.com/office/drawing/2014/main" id="{B7146B80-949A-3AAF-D0D6-0000E49332C0}"/>
              </a:ext>
            </a:extLst>
          </p:cNvPr>
          <p:cNvSpPr txBox="1">
            <a:spLocks noGrp="1"/>
          </p:cNvSpPr>
          <p:nvPr>
            <p:ph type="body" idx="1"/>
          </p:nvPr>
        </p:nvSpPr>
        <p:spPr>
          <a:xfrm>
            <a:off x="641925" y="1468118"/>
            <a:ext cx="9632553" cy="3849918"/>
          </a:xfrm>
          <a:prstGeom prst="rect">
            <a:avLst/>
          </a:prstGeom>
          <a:noFill/>
          <a:ln>
            <a:noFill/>
          </a:ln>
        </p:spPr>
        <p:txBody>
          <a:bodyPr spcFirstLastPara="1" wrap="square" lIns="91425" tIns="45700" rIns="91425" bIns="45700" anchor="t" anchorCtr="0">
            <a:noAutofit/>
          </a:bodyPr>
          <a:lstStyle/>
          <a:p>
            <a:pPr marL="266700" indent="-38100"/>
            <a:r>
              <a:rPr lang="nl-NL" dirty="0"/>
              <a:t>Voor degenen die hun begrip willen verdiepen van hoe ze een effectieve pitch kunnen voorbereiden, kunnen we aanbevelen</a:t>
            </a:r>
            <a:r>
              <a:rPr lang="en-GB" dirty="0"/>
              <a:t>:-</a:t>
            </a:r>
          </a:p>
          <a:p>
            <a:pPr marL="571500" indent="-342900">
              <a:buFont typeface="Arial" panose="020B0604020202020204" pitchFamily="34" charset="0"/>
              <a:buChar char="•"/>
            </a:pPr>
            <a:r>
              <a:rPr lang="en-GB" b="1" i="1" dirty="0"/>
              <a:t>Pitch Anything </a:t>
            </a:r>
            <a:r>
              <a:rPr lang="en-GB" dirty="0" err="1"/>
              <a:t>bij</a:t>
            </a:r>
            <a:r>
              <a:rPr lang="en-GB" dirty="0"/>
              <a:t> Oren </a:t>
            </a:r>
            <a:r>
              <a:rPr lang="nl-NL" dirty="0" err="1"/>
              <a:t>Klaff</a:t>
            </a:r>
            <a:r>
              <a:rPr lang="nl-NL" dirty="0"/>
              <a:t> biedt diepgaande inzichten in het structureren en leveren van overtuigende </a:t>
            </a:r>
            <a:r>
              <a:rPr lang="nl-NL" dirty="0" err="1"/>
              <a:t>pitches</a:t>
            </a:r>
            <a:r>
              <a:rPr lang="en-GB" dirty="0"/>
              <a:t>. </a:t>
            </a:r>
            <a:r>
              <a:rPr lang="en-IE" dirty="0">
                <a:hlinkClick r:id="rId3"/>
              </a:rPr>
              <a:t>Homepage - Oren Klaff</a:t>
            </a:r>
            <a:endParaRPr lang="en-GB" dirty="0"/>
          </a:p>
          <a:p>
            <a:pPr marL="571500" indent="-342900">
              <a:buFont typeface="Arial" panose="020B0604020202020204" pitchFamily="34" charset="0"/>
              <a:buChar char="•"/>
            </a:pPr>
            <a:r>
              <a:rPr lang="en-GB" b="1" i="1" dirty="0"/>
              <a:t>The Storyteller's Secret </a:t>
            </a:r>
            <a:r>
              <a:rPr lang="en-GB" dirty="0" err="1"/>
              <a:t>bij</a:t>
            </a:r>
            <a:r>
              <a:rPr lang="en-GB" dirty="0"/>
              <a:t> </a:t>
            </a:r>
            <a:r>
              <a:rPr lang="en-GB" dirty="0">
                <a:hlinkClick r:id="rId4"/>
              </a:rPr>
              <a:t>Carmine Gallo - The Storyteller's Secret</a:t>
            </a:r>
            <a:r>
              <a:rPr lang="en-GB" dirty="0"/>
              <a:t> </a:t>
            </a:r>
            <a:r>
              <a:rPr lang="nl-NL" dirty="0"/>
              <a:t>Verkent krachtige verteltechnieken die zijn gebruikt door succesvolle ondernemers.</a:t>
            </a:r>
          </a:p>
          <a:p>
            <a:pPr marL="571500" indent="-342900">
              <a:buFont typeface="Arial" panose="020B0604020202020204" pitchFamily="34" charset="0"/>
              <a:buChar char="•"/>
            </a:pPr>
            <a:r>
              <a:rPr lang="en-GB" dirty="0"/>
              <a:t>Websites </a:t>
            </a:r>
            <a:r>
              <a:rPr lang="en-GB" dirty="0" err="1"/>
              <a:t>zoals</a:t>
            </a:r>
            <a:r>
              <a:rPr lang="en-GB" dirty="0"/>
              <a:t> </a:t>
            </a:r>
            <a:r>
              <a:rPr lang="en-GB" b="1" i="1" dirty="0"/>
              <a:t>SlideShare </a:t>
            </a:r>
            <a:r>
              <a:rPr lang="nl-NL" dirty="0"/>
              <a:t>beschikken over een verscheidenheid aan hoogwaardige pitchdecks die u kunt bestuderen voor inspiratie en begeleiding, bijv.</a:t>
            </a:r>
            <a:r>
              <a:rPr lang="en-GB" dirty="0"/>
              <a:t>. </a:t>
            </a:r>
            <a:r>
              <a:rPr lang="en-GB" dirty="0">
                <a:hlinkClick r:id="rId5"/>
              </a:rPr>
              <a:t>Pitch Deck Template for startups | PPT</a:t>
            </a:r>
            <a:endParaRPr lang="en-GB" dirty="0"/>
          </a:p>
          <a:p>
            <a:pPr marL="228600" lvl="0" indent="-228600" algn="l" rtl="0">
              <a:lnSpc>
                <a:spcPct val="90000"/>
              </a:lnSpc>
              <a:spcBef>
                <a:spcPts val="1000"/>
              </a:spcBef>
              <a:spcAft>
                <a:spcPts val="0"/>
              </a:spcAft>
              <a:buClr>
                <a:srgbClr val="595959"/>
              </a:buClr>
              <a:buSzPts val="2400"/>
              <a:buNone/>
            </a:pPr>
            <a:endParaRPr dirty="0"/>
          </a:p>
        </p:txBody>
      </p:sp>
      <p:sp>
        <p:nvSpPr>
          <p:cNvPr id="306" name="Google Shape;306;p12">
            <a:extLst>
              <a:ext uri="{FF2B5EF4-FFF2-40B4-BE49-F238E27FC236}">
                <a16:creationId xmlns:a16="http://schemas.microsoft.com/office/drawing/2014/main" id="{A9B61172-BB3C-DEFC-AE7E-A91A45B07ABA}"/>
              </a:ext>
            </a:extLst>
          </p:cNvPr>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307" name="Google Shape;307;p12">
            <a:extLst>
              <a:ext uri="{FF2B5EF4-FFF2-40B4-BE49-F238E27FC236}">
                <a16:creationId xmlns:a16="http://schemas.microsoft.com/office/drawing/2014/main" id="{D21E7AE4-78ED-C2C0-B608-F78AE5FB1FB6}"/>
              </a:ext>
            </a:extLst>
          </p:cNvPr>
          <p:cNvSpPr txBox="1">
            <a:spLocks noGrp="1"/>
          </p:cNvSpPr>
          <p:nvPr>
            <p:ph type="body" idx="2"/>
          </p:nvPr>
        </p:nvSpPr>
        <p:spPr>
          <a:xfrm>
            <a:off x="641926" y="809370"/>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dirty="0">
                <a:solidFill>
                  <a:schemeClr val="bg1"/>
                </a:solidFill>
              </a:rPr>
              <a:t>Verder lezen</a:t>
            </a:r>
            <a:endParaRPr dirty="0">
              <a:solidFill>
                <a:schemeClr val="bg1"/>
              </a:solidFill>
            </a:endParaRPr>
          </a:p>
        </p:txBody>
      </p:sp>
    </p:spTree>
    <p:extLst>
      <p:ext uri="{BB962C8B-B14F-4D97-AF65-F5344CB8AC3E}">
        <p14:creationId xmlns:p14="http://schemas.microsoft.com/office/powerpoint/2010/main" val="2022384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10"/>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93" name="Google Shape;293;p10"/>
          <p:cNvSpPr txBox="1">
            <a:spLocks noGrp="1"/>
          </p:cNvSpPr>
          <p:nvPr>
            <p:ph type="body" idx="2"/>
          </p:nvPr>
        </p:nvSpPr>
        <p:spPr>
          <a:xfrm>
            <a:off x="264981" y="761603"/>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dirty="0">
                <a:solidFill>
                  <a:schemeClr val="lt1"/>
                </a:solidFill>
              </a:rPr>
              <a:t>Laat je </a:t>
            </a:r>
            <a:r>
              <a:rPr lang="en-US" dirty="0" err="1">
                <a:solidFill>
                  <a:schemeClr val="lt1"/>
                </a:solidFill>
              </a:rPr>
              <a:t>inspireren</a:t>
            </a:r>
            <a:r>
              <a:rPr lang="en-US" dirty="0">
                <a:solidFill>
                  <a:schemeClr val="lt1"/>
                </a:solidFill>
              </a:rPr>
              <a:t> door..</a:t>
            </a:r>
            <a:endParaRPr dirty="0"/>
          </a:p>
        </p:txBody>
      </p:sp>
      <p:pic>
        <p:nvPicPr>
          <p:cNvPr id="3" name="Afbeelding 2">
            <a:extLst>
              <a:ext uri="{FF2B5EF4-FFF2-40B4-BE49-F238E27FC236}">
                <a16:creationId xmlns:a16="http://schemas.microsoft.com/office/drawing/2014/main" id="{929EED1C-D5E2-BABF-F3DA-082687F412E0}"/>
              </a:ext>
            </a:extLst>
          </p:cNvPr>
          <p:cNvPicPr>
            <a:picLocks noChangeAspect="1"/>
          </p:cNvPicPr>
          <p:nvPr/>
        </p:nvPicPr>
        <p:blipFill>
          <a:blip r:embed="rId3"/>
          <a:stretch>
            <a:fillRect/>
          </a:stretch>
        </p:blipFill>
        <p:spPr>
          <a:xfrm>
            <a:off x="7205779" y="1468118"/>
            <a:ext cx="3711207" cy="3711207"/>
          </a:xfrm>
          <a:prstGeom prst="rect">
            <a:avLst/>
          </a:prstGeom>
        </p:spPr>
      </p:pic>
      <p:sp>
        <p:nvSpPr>
          <p:cNvPr id="7" name="TextBox 6">
            <a:extLst>
              <a:ext uri="{FF2B5EF4-FFF2-40B4-BE49-F238E27FC236}">
                <a16:creationId xmlns:a16="http://schemas.microsoft.com/office/drawing/2014/main" id="{DE02137B-E708-5595-1B00-E204A036738B}"/>
              </a:ext>
            </a:extLst>
          </p:cNvPr>
          <p:cNvSpPr txBox="1"/>
          <p:nvPr/>
        </p:nvSpPr>
        <p:spPr>
          <a:xfrm>
            <a:off x="694465" y="1565257"/>
            <a:ext cx="6553689" cy="3724096"/>
          </a:xfrm>
          <a:prstGeom prst="rect">
            <a:avLst/>
          </a:prstGeom>
          <a:noFill/>
        </p:spPr>
        <p:txBody>
          <a:bodyPr wrap="square">
            <a:spAutoFit/>
          </a:bodyPr>
          <a:lstStyle/>
          <a:p>
            <a:r>
              <a:rPr lang="nl-NL" sz="2400" b="1" dirty="0">
                <a:solidFill>
                  <a:srgbClr val="444444"/>
                </a:solidFill>
                <a:latin typeface="Calibri" panose="020F0502020204030204" pitchFamily="34" charset="0"/>
                <a:ea typeface="Calibri" panose="020F0502020204030204" pitchFamily="34" charset="0"/>
                <a:cs typeface="Calibri" panose="020F0502020204030204" pitchFamily="34" charset="0"/>
              </a:rPr>
              <a:t>Het onontdekte financieren, het creëren van de</a:t>
            </a:r>
            <a:br>
              <a:rPr lang="nl-NL" sz="2400" b="1" dirty="0">
                <a:solidFill>
                  <a:srgbClr val="444444"/>
                </a:solidFill>
                <a:latin typeface="Calibri" panose="020F0502020204030204" pitchFamily="34" charset="0"/>
                <a:ea typeface="Calibri" panose="020F0502020204030204" pitchFamily="34" charset="0"/>
                <a:cs typeface="Calibri" panose="020F0502020204030204" pitchFamily="34" charset="0"/>
              </a:rPr>
            </a:br>
            <a:r>
              <a:rPr lang="nl-NL" sz="2400" b="1" dirty="0">
                <a:solidFill>
                  <a:srgbClr val="444444"/>
                </a:solidFill>
                <a:latin typeface="Calibri" panose="020F0502020204030204" pitchFamily="34" charset="0"/>
                <a:ea typeface="Calibri" panose="020F0502020204030204" pitchFamily="34" charset="0"/>
                <a:cs typeface="Calibri" panose="020F0502020204030204" pitchFamily="34" charset="0"/>
              </a:rPr>
              <a:t>buitengewoon, met een impact op de wereld </a:t>
            </a:r>
            <a:r>
              <a:rPr lang="en-IE" sz="2400" dirty="0">
                <a:hlinkClick r:id="rId4"/>
              </a:rPr>
              <a:t>https://www.impactxcapital.com/</a:t>
            </a:r>
            <a:r>
              <a:rPr lang="en-IE" sz="2400" dirty="0"/>
              <a:t> </a:t>
            </a:r>
          </a:p>
          <a:p>
            <a:endParaRPr lang="en-IE" sz="2400" dirty="0"/>
          </a:p>
          <a:p>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Impact X </a:t>
            </a:r>
            <a:r>
              <a:rPr lang="nl-NL" sz="2000" dirty="0" err="1">
                <a:solidFill>
                  <a:srgbClr val="595959"/>
                </a:solidFill>
                <a:latin typeface="Calibri" panose="020F0502020204030204" pitchFamily="34" charset="0"/>
                <a:ea typeface="Calibri" panose="020F0502020204030204" pitchFamily="34" charset="0"/>
                <a:cs typeface="Calibri" panose="020F0502020204030204" pitchFamily="34" charset="0"/>
              </a:rPr>
              <a:t>Capital</a:t>
            </a:r>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 inspireert door ondervertegenwoordigde oprichters te empoweren, vooral uit de Afro-Caribische diaspora, met als doel financieringstekorten in VC te dichten. Met een divers, ervaren leiderschapsteam stimuleren ze sociale verandering en creëren ze rijkdom voor gemeenschappen, door een inclusiever startup-ecosysteem op te bouwen.</a:t>
            </a:r>
            <a:endParaRPr lang="en-IE" sz="2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0">
          <a:extLst>
            <a:ext uri="{FF2B5EF4-FFF2-40B4-BE49-F238E27FC236}">
              <a16:creationId xmlns:a16="http://schemas.microsoft.com/office/drawing/2014/main" id="{3F71AB2D-1F54-6123-005A-8ECAF973C374}"/>
            </a:ext>
          </a:extLst>
        </p:cNvPr>
        <p:cNvGrpSpPr/>
        <p:nvPr/>
      </p:nvGrpSpPr>
      <p:grpSpPr>
        <a:xfrm>
          <a:off x="0" y="0"/>
          <a:ext cx="0" cy="0"/>
          <a:chOff x="0" y="0"/>
          <a:chExt cx="0" cy="0"/>
        </a:xfrm>
      </p:grpSpPr>
      <p:sp>
        <p:nvSpPr>
          <p:cNvPr id="292" name="Google Shape;292;p10">
            <a:extLst>
              <a:ext uri="{FF2B5EF4-FFF2-40B4-BE49-F238E27FC236}">
                <a16:creationId xmlns:a16="http://schemas.microsoft.com/office/drawing/2014/main" id="{665E5CEE-CBE2-0F53-BC8F-8F9ADF51DAF2}"/>
              </a:ext>
            </a:extLst>
          </p:cNvPr>
          <p:cNvSpPr/>
          <p:nvPr/>
        </p:nvSpPr>
        <p:spPr>
          <a:xfrm>
            <a:off x="0" y="664464"/>
            <a:ext cx="655369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DE0A1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93" name="Google Shape;293;p10">
            <a:extLst>
              <a:ext uri="{FF2B5EF4-FFF2-40B4-BE49-F238E27FC236}">
                <a16:creationId xmlns:a16="http://schemas.microsoft.com/office/drawing/2014/main" id="{7467B206-6F9A-2A44-4295-96CD4804735D}"/>
              </a:ext>
            </a:extLst>
          </p:cNvPr>
          <p:cNvSpPr txBox="1">
            <a:spLocks noGrp="1"/>
          </p:cNvSpPr>
          <p:nvPr>
            <p:ph type="body" idx="2"/>
          </p:nvPr>
        </p:nvSpPr>
        <p:spPr>
          <a:xfrm>
            <a:off x="277681" y="841959"/>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a:solidFill>
                  <a:schemeClr val="lt1"/>
                </a:solidFill>
              </a:rPr>
              <a:t>Laat je inspireren door..</a:t>
            </a:r>
            <a:endParaRPr dirty="0"/>
          </a:p>
        </p:txBody>
      </p:sp>
      <p:pic>
        <p:nvPicPr>
          <p:cNvPr id="4" name="Afbeelding 3">
            <a:extLst>
              <a:ext uri="{FF2B5EF4-FFF2-40B4-BE49-F238E27FC236}">
                <a16:creationId xmlns:a16="http://schemas.microsoft.com/office/drawing/2014/main" id="{19BEE235-F4C9-A54C-0FA1-2EEB5199A449}"/>
              </a:ext>
            </a:extLst>
          </p:cNvPr>
          <p:cNvPicPr>
            <a:picLocks noChangeAspect="1"/>
          </p:cNvPicPr>
          <p:nvPr/>
        </p:nvPicPr>
        <p:blipFill>
          <a:blip r:embed="rId3"/>
          <a:stretch>
            <a:fillRect/>
          </a:stretch>
        </p:blipFill>
        <p:spPr>
          <a:xfrm>
            <a:off x="7497233" y="2053318"/>
            <a:ext cx="2823722" cy="2654299"/>
          </a:xfrm>
          <a:prstGeom prst="rect">
            <a:avLst/>
          </a:prstGeom>
        </p:spPr>
      </p:pic>
      <p:sp>
        <p:nvSpPr>
          <p:cNvPr id="5" name="TextBox 4">
            <a:extLst>
              <a:ext uri="{FF2B5EF4-FFF2-40B4-BE49-F238E27FC236}">
                <a16:creationId xmlns:a16="http://schemas.microsoft.com/office/drawing/2014/main" id="{F9301147-3369-396A-6079-185DA4B31BBA}"/>
              </a:ext>
            </a:extLst>
          </p:cNvPr>
          <p:cNvSpPr txBox="1"/>
          <p:nvPr/>
        </p:nvSpPr>
        <p:spPr>
          <a:xfrm>
            <a:off x="704566" y="1828562"/>
            <a:ext cx="6553690" cy="3662541"/>
          </a:xfrm>
          <a:prstGeom prst="rect">
            <a:avLst/>
          </a:prstGeom>
          <a:noFill/>
        </p:spPr>
        <p:txBody>
          <a:bodyPr wrap="square">
            <a:spAutoFit/>
          </a:bodyPr>
          <a:lstStyle/>
          <a:p>
            <a:r>
              <a:rPr lang="en-IE" sz="2400" dirty="0">
                <a:latin typeface="Calibri" panose="020F0502020204030204" pitchFamily="34" charset="0"/>
                <a:ea typeface="Calibri" panose="020F0502020204030204" pitchFamily="34" charset="0"/>
                <a:cs typeface="Calibri" panose="020F0502020204030204" pitchFamily="34" charset="0"/>
                <a:hlinkClick r:id="rId4"/>
              </a:rPr>
              <a:t>Unconventional Ventures - European impact tech investor </a:t>
            </a:r>
            <a:endParaRPr lang="en-IE" sz="2400" dirty="0">
              <a:latin typeface="Calibri" panose="020F0502020204030204" pitchFamily="34" charset="0"/>
              <a:ea typeface="Calibri" panose="020F0502020204030204" pitchFamily="34" charset="0"/>
              <a:cs typeface="Calibri" panose="020F0502020204030204" pitchFamily="34" charset="0"/>
            </a:endParaRPr>
          </a:p>
          <a:p>
            <a:endParaRPr lang="en-IE" sz="2400" dirty="0">
              <a:latin typeface="Calibri" panose="020F0502020204030204" pitchFamily="34" charset="0"/>
              <a:ea typeface="Calibri" panose="020F0502020204030204" pitchFamily="34" charset="0"/>
              <a:cs typeface="Calibri" panose="020F0502020204030204" pitchFamily="34" charset="0"/>
            </a:endParaRPr>
          </a:p>
          <a:p>
            <a:r>
              <a:rPr lang="nl-NL" sz="2000" dirty="0" err="1">
                <a:solidFill>
                  <a:srgbClr val="595959"/>
                </a:solidFill>
                <a:latin typeface="Calibri" panose="020F0502020204030204" pitchFamily="34" charset="0"/>
                <a:ea typeface="Calibri" panose="020F0502020204030204" pitchFamily="34" charset="0"/>
                <a:cs typeface="Calibri" panose="020F0502020204030204" pitchFamily="34" charset="0"/>
              </a:rPr>
              <a:t>Unconventional</a:t>
            </a:r>
            <a:r>
              <a:rPr lang="nl-NL" sz="2000" dirty="0">
                <a:solidFill>
                  <a:srgbClr val="595959"/>
                </a:solidFill>
                <a:latin typeface="Calibri" panose="020F0502020204030204" pitchFamily="34" charset="0"/>
                <a:ea typeface="Calibri" panose="020F0502020204030204" pitchFamily="34" charset="0"/>
                <a:cs typeface="Calibri" panose="020F0502020204030204" pitchFamily="34" charset="0"/>
              </a:rPr>
              <a:t> Ventures daagt systemische vooroordelen uit die in het verleden diverse oprichters hebben uitgesloten van durfkapitaal. Door oprichters te ondersteunen die te maken hebben met barrières als gevolg van geslacht, etniciteit of achtergrond, pleiten ze voor een rechtvaardig startup-ecosysteem en bevorderen ze inclusiviteit, waarbij ze potentieel erkennen dat verder gaat dan de traditionele normen.</a:t>
            </a:r>
            <a:endParaRPr lang="en-IE" sz="2000" dirty="0">
              <a:solidFill>
                <a:srgbClr val="595959"/>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895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7"/>
          <p:cNvSpPr txBox="1">
            <a:spLocks noGrp="1"/>
          </p:cNvSpPr>
          <p:nvPr>
            <p:ph type="body" idx="1"/>
          </p:nvPr>
        </p:nvSpPr>
        <p:spPr>
          <a:xfrm>
            <a:off x="68239" y="5032771"/>
            <a:ext cx="4414577" cy="6793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US" b="1" i="0" u="none" strike="noStrike" cap="none" dirty="0">
                <a:solidFill>
                  <a:schemeClr val="lt1"/>
                </a:solidFill>
                <a:latin typeface="Calibri"/>
                <a:ea typeface="Calibri"/>
                <a:cs typeface="Calibri"/>
                <a:sym typeface="Calibri"/>
              </a:rPr>
              <a:t>www.mosaic4investing.eu</a:t>
            </a:r>
          </a:p>
          <a:p>
            <a:pPr marL="0" lvl="0" indent="0" algn="l" rtl="0">
              <a:lnSpc>
                <a:spcPct val="90000"/>
              </a:lnSpc>
              <a:spcBef>
                <a:spcPts val="1000"/>
              </a:spcBef>
              <a:spcAft>
                <a:spcPts val="0"/>
              </a:spcAft>
              <a:buClr>
                <a:schemeClr val="lt1"/>
              </a:buClr>
              <a:buSzPts val="3200"/>
              <a:buNone/>
            </a:pPr>
            <a:endParaRPr sz="3200" dirty="0"/>
          </a:p>
        </p:txBody>
      </p:sp>
      <p:sp>
        <p:nvSpPr>
          <p:cNvPr id="420" name="Google Shape;420;p27"/>
          <p:cNvSpPr txBox="1">
            <a:spLocks noGrp="1"/>
          </p:cNvSpPr>
          <p:nvPr>
            <p:ph type="body" idx="2"/>
          </p:nvPr>
        </p:nvSpPr>
        <p:spPr>
          <a:xfrm>
            <a:off x="406519" y="2870767"/>
            <a:ext cx="7568194" cy="1425651"/>
          </a:xfrm>
          <a:prstGeom prst="rect">
            <a:avLst/>
          </a:prstGeom>
          <a:noFill/>
          <a:ln>
            <a:noFill/>
          </a:ln>
        </p:spPr>
        <p:txBody>
          <a:bodyPr spcFirstLastPara="1" wrap="square" lIns="91425" tIns="45700" rIns="91425" bIns="45700" anchor="ctr" anchorCtr="0">
            <a:normAutofit/>
          </a:bodyPr>
          <a:lstStyle/>
          <a:p>
            <a:pPr marL="266700" indent="-38100">
              <a:lnSpc>
                <a:spcPct val="120000"/>
              </a:lnSpc>
              <a:spcAft>
                <a:spcPts val="800"/>
              </a:spcAft>
            </a:pPr>
            <a:r>
              <a:rPr lang="nl-NL" dirty="0"/>
              <a:t>De volgende stap is Module 8 Financiële hulp voor ondervertegenwoordigde oprichters</a:t>
            </a:r>
            <a:endParaRPr lang="en-GB" b="0" dirty="0">
              <a:effectLst/>
            </a:endParaRPr>
          </a:p>
        </p:txBody>
      </p:sp>
      <p:sp>
        <p:nvSpPr>
          <p:cNvPr id="421" name="Google Shape;421;p27"/>
          <p:cNvSpPr txBox="1">
            <a:spLocks noGrp="1"/>
          </p:cNvSpPr>
          <p:nvPr>
            <p:ph type="body" idx="3"/>
          </p:nvPr>
        </p:nvSpPr>
        <p:spPr>
          <a:xfrm>
            <a:off x="341072" y="2261877"/>
            <a:ext cx="8522993" cy="837258"/>
          </a:xfrm>
          <a:prstGeom prst="rect">
            <a:avLst/>
          </a:prstGeom>
          <a:noFill/>
          <a:ln>
            <a:noFill/>
          </a:ln>
        </p:spPr>
        <p:txBody>
          <a:bodyPr spcFirstLastPara="1" wrap="square" lIns="91425" tIns="45700" rIns="91425" bIns="45700" anchor="ctr" anchorCtr="0">
            <a:noAutofit/>
          </a:bodyPr>
          <a:lstStyle/>
          <a:p>
            <a:r>
              <a:rPr lang="nl-NL" sz="3200" b="1" dirty="0"/>
              <a:t>Goed gedaan met het voltooien van Module 7</a:t>
            </a:r>
            <a:endParaRPr lang="en-US" sz="3200" b="1" dirty="0"/>
          </a:p>
        </p:txBody>
      </p:sp>
      <p:grpSp>
        <p:nvGrpSpPr>
          <p:cNvPr id="422" name="Google Shape;422;p27"/>
          <p:cNvGrpSpPr/>
          <p:nvPr/>
        </p:nvGrpSpPr>
        <p:grpSpPr>
          <a:xfrm>
            <a:off x="10130553" y="4266316"/>
            <a:ext cx="545169" cy="545169"/>
            <a:chOff x="1950027" y="2499889"/>
            <a:chExt cx="850463" cy="850463"/>
          </a:xfrm>
        </p:grpSpPr>
        <p:sp>
          <p:nvSpPr>
            <p:cNvPr id="423" name="Google Shape;423;p27"/>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24" name="Google Shape;424;p27"/>
            <p:cNvGrpSpPr/>
            <p:nvPr/>
          </p:nvGrpSpPr>
          <p:grpSpPr>
            <a:xfrm>
              <a:off x="2107521" y="2657382"/>
              <a:ext cx="535476" cy="535477"/>
              <a:chOff x="2107521" y="2657382"/>
              <a:chExt cx="535476" cy="535477"/>
            </a:xfrm>
          </p:grpSpPr>
          <p:sp>
            <p:nvSpPr>
              <p:cNvPr id="425" name="Google Shape;425;p27"/>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27"/>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27"/>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28" name="Google Shape;428;p27"/>
          <p:cNvGrpSpPr/>
          <p:nvPr/>
        </p:nvGrpSpPr>
        <p:grpSpPr>
          <a:xfrm>
            <a:off x="8785801" y="4266316"/>
            <a:ext cx="545169" cy="545169"/>
            <a:chOff x="-147782" y="2499889"/>
            <a:chExt cx="850463" cy="850463"/>
          </a:xfrm>
        </p:grpSpPr>
        <p:sp>
          <p:nvSpPr>
            <p:cNvPr id="429" name="Google Shape;429;p27"/>
            <p:cNvSpPr/>
            <p:nvPr/>
          </p:nvSpPr>
          <p:spPr>
            <a:xfrm>
              <a:off x="-147782"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27"/>
            <p:cNvSpPr/>
            <p:nvPr/>
          </p:nvSpPr>
          <p:spPr>
            <a:xfrm>
              <a:off x="18529" y="2722898"/>
              <a:ext cx="549967" cy="447282"/>
            </a:xfrm>
            <a:custGeom>
              <a:avLst/>
              <a:gdLst/>
              <a:ahLst/>
              <a:cxnLst/>
              <a:rect l="l" t="t" r="r" b="b"/>
              <a:pathLst>
                <a:path w="549966" h="447280" extrusionOk="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1" name="Google Shape;431;p27"/>
          <p:cNvGrpSpPr/>
          <p:nvPr/>
        </p:nvGrpSpPr>
        <p:grpSpPr>
          <a:xfrm>
            <a:off x="10802525" y="4266316"/>
            <a:ext cx="545169" cy="545169"/>
            <a:chOff x="2998302" y="2499889"/>
            <a:chExt cx="850463" cy="850463"/>
          </a:xfrm>
        </p:grpSpPr>
        <p:sp>
          <p:nvSpPr>
            <p:cNvPr id="432" name="Google Shape;432;p27"/>
            <p:cNvSpPr/>
            <p:nvPr/>
          </p:nvSpPr>
          <p:spPr>
            <a:xfrm>
              <a:off x="2998302" y="2499889"/>
              <a:ext cx="850463" cy="850463"/>
            </a:xfrm>
            <a:custGeom>
              <a:avLst/>
              <a:gdLst/>
              <a:ahLst/>
              <a:cxnLst/>
              <a:rect l="l" t="t" r="r" b="b"/>
              <a:pathLst>
                <a:path w="850463" h="850463" extrusionOk="0">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27"/>
            <p:cNvSpPr/>
            <p:nvPr/>
          </p:nvSpPr>
          <p:spPr>
            <a:xfrm>
              <a:off x="3139416" y="2726679"/>
              <a:ext cx="568235" cy="398142"/>
            </a:xfrm>
            <a:custGeom>
              <a:avLst/>
              <a:gdLst/>
              <a:ahLst/>
              <a:cxnLst/>
              <a:rect l="l" t="t" r="r" b="b"/>
              <a:pathLst>
                <a:path w="568235" h="398142" extrusionOk="0">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34" name="Google Shape;434;p27"/>
          <p:cNvGrpSpPr/>
          <p:nvPr/>
        </p:nvGrpSpPr>
        <p:grpSpPr>
          <a:xfrm>
            <a:off x="8113831" y="4266316"/>
            <a:ext cx="545169" cy="545572"/>
            <a:chOff x="-1196056" y="2499889"/>
            <a:chExt cx="850463" cy="851092"/>
          </a:xfrm>
        </p:grpSpPr>
        <p:sp>
          <p:nvSpPr>
            <p:cNvPr id="435" name="Google Shape;435;p27"/>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27"/>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37" name="Google Shape;437;p27"/>
          <p:cNvSpPr/>
          <p:nvPr/>
        </p:nvSpPr>
        <p:spPr>
          <a:xfrm>
            <a:off x="9458178" y="4266316"/>
            <a:ext cx="545169" cy="545169"/>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DBD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38" name="Google Shape;438;p27" descr="World with solid fill"/>
          <p:cNvPicPr preferRelativeResize="0"/>
          <p:nvPr/>
        </p:nvPicPr>
        <p:blipFill rotWithShape="1">
          <a:blip r:embed="rId3">
            <a:alphaModFix/>
          </a:blip>
          <a:srcRect/>
          <a:stretch/>
        </p:blipFill>
        <p:spPr>
          <a:xfrm>
            <a:off x="9487115" y="4298265"/>
            <a:ext cx="478037" cy="4780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C1723B1-142C-2A89-76A1-4970CCCF01A4}"/>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00ED1A1E-D453-10B2-D196-DB2C8444A464}"/>
              </a:ext>
            </a:extLst>
          </p:cNvPr>
          <p:cNvSpPr txBox="1">
            <a:spLocks noGrp="1"/>
          </p:cNvSpPr>
          <p:nvPr>
            <p:ph type="body" idx="1"/>
          </p:nvPr>
        </p:nvSpPr>
        <p:spPr>
          <a:xfrm>
            <a:off x="382121" y="1296121"/>
            <a:ext cx="7806535" cy="3849918"/>
          </a:xfrm>
          <a:prstGeom prst="rect">
            <a:avLst/>
          </a:prstGeom>
          <a:noFill/>
          <a:ln>
            <a:noFill/>
          </a:ln>
        </p:spPr>
        <p:txBody>
          <a:bodyPr spcFirstLastPara="1" wrap="square" lIns="91425" tIns="45700" rIns="91425" bIns="45700" anchor="t" anchorCtr="0">
            <a:noAutofit/>
          </a:bodyPr>
          <a:lstStyle/>
          <a:p>
            <a:pPr marL="228600" indent="0"/>
            <a:r>
              <a:rPr lang="nl-NL" sz="2000" dirty="0"/>
              <a:t>In module 4, “Hoe zorg ik voor financiering voor mijn bedrijf”, heb je geleerd over durfkapitaal en angel investment. Het is van vitaal belang om de juiste match te krijgen voor uw bedrijfsfase en uw waarden.
Weten hoe u in contact kunt komen met investeerders, gaat over weten waar u moet zoeken, naar wie u moet zoeken en hoe u uw eerste kennismaking kunt maximaliseren. Het is van cruciaal belang om investeerders betrokken te houden vanaf de eerste betrokkenheid totdat u uw idee kunt pitchen. 
Verschillende soorten beleggers zijn op verschillende plaatsen te vinden, dus als u weet naar wie u op zoek bent, weet u waar u kunt zoeken.</a:t>
            </a:r>
          </a:p>
        </p:txBody>
      </p:sp>
      <p:sp>
        <p:nvSpPr>
          <p:cNvPr id="252" name="Google Shape;252;p6">
            <a:extLst>
              <a:ext uri="{FF2B5EF4-FFF2-40B4-BE49-F238E27FC236}">
                <a16:creationId xmlns:a16="http://schemas.microsoft.com/office/drawing/2014/main" id="{5571A15C-B3F7-1250-7FDC-739CC5E28574}"/>
              </a:ext>
            </a:extLst>
          </p:cNvPr>
          <p:cNvSpPr/>
          <p:nvPr/>
        </p:nvSpPr>
        <p:spPr>
          <a:xfrm>
            <a:off x="0" y="504464"/>
            <a:ext cx="8534400"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75DAEF15-0DD9-E4AF-8FC8-8C81DA7CDC4D}"/>
              </a:ext>
            </a:extLst>
          </p:cNvPr>
          <p:cNvSpPr txBox="1">
            <a:spLocks noGrp="1"/>
          </p:cNvSpPr>
          <p:nvPr>
            <p:ph type="body" idx="2"/>
          </p:nvPr>
        </p:nvSpPr>
        <p:spPr>
          <a:xfrm>
            <a:off x="620581" y="618937"/>
            <a:ext cx="963255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dirty="0">
                <a:solidFill>
                  <a:schemeClr val="bg1"/>
                </a:solidFill>
              </a:rPr>
              <a:t>Het draait allemaal om de voorbereiding</a:t>
            </a:r>
            <a:endParaRPr dirty="0">
              <a:solidFill>
                <a:schemeClr val="bg1"/>
              </a:solidFill>
            </a:endParaRPr>
          </a:p>
        </p:txBody>
      </p:sp>
      <p:pic>
        <p:nvPicPr>
          <p:cNvPr id="3" name="Afbeelding 2">
            <a:extLst>
              <a:ext uri="{FF2B5EF4-FFF2-40B4-BE49-F238E27FC236}">
                <a16:creationId xmlns:a16="http://schemas.microsoft.com/office/drawing/2014/main" id="{D7E41FBD-E7AE-676E-3F4C-AB5D92F451EF}"/>
              </a:ext>
            </a:extLst>
          </p:cNvPr>
          <p:cNvPicPr>
            <a:picLocks noChangeAspect="1"/>
          </p:cNvPicPr>
          <p:nvPr/>
        </p:nvPicPr>
        <p:blipFill>
          <a:blip r:embed="rId3"/>
          <a:stretch>
            <a:fillRect/>
          </a:stretch>
        </p:blipFill>
        <p:spPr>
          <a:xfrm>
            <a:off x="8047496" y="1726860"/>
            <a:ext cx="2988441" cy="2988441"/>
          </a:xfrm>
          <a:prstGeom prst="rect">
            <a:avLst/>
          </a:prstGeom>
        </p:spPr>
      </p:pic>
    </p:spTree>
    <p:extLst>
      <p:ext uri="{BB962C8B-B14F-4D97-AF65-F5344CB8AC3E}">
        <p14:creationId xmlns:p14="http://schemas.microsoft.com/office/powerpoint/2010/main" val="104731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AC23873-3853-787F-E74B-220F341F8B31}"/>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ED4325E5-B230-7E82-1173-B03DC32BEBAF}"/>
              </a:ext>
            </a:extLst>
          </p:cNvPr>
          <p:cNvSpPr txBox="1">
            <a:spLocks noGrp="1"/>
          </p:cNvSpPr>
          <p:nvPr>
            <p:ph type="body" idx="1"/>
          </p:nvPr>
        </p:nvSpPr>
        <p:spPr>
          <a:xfrm>
            <a:off x="320707" y="1433538"/>
            <a:ext cx="10590678" cy="3849918"/>
          </a:xfrm>
          <a:prstGeom prst="rect">
            <a:avLst/>
          </a:prstGeom>
          <a:noFill/>
          <a:ln>
            <a:noFill/>
          </a:ln>
        </p:spPr>
        <p:txBody>
          <a:bodyPr spcFirstLastPara="1" wrap="square" lIns="91425" tIns="45700" rIns="91425" bIns="45700" anchor="t" anchorCtr="0">
            <a:noAutofit/>
          </a:bodyPr>
          <a:lstStyle/>
          <a:p>
            <a:pPr marL="228600" indent="-50800"/>
            <a:r>
              <a:rPr lang="en-GB" sz="2000" b="1" i="0" dirty="0">
                <a:solidFill>
                  <a:srgbClr val="47B5C8"/>
                </a:solidFill>
                <a:effectLst/>
                <a:latin typeface="var(--font-header)"/>
              </a:rPr>
              <a:t>Pre-seed </a:t>
            </a:r>
            <a:r>
              <a:rPr lang="nl-NL" sz="2000" dirty="0"/>
              <a:t>Financiering wordt vaak beschouwd als de allereerste financiële injectie in een nieuw bedrijf, bedoeld om een idee te helpen ontwikkelen tot iets </a:t>
            </a:r>
            <a:r>
              <a:rPr lang="nl-NL" sz="2000" dirty="0" err="1"/>
              <a:t>tastbaarders</a:t>
            </a:r>
            <a:r>
              <a:rPr lang="nl-NL" sz="2000" dirty="0"/>
              <a:t>. In dit stadium bevindt het bedrijf zich meestal in de conceptuele fase en wordt de financiering gebruikt om de initiële kosten te dekken, zoals productontwikkeling en het opzetten van basisactiviteiten.</a:t>
            </a:r>
          </a:p>
          <a:p>
            <a:pPr marL="228600" indent="-50800"/>
            <a:r>
              <a:rPr lang="en-GB" sz="2000" b="1" dirty="0"/>
              <a:t>Wie </a:t>
            </a:r>
            <a:r>
              <a:rPr lang="en-GB" sz="2000" b="1" dirty="0" err="1"/>
              <a:t>zijn</a:t>
            </a:r>
            <a:r>
              <a:rPr lang="en-GB" sz="2000" b="1" dirty="0"/>
              <a:t> Pre-Seed </a:t>
            </a:r>
            <a:r>
              <a:rPr lang="en-GB" sz="2000" b="1" dirty="0" err="1"/>
              <a:t>Investeerders</a:t>
            </a:r>
            <a:r>
              <a:rPr lang="en-GB" sz="2000" b="1" dirty="0"/>
              <a:t>?</a:t>
            </a:r>
          </a:p>
          <a:p>
            <a:pPr>
              <a:buFont typeface="Arial" panose="020B0604020202020204" pitchFamily="34" charset="0"/>
              <a:buChar char="•"/>
            </a:pPr>
            <a:r>
              <a:rPr lang="nl-NL" sz="2000" b="1" dirty="0"/>
              <a:t>Persoonlijk netwerk: </a:t>
            </a:r>
            <a:r>
              <a:rPr lang="nl-NL" sz="2000" dirty="0"/>
              <a:t>De meest voorkomende pre-</a:t>
            </a:r>
            <a:r>
              <a:rPr lang="nl-NL" sz="2000" dirty="0" err="1"/>
              <a:t>seed</a:t>
            </a:r>
            <a:r>
              <a:rPr lang="nl-NL" sz="2000" dirty="0"/>
              <a:t> investeerders zijn waarschijnlijk mensen binnen uw persoonlijke netwerk die geloven in uw visie en potentieel. Dit omvat familie, vrienden en professionele kennissen.</a:t>
            </a:r>
            <a:r>
              <a:rPr lang="nl-NL" sz="2000" b="1" dirty="0"/>
              <a:t>
Angel </a:t>
            </a:r>
            <a:r>
              <a:rPr lang="nl-NL" sz="2000" b="1" dirty="0" err="1"/>
              <a:t>Investors</a:t>
            </a:r>
            <a:r>
              <a:rPr lang="nl-NL" sz="2000" b="1" dirty="0"/>
              <a:t>: </a:t>
            </a:r>
            <a:r>
              <a:rPr lang="nl-NL" sz="2000" dirty="0"/>
              <a:t>Sommige angel-investeerders zijn misschien ook bereid om te investeren in de pre-</a:t>
            </a:r>
            <a:r>
              <a:rPr lang="nl-NL" sz="2000" dirty="0" err="1"/>
              <a:t>seed</a:t>
            </a:r>
            <a:r>
              <a:rPr lang="nl-NL" sz="2000" dirty="0"/>
              <a:t>-fase, vooral degenen die een bijzondere interesse hebben in uw zakelijke niche of een persoonlijke band met u delen.</a:t>
            </a:r>
            <a:endParaRPr lang="en-GB" i="0" dirty="0">
              <a:solidFill>
                <a:srgbClr val="2E2E2E"/>
              </a:solidFill>
              <a:effectLst/>
              <a:latin typeface="Inter"/>
            </a:endParaRPr>
          </a:p>
        </p:txBody>
      </p:sp>
      <p:sp>
        <p:nvSpPr>
          <p:cNvPr id="252" name="Google Shape;252;p6">
            <a:extLst>
              <a:ext uri="{FF2B5EF4-FFF2-40B4-BE49-F238E27FC236}">
                <a16:creationId xmlns:a16="http://schemas.microsoft.com/office/drawing/2014/main" id="{4FDB99F6-3071-38C7-4E2E-FFCFE5C893F3}"/>
              </a:ext>
            </a:extLst>
          </p:cNvPr>
          <p:cNvSpPr/>
          <p:nvPr/>
        </p:nvSpPr>
        <p:spPr>
          <a:xfrm>
            <a:off x="0" y="600000"/>
            <a:ext cx="10590678"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B8902FCE-ECEA-6EFA-7D4D-1C5AED4C044B}"/>
              </a:ext>
            </a:extLst>
          </p:cNvPr>
          <p:cNvSpPr txBox="1">
            <a:spLocks noGrp="1"/>
          </p:cNvSpPr>
          <p:nvPr>
            <p:ph type="body" idx="2"/>
          </p:nvPr>
        </p:nvSpPr>
        <p:spPr>
          <a:xfrm>
            <a:off x="320707" y="713836"/>
            <a:ext cx="1044889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dirty="0">
                <a:solidFill>
                  <a:schemeClr val="bg1"/>
                </a:solidFill>
                <a:latin typeface="Inter"/>
              </a:rPr>
              <a:t>De soorten investeerders die u mogelijk nodig heeft:</a:t>
            </a:r>
            <a:endParaRPr dirty="0">
              <a:solidFill>
                <a:schemeClr val="bg1"/>
              </a:solidFill>
            </a:endParaRPr>
          </a:p>
        </p:txBody>
      </p:sp>
    </p:spTree>
    <p:extLst>
      <p:ext uri="{BB962C8B-B14F-4D97-AF65-F5344CB8AC3E}">
        <p14:creationId xmlns:p14="http://schemas.microsoft.com/office/powerpoint/2010/main" val="158006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81585AF6-0BFD-F6B7-1842-8F8335964F7A}"/>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5C76A22F-245C-5F9A-6E40-B3A1EA7BC50C}"/>
              </a:ext>
            </a:extLst>
          </p:cNvPr>
          <p:cNvSpPr txBox="1">
            <a:spLocks noGrp="1"/>
          </p:cNvSpPr>
          <p:nvPr>
            <p:ph type="body" idx="1"/>
          </p:nvPr>
        </p:nvSpPr>
        <p:spPr>
          <a:xfrm>
            <a:off x="484480" y="1517490"/>
            <a:ext cx="10338194" cy="3849918"/>
          </a:xfrm>
          <a:prstGeom prst="rect">
            <a:avLst/>
          </a:prstGeom>
          <a:noFill/>
          <a:ln>
            <a:noFill/>
          </a:ln>
        </p:spPr>
        <p:txBody>
          <a:bodyPr spcFirstLastPara="1" wrap="square" lIns="91425" tIns="45700" rIns="91425" bIns="45700" anchor="t" anchorCtr="0">
            <a:noAutofit/>
          </a:bodyPr>
          <a:lstStyle/>
          <a:p>
            <a:pPr marL="177800" indent="50800"/>
            <a:r>
              <a:rPr lang="nl-NL" sz="2000" b="1" dirty="0"/>
              <a:t>Pre-</a:t>
            </a:r>
            <a:r>
              <a:rPr lang="nl-NL" sz="2000" b="1" dirty="0" err="1"/>
              <a:t>seed</a:t>
            </a:r>
            <a:r>
              <a:rPr lang="nl-NL" sz="2000" b="1" dirty="0"/>
              <a:t> </a:t>
            </a:r>
            <a:r>
              <a:rPr lang="nl-NL" sz="2000" dirty="0"/>
              <a:t>financiering gaat over geloven in het potentieel van een idee en het vermogen van de ondernemer om het uit te voeren. Voor ondervertegenwoordigde oprichters, die misschien geen directe toegang tot kapitaal hebben, is het begrijpen van en navigeren door dit vroege financieringslandschap van cruciaal belang om hun innovatieve ideeën van de tekentafel naar de markt te brengen.
</a:t>
            </a:r>
            <a:r>
              <a:rPr lang="nl-NL" sz="2000" b="1" dirty="0"/>
              <a:t>Waarom Pre-</a:t>
            </a:r>
            <a:r>
              <a:rPr lang="nl-NL" sz="2000" b="1" dirty="0" err="1"/>
              <a:t>Seed</a:t>
            </a:r>
            <a:r>
              <a:rPr lang="nl-NL" sz="2000" b="1" dirty="0"/>
              <a:t>?</a:t>
            </a:r>
          </a:p>
          <a:p>
            <a:pPr marL="520700" indent="-342900">
              <a:buFont typeface="Arial" panose="020B0604020202020204" pitchFamily="34" charset="0"/>
              <a:buChar char="•"/>
            </a:pPr>
            <a:r>
              <a:rPr lang="nl-NL" sz="2000" b="1" dirty="0"/>
              <a:t>Hoog risico, hoge beloning</a:t>
            </a:r>
            <a:r>
              <a:rPr lang="nl-NL" sz="2000" dirty="0"/>
              <a:t>: Pre-</a:t>
            </a:r>
            <a:r>
              <a:rPr lang="nl-NL" sz="2000" dirty="0" err="1"/>
              <a:t>seed</a:t>
            </a:r>
            <a:r>
              <a:rPr lang="nl-NL" sz="2000" dirty="0"/>
              <a:t> investeerders zijn doorgaans individuen die zich op hun gemak voelen bij een hoog risico, omdat ze investeren in het bedrijfsidee en het potentieel van de ondernemer in plaats van in bewezen resultaten.
</a:t>
            </a:r>
            <a:r>
              <a:rPr lang="nl-NL" sz="2000" b="1" dirty="0"/>
              <a:t>Vroege ontwikkeling</a:t>
            </a:r>
            <a:r>
              <a:rPr lang="nl-NL" sz="2000" dirty="0"/>
              <a:t>: Financiering in dit stadium is cruciaal om een idee om te zetten in een prototype of om de basis te leggen voor toekomstige bedrijfsactiviteiten.</a:t>
            </a:r>
            <a:endParaRPr lang="en-GB" sz="2000" b="0" i="0" dirty="0">
              <a:solidFill>
                <a:srgbClr val="2E2E2E"/>
              </a:solidFill>
              <a:effectLst/>
              <a:latin typeface="Inter"/>
            </a:endParaRPr>
          </a:p>
        </p:txBody>
      </p:sp>
      <p:sp>
        <p:nvSpPr>
          <p:cNvPr id="252" name="Google Shape;252;p6">
            <a:extLst>
              <a:ext uri="{FF2B5EF4-FFF2-40B4-BE49-F238E27FC236}">
                <a16:creationId xmlns:a16="http://schemas.microsoft.com/office/drawing/2014/main" id="{80D30BB2-BF8B-5B9A-CD6A-6FB998A3A55F}"/>
              </a:ext>
            </a:extLst>
          </p:cNvPr>
          <p:cNvSpPr/>
          <p:nvPr/>
        </p:nvSpPr>
        <p:spPr>
          <a:xfrm>
            <a:off x="-1" y="600000"/>
            <a:ext cx="10338194"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83A26450-9323-6D87-9A51-C500F2F5E9D9}"/>
              </a:ext>
            </a:extLst>
          </p:cNvPr>
          <p:cNvSpPr txBox="1">
            <a:spLocks noGrp="1"/>
          </p:cNvSpPr>
          <p:nvPr>
            <p:ph type="body" idx="2"/>
          </p:nvPr>
        </p:nvSpPr>
        <p:spPr>
          <a:xfrm>
            <a:off x="320707" y="713836"/>
            <a:ext cx="10601293"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a:solidFill>
                  <a:schemeClr val="bg1"/>
                </a:solidFill>
                <a:latin typeface="Inter"/>
              </a:rPr>
              <a:t>De soorten investeerders die u mogelijk nodig heeft:</a:t>
            </a:r>
            <a:endParaRPr dirty="0">
              <a:solidFill>
                <a:schemeClr val="bg1"/>
              </a:solidFill>
            </a:endParaRPr>
          </a:p>
        </p:txBody>
      </p:sp>
    </p:spTree>
    <p:extLst>
      <p:ext uri="{BB962C8B-B14F-4D97-AF65-F5344CB8AC3E}">
        <p14:creationId xmlns:p14="http://schemas.microsoft.com/office/powerpoint/2010/main" val="238365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E7BF79DC-9E17-F96C-F1F2-92D9F74C9EDB}"/>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937ED6AD-5D5C-F86E-0A0F-1D158B14E00D}"/>
              </a:ext>
            </a:extLst>
          </p:cNvPr>
          <p:cNvSpPr txBox="1">
            <a:spLocks noGrp="1"/>
          </p:cNvSpPr>
          <p:nvPr>
            <p:ph type="body" idx="1"/>
          </p:nvPr>
        </p:nvSpPr>
        <p:spPr>
          <a:xfrm>
            <a:off x="484480" y="1517490"/>
            <a:ext cx="5970911" cy="3849918"/>
          </a:xfrm>
          <a:prstGeom prst="rect">
            <a:avLst/>
          </a:prstGeom>
          <a:noFill/>
          <a:ln>
            <a:noFill/>
          </a:ln>
        </p:spPr>
        <p:txBody>
          <a:bodyPr spcFirstLastPara="1" wrap="square" lIns="91425" tIns="45700" rIns="91425" bIns="45700" anchor="t" anchorCtr="0">
            <a:noAutofit/>
          </a:bodyPr>
          <a:lstStyle/>
          <a:p>
            <a:pPr marL="228600" indent="0"/>
            <a:r>
              <a:rPr lang="nl-NL" sz="2000" b="1" dirty="0"/>
              <a:t>Omvang van de investering: </a:t>
            </a:r>
            <a:r>
              <a:rPr lang="nl-NL" sz="2000" dirty="0"/>
              <a:t>De hoeveelheid pre-</a:t>
            </a:r>
            <a:r>
              <a:rPr lang="nl-NL" sz="2000" dirty="0" err="1"/>
              <a:t>seed</a:t>
            </a:r>
            <a:r>
              <a:rPr lang="nl-NL" sz="2000" dirty="0"/>
              <a:t> financiering kan aanzienlijk variëren. Het varieert vaak van een paar duizend tot tienduizenden euro's, voornamelijk afhankelijk van het netwerk en de middelen van de ondernemer. In sommige gevallen, vooral wanneer de ondernemer een bewezen staat van dienst of een uitzonderlijk hoog potentieel heeft, kan het bedrag in de honderdduizenden lopen</a:t>
            </a:r>
            <a:endParaRPr lang="en-GB" sz="2000" i="0" dirty="0">
              <a:solidFill>
                <a:srgbClr val="2E2E2E"/>
              </a:solidFill>
              <a:effectLst/>
              <a:latin typeface="Inter"/>
            </a:endParaRPr>
          </a:p>
        </p:txBody>
      </p:sp>
      <p:sp>
        <p:nvSpPr>
          <p:cNvPr id="252" name="Google Shape;252;p6">
            <a:extLst>
              <a:ext uri="{FF2B5EF4-FFF2-40B4-BE49-F238E27FC236}">
                <a16:creationId xmlns:a16="http://schemas.microsoft.com/office/drawing/2014/main" id="{1D4EB737-3DE9-CC34-3AE8-FBFC06D24563}"/>
              </a:ext>
            </a:extLst>
          </p:cNvPr>
          <p:cNvSpPr/>
          <p:nvPr/>
        </p:nvSpPr>
        <p:spPr>
          <a:xfrm>
            <a:off x="-1" y="600000"/>
            <a:ext cx="10706101"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D214BC6-97B0-F33D-8CF4-4C72EB89B373}"/>
              </a:ext>
            </a:extLst>
          </p:cNvPr>
          <p:cNvSpPr txBox="1">
            <a:spLocks noGrp="1"/>
          </p:cNvSpPr>
          <p:nvPr>
            <p:ph type="body" idx="2"/>
          </p:nvPr>
        </p:nvSpPr>
        <p:spPr>
          <a:xfrm>
            <a:off x="320707" y="713836"/>
            <a:ext cx="10529832"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dirty="0">
                <a:solidFill>
                  <a:schemeClr val="bg1"/>
                </a:solidFill>
                <a:latin typeface="Inter"/>
              </a:rPr>
              <a:t>De soorten investeerders die u mogelijk nodig heeft:</a:t>
            </a:r>
            <a:endParaRPr dirty="0">
              <a:solidFill>
                <a:schemeClr val="bg1"/>
              </a:solidFill>
            </a:endParaRPr>
          </a:p>
        </p:txBody>
      </p:sp>
      <p:pic>
        <p:nvPicPr>
          <p:cNvPr id="3" name="Picture 2" descr="Green shoots sprouting from the earth">
            <a:extLst>
              <a:ext uri="{FF2B5EF4-FFF2-40B4-BE49-F238E27FC236}">
                <a16:creationId xmlns:a16="http://schemas.microsoft.com/office/drawing/2014/main" id="{C8FA9DA7-5C25-254E-E523-E5C1821F167B}"/>
              </a:ext>
            </a:extLst>
          </p:cNvPr>
          <p:cNvPicPr>
            <a:picLocks noChangeAspect="1"/>
          </p:cNvPicPr>
          <p:nvPr/>
        </p:nvPicPr>
        <p:blipFill>
          <a:blip r:embed="rId3"/>
          <a:stretch>
            <a:fillRect/>
          </a:stretch>
        </p:blipFill>
        <p:spPr>
          <a:xfrm>
            <a:off x="6827861" y="2156345"/>
            <a:ext cx="4022678" cy="2681785"/>
          </a:xfrm>
          <a:prstGeom prst="rect">
            <a:avLst/>
          </a:prstGeom>
        </p:spPr>
      </p:pic>
    </p:spTree>
    <p:extLst>
      <p:ext uri="{BB962C8B-B14F-4D97-AF65-F5344CB8AC3E}">
        <p14:creationId xmlns:p14="http://schemas.microsoft.com/office/powerpoint/2010/main" val="462088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2E48F37F-92A3-34D5-83E9-95877986EC76}"/>
            </a:ext>
          </a:extLst>
        </p:cNvPr>
        <p:cNvGrpSpPr/>
        <p:nvPr/>
      </p:nvGrpSpPr>
      <p:grpSpPr>
        <a:xfrm>
          <a:off x="0" y="0"/>
          <a:ext cx="0" cy="0"/>
          <a:chOff x="0" y="0"/>
          <a:chExt cx="0" cy="0"/>
        </a:xfrm>
      </p:grpSpPr>
      <p:sp>
        <p:nvSpPr>
          <p:cNvPr id="251" name="Google Shape;251;p6">
            <a:extLst>
              <a:ext uri="{FF2B5EF4-FFF2-40B4-BE49-F238E27FC236}">
                <a16:creationId xmlns:a16="http://schemas.microsoft.com/office/drawing/2014/main" id="{A9FA3B48-A41E-4992-DBF5-FD3ED4B61FCE}"/>
              </a:ext>
            </a:extLst>
          </p:cNvPr>
          <p:cNvSpPr txBox="1">
            <a:spLocks noGrp="1"/>
          </p:cNvSpPr>
          <p:nvPr>
            <p:ph type="body" idx="1"/>
          </p:nvPr>
        </p:nvSpPr>
        <p:spPr>
          <a:xfrm>
            <a:off x="477670" y="1308120"/>
            <a:ext cx="10522425" cy="3849918"/>
          </a:xfrm>
          <a:prstGeom prst="rect">
            <a:avLst/>
          </a:prstGeom>
          <a:noFill/>
          <a:ln>
            <a:noFill/>
          </a:ln>
        </p:spPr>
        <p:txBody>
          <a:bodyPr spcFirstLastPara="1" wrap="square" lIns="91425" tIns="45700" rIns="91425" bIns="45700" anchor="t" anchorCtr="0">
            <a:noAutofit/>
          </a:bodyPr>
          <a:lstStyle/>
          <a:p>
            <a:pPr algn="l"/>
            <a:r>
              <a:rPr lang="en-GB" b="0" i="0" dirty="0">
                <a:solidFill>
                  <a:srgbClr val="47B5C8"/>
                </a:solidFill>
                <a:effectLst/>
                <a:latin typeface="var(--font-header)"/>
              </a:rPr>
              <a:t>Angels</a:t>
            </a:r>
          </a:p>
          <a:p>
            <a:pPr marL="266700" indent="-38100"/>
            <a:r>
              <a:rPr lang="nl-NL" sz="2000" dirty="0"/>
              <a:t>Angel-investeerders zijn vermogende particulieren die kapitaal verstrekken aan startups, meestal in ruil voor eigen vermogen of converteerbare schuld. Ze behoren vaak tot de eerste externe investeerders in een startup en vullen de kloof tussen zelffinanciering en grotere durfkapitaalfinanciering. Dit is een andere optie in een vroeg stadium, vaak voordat de meeste andere beleggers klaar zijn om een kans te wagen. Angel-investeerders zijn individuen met kapitaal achter zich die waarschijnlijk aan boord zullen gaan met ideeën die bij hen aanslaan. Fondsen van Angels kunnen variëren van een paar duizend € tot ongeveer een miljoen en kunnen ook gepaard gaan met enige branche-expertise.
Het vinden van een engel met de juiste passie kan veel meer dan alleen kapitaal in uw project brengen. In tegenstelling tot institutionele beleggers investeren angel </a:t>
            </a:r>
            <a:r>
              <a:rPr lang="nl-NL" sz="2000" dirty="0" err="1"/>
              <a:t>investors</a:t>
            </a:r>
            <a:r>
              <a:rPr lang="nl-NL" sz="2000" dirty="0"/>
              <a:t> hun eigen geld in startups waarin ze geloven, vaak gedreven door zowel financiële motieven als persoonlijke interesse in de visie van de ondernemer.</a:t>
            </a:r>
            <a:endParaRPr lang="en-GB" sz="2000" b="0" i="0" dirty="0">
              <a:effectLst/>
              <a:latin typeface="Inter"/>
            </a:endParaRPr>
          </a:p>
        </p:txBody>
      </p:sp>
      <p:sp>
        <p:nvSpPr>
          <p:cNvPr id="252" name="Google Shape;252;p6">
            <a:extLst>
              <a:ext uri="{FF2B5EF4-FFF2-40B4-BE49-F238E27FC236}">
                <a16:creationId xmlns:a16="http://schemas.microsoft.com/office/drawing/2014/main" id="{0F87ABD1-0E5F-443F-A377-FF80F06159F1}"/>
              </a:ext>
            </a:extLst>
          </p:cNvPr>
          <p:cNvSpPr/>
          <p:nvPr/>
        </p:nvSpPr>
        <p:spPr>
          <a:xfrm>
            <a:off x="-1" y="600000"/>
            <a:ext cx="10414001" cy="803654"/>
          </a:xfrm>
          <a:custGeom>
            <a:avLst/>
            <a:gdLst/>
            <a:ahLst/>
            <a:cxnLst/>
            <a:rect l="l" t="t" r="r" b="b"/>
            <a:pathLst>
              <a:path w="5834994" h="715523" extrusionOk="0">
                <a:moveTo>
                  <a:pt x="0" y="0"/>
                </a:moveTo>
                <a:lnTo>
                  <a:pt x="5444502" y="0"/>
                </a:lnTo>
                <a:cubicBezTo>
                  <a:pt x="5659520" y="0"/>
                  <a:pt x="5834994" y="173980"/>
                  <a:pt x="5834994" y="387166"/>
                </a:cubicBezTo>
                <a:lnTo>
                  <a:pt x="5834994" y="715523"/>
                </a:lnTo>
                <a:lnTo>
                  <a:pt x="0" y="715523"/>
                </a:lnTo>
                <a:lnTo>
                  <a:pt x="0" y="0"/>
                </a:lnTo>
                <a:close/>
              </a:path>
            </a:pathLst>
          </a:custGeom>
          <a:solidFill>
            <a:srgbClr val="FDBD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a:solidFill>
                <a:schemeClr val="lt1"/>
              </a:solidFill>
              <a:latin typeface="Calibri"/>
              <a:ea typeface="Calibri"/>
              <a:cs typeface="Calibri"/>
              <a:sym typeface="Calibri"/>
            </a:endParaRPr>
          </a:p>
        </p:txBody>
      </p:sp>
      <p:sp>
        <p:nvSpPr>
          <p:cNvPr id="253" name="Google Shape;253;p6">
            <a:extLst>
              <a:ext uri="{FF2B5EF4-FFF2-40B4-BE49-F238E27FC236}">
                <a16:creationId xmlns:a16="http://schemas.microsoft.com/office/drawing/2014/main" id="{3A8AD08B-6A1A-D1E9-5189-E8004AD3CA8A}"/>
              </a:ext>
            </a:extLst>
          </p:cNvPr>
          <p:cNvSpPr txBox="1">
            <a:spLocks noGrp="1"/>
          </p:cNvSpPr>
          <p:nvPr>
            <p:ph type="body" idx="2"/>
          </p:nvPr>
        </p:nvSpPr>
        <p:spPr>
          <a:xfrm>
            <a:off x="320707" y="713836"/>
            <a:ext cx="10291564" cy="803654"/>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nl-NL" dirty="0">
                <a:solidFill>
                  <a:schemeClr val="bg1"/>
                </a:solidFill>
                <a:latin typeface="Inter"/>
              </a:rPr>
              <a:t>De soorten investeerders die u mogelijk nodig heeft:</a:t>
            </a:r>
            <a:endParaRPr dirty="0">
              <a:solidFill>
                <a:schemeClr val="bg1"/>
              </a:solidFill>
            </a:endParaRPr>
          </a:p>
        </p:txBody>
      </p:sp>
    </p:spTree>
    <p:extLst>
      <p:ext uri="{BB962C8B-B14F-4D97-AF65-F5344CB8AC3E}">
        <p14:creationId xmlns:p14="http://schemas.microsoft.com/office/powerpoint/2010/main" val="4243573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4177</Words>
  <Application>Microsoft Office PowerPoint</Application>
  <PresentationFormat>Breedbeeld</PresentationFormat>
  <Paragraphs>212</Paragraphs>
  <Slides>47</Slides>
  <Notes>37</Notes>
  <HiddenSlides>0</HiddenSlides>
  <MMClips>1</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47</vt:i4>
      </vt:variant>
    </vt:vector>
  </HeadingPairs>
  <TitlesOfParts>
    <vt:vector size="57" baseType="lpstr">
      <vt:lpstr>lato</vt:lpstr>
      <vt:lpstr>Montserrat Light</vt:lpstr>
      <vt:lpstr>Calibri</vt:lpstr>
      <vt:lpstr>var(--font-header)</vt:lpstr>
      <vt:lpstr>Inter</vt:lpstr>
      <vt:lpstr>Helvetica Neue</vt:lpstr>
      <vt:lpstr>Arial</vt:lpstr>
      <vt:lpstr>Wingdings</vt:lpstr>
      <vt:lpstr>Office Theme</vt:lpstr>
      <vt:lpstr>think-cell Folie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Oosterkamp, Roos van den (223688)</cp:lastModifiedBy>
  <cp:revision>15</cp:revision>
  <dcterms:created xsi:type="dcterms:W3CDTF">2020-10-14T13:32:04Z</dcterms:created>
  <dcterms:modified xsi:type="dcterms:W3CDTF">2025-04-30T07:10:10Z</dcterms:modified>
</cp:coreProperties>
</file>