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63"/>
  </p:notesMasterIdLst>
  <p:sldIdLst>
    <p:sldId id="4346" r:id="rId2"/>
    <p:sldId id="4306" r:id="rId3"/>
    <p:sldId id="4350" r:id="rId4"/>
    <p:sldId id="4351" r:id="rId5"/>
    <p:sldId id="4361" r:id="rId6"/>
    <p:sldId id="4352" r:id="rId7"/>
    <p:sldId id="4323" r:id="rId8"/>
    <p:sldId id="4430" r:id="rId9"/>
    <p:sldId id="4431" r:id="rId10"/>
    <p:sldId id="4432" r:id="rId11"/>
    <p:sldId id="4532" r:id="rId12"/>
    <p:sldId id="4433" r:id="rId13"/>
    <p:sldId id="4438" r:id="rId14"/>
    <p:sldId id="4550" r:id="rId15"/>
    <p:sldId id="4507" r:id="rId16"/>
    <p:sldId id="4551" r:id="rId17"/>
    <p:sldId id="4508" r:id="rId18"/>
    <p:sldId id="4552" r:id="rId19"/>
    <p:sldId id="4509" r:id="rId20"/>
    <p:sldId id="4553" r:id="rId21"/>
    <p:sldId id="4511" r:id="rId22"/>
    <p:sldId id="4512" r:id="rId23"/>
    <p:sldId id="4513" r:id="rId24"/>
    <p:sldId id="4514" r:id="rId25"/>
    <p:sldId id="4515" r:id="rId26"/>
    <p:sldId id="4516" r:id="rId27"/>
    <p:sldId id="4517" r:id="rId28"/>
    <p:sldId id="4559" r:id="rId29"/>
    <p:sldId id="4560" r:id="rId30"/>
    <p:sldId id="4522" r:id="rId31"/>
    <p:sldId id="4561" r:id="rId32"/>
    <p:sldId id="4562" r:id="rId33"/>
    <p:sldId id="4520" r:id="rId34"/>
    <p:sldId id="4528" r:id="rId35"/>
    <p:sldId id="4563" r:id="rId36"/>
    <p:sldId id="4564" r:id="rId37"/>
    <p:sldId id="4519" r:id="rId38"/>
    <p:sldId id="4565" r:id="rId39"/>
    <p:sldId id="4566" r:id="rId40"/>
    <p:sldId id="4567" r:id="rId41"/>
    <p:sldId id="4568" r:id="rId42"/>
    <p:sldId id="4526" r:id="rId43"/>
    <p:sldId id="4569" r:id="rId44"/>
    <p:sldId id="4570" r:id="rId45"/>
    <p:sldId id="4571" r:id="rId46"/>
    <p:sldId id="4535" r:id="rId47"/>
    <p:sldId id="4538" r:id="rId48"/>
    <p:sldId id="4539" r:id="rId49"/>
    <p:sldId id="4540" r:id="rId50"/>
    <p:sldId id="4541" r:id="rId51"/>
    <p:sldId id="4554" r:id="rId52"/>
    <p:sldId id="4542" r:id="rId53"/>
    <p:sldId id="4543" r:id="rId54"/>
    <p:sldId id="4556" r:id="rId55"/>
    <p:sldId id="4544" r:id="rId56"/>
    <p:sldId id="4557" r:id="rId57"/>
    <p:sldId id="4545" r:id="rId58"/>
    <p:sldId id="4546" r:id="rId59"/>
    <p:sldId id="4547" r:id="rId60"/>
    <p:sldId id="4548" r:id="rId61"/>
    <p:sldId id="4263" r:id="rId62"/>
  </p:sldIdLst>
  <p:sldSz cx="12192000" cy="6858000"/>
  <p:notesSz cx="6858000" cy="9144000"/>
  <p:custDataLst>
    <p:tags r:id="rId6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B5C8"/>
    <a:srgbClr val="595959"/>
    <a:srgbClr val="DE0A1D"/>
    <a:srgbClr val="F2A72C"/>
    <a:srgbClr val="086575"/>
    <a:srgbClr val="FFD111"/>
    <a:srgbClr val="20376B"/>
    <a:srgbClr val="FDBD22"/>
    <a:srgbClr val="D9552F"/>
    <a:srgbClr val="5796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32" autoAdjust="0"/>
    <p:restoredTop sz="95082"/>
  </p:normalViewPr>
  <p:slideViewPr>
    <p:cSldViewPr snapToGrid="0" snapToObjects="1">
      <p:cViewPr varScale="1">
        <p:scale>
          <a:sx n="82" d="100"/>
          <a:sy n="82" d="100"/>
        </p:scale>
        <p:origin x="264" y="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4/30/2025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‹nr.›</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2160004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a:t>
            </a:fld>
            <a:endParaRPr lang="en-US"/>
          </a:p>
        </p:txBody>
      </p:sp>
    </p:spTree>
    <p:extLst>
      <p:ext uri="{BB962C8B-B14F-4D97-AF65-F5344CB8AC3E}">
        <p14:creationId xmlns:p14="http://schemas.microsoft.com/office/powerpoint/2010/main" val="4226468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7</a:t>
            </a:fld>
            <a:endParaRPr lang="en-US"/>
          </a:p>
        </p:txBody>
      </p:sp>
    </p:spTree>
    <p:extLst>
      <p:ext uri="{BB962C8B-B14F-4D97-AF65-F5344CB8AC3E}">
        <p14:creationId xmlns:p14="http://schemas.microsoft.com/office/powerpoint/2010/main" val="2284729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27</a:t>
            </a:fld>
            <a:endParaRPr lang="en-US"/>
          </a:p>
        </p:txBody>
      </p:sp>
    </p:spTree>
    <p:extLst>
      <p:ext uri="{BB962C8B-B14F-4D97-AF65-F5344CB8AC3E}">
        <p14:creationId xmlns:p14="http://schemas.microsoft.com/office/powerpoint/2010/main" val="3470719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47</a:t>
            </a:fld>
            <a:endParaRPr lang="en-US"/>
          </a:p>
        </p:txBody>
      </p:sp>
    </p:spTree>
    <p:extLst>
      <p:ext uri="{BB962C8B-B14F-4D97-AF65-F5344CB8AC3E}">
        <p14:creationId xmlns:p14="http://schemas.microsoft.com/office/powerpoint/2010/main" val="4289601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58</a:t>
            </a:fld>
            <a:endParaRPr lang="en-US"/>
          </a:p>
        </p:txBody>
      </p:sp>
    </p:spTree>
    <p:extLst>
      <p:ext uri="{BB962C8B-B14F-4D97-AF65-F5344CB8AC3E}">
        <p14:creationId xmlns:p14="http://schemas.microsoft.com/office/powerpoint/2010/main" val="743182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61</a:t>
            </a:fld>
            <a:endParaRPr lang="en-US"/>
          </a:p>
        </p:txBody>
      </p:sp>
    </p:spTree>
    <p:extLst>
      <p:ext uri="{BB962C8B-B14F-4D97-AF65-F5344CB8AC3E}">
        <p14:creationId xmlns:p14="http://schemas.microsoft.com/office/powerpoint/2010/main" val="717219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7B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Mosaic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47B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B7BAD61-4E14-C4CF-3177-2B4D3D15BB00}"/>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6794912" y="-1995672"/>
            <a:ext cx="8391017" cy="8391017"/>
          </a:xfrm>
          <a:prstGeom prst="rect">
            <a:avLst/>
          </a:prstGeom>
        </p:spPr>
      </p:pic>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2812274" y="-2081754"/>
            <a:ext cx="5761056" cy="10595238"/>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9632553"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9632553"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grpSp>
        <p:nvGrpSpPr>
          <p:cNvPr id="7" name="Group 6">
            <a:extLst>
              <a:ext uri="{FF2B5EF4-FFF2-40B4-BE49-F238E27FC236}">
                <a16:creationId xmlns:a16="http://schemas.microsoft.com/office/drawing/2014/main" id="{E04ACA9F-EDC5-194A-9CC4-EEA1D3B4FDEE}"/>
              </a:ext>
            </a:extLst>
          </p:cNvPr>
          <p:cNvGrpSpPr/>
          <p:nvPr userDrawn="1"/>
        </p:nvGrpSpPr>
        <p:grpSpPr>
          <a:xfrm>
            <a:off x="0" y="6213053"/>
            <a:ext cx="12116938" cy="1289893"/>
            <a:chOff x="3911600" y="5376592"/>
            <a:chExt cx="7103963" cy="756243"/>
          </a:xfrm>
        </p:grpSpPr>
        <p:cxnSp>
          <p:nvCxnSpPr>
            <p:cNvPr id="8" name="Straight Connector 7">
              <a:extLst>
                <a:ext uri="{FF2B5EF4-FFF2-40B4-BE49-F238E27FC236}">
                  <a16:creationId xmlns:a16="http://schemas.microsoft.com/office/drawing/2014/main" id="{8C40175A-66E9-2731-0F4C-6D99C0AD1720}"/>
                </a:ext>
              </a:extLst>
            </p:cNvPr>
            <p:cNvCxnSpPr>
              <a:cxnSpLocks/>
            </p:cNvCxnSpPr>
            <p:nvPr userDrawn="1"/>
          </p:nvCxnSpPr>
          <p:spPr>
            <a:xfrm>
              <a:off x="3911600" y="5517665"/>
              <a:ext cx="441613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A18F33D-08C9-7714-EB15-2B6C2313D6E1}"/>
                </a:ext>
              </a:extLst>
            </p:cNvPr>
            <p:cNvPicPr>
              <a:picLocks noChangeAspect="1"/>
            </p:cNvPicPr>
            <p:nvPr userDrawn="1"/>
          </p:nvPicPr>
          <p:blipFill rotWithShape="1">
            <a:blip r:embed="rId3" cstate="screen">
              <a:lum bright="70000" contrast="-70000"/>
              <a:extLst>
                <a:ext uri="{28A0092B-C50C-407E-A947-70E740481C1C}">
                  <a14:useLocalDpi xmlns:a14="http://schemas.microsoft.com/office/drawing/2010/main"/>
                </a:ext>
              </a:extLst>
            </a:blip>
            <a:srcRect l="31981" t="58177"/>
            <a:stretch/>
          </p:blipFill>
          <p:spPr>
            <a:xfrm>
              <a:off x="8693985" y="5419095"/>
              <a:ext cx="2321578" cy="713740"/>
            </a:xfrm>
            <a:prstGeom prst="rect">
              <a:avLst/>
            </a:prstGeom>
          </p:spPr>
        </p:pic>
        <p:pic>
          <p:nvPicPr>
            <p:cNvPr id="11" name="Picture 10">
              <a:extLst>
                <a:ext uri="{FF2B5EF4-FFF2-40B4-BE49-F238E27FC236}">
                  <a16:creationId xmlns:a16="http://schemas.microsoft.com/office/drawing/2014/main" id="{07FDFEE6-4E8D-9425-4732-5DD60BCC90C4}"/>
                </a:ext>
              </a:extLst>
            </p:cNvPr>
            <p:cNvPicPr>
              <a:picLocks noChangeAspect="1"/>
            </p:cNvPicPr>
            <p:nvPr userDrawn="1"/>
          </p:nvPicPr>
          <p:blipFill rotWithShape="1">
            <a:blip r:embed="rId4" cstate="screen">
              <a:lum bright="70000" contrast="-70000"/>
              <a:extLst>
                <a:ext uri="{28A0092B-C50C-407E-A947-70E740481C1C}">
                  <a14:useLocalDpi xmlns:a14="http://schemas.microsoft.com/office/drawing/2010/main"/>
                </a:ext>
              </a:extLst>
            </a:blip>
            <a:srcRect l="6446" t="27942" r="69084" b="22936"/>
            <a:stretch/>
          </p:blipFill>
          <p:spPr>
            <a:xfrm>
              <a:off x="8388482" y="5376592"/>
              <a:ext cx="281099" cy="282147"/>
            </a:xfrm>
            <a:prstGeom prst="rect">
              <a:avLst/>
            </a:prstGeom>
          </p:spPr>
        </p:pic>
      </p:grpSp>
    </p:spTree>
    <p:extLst>
      <p:ext uri="{BB962C8B-B14F-4D97-AF65-F5344CB8AC3E}">
        <p14:creationId xmlns:p14="http://schemas.microsoft.com/office/powerpoint/2010/main" val="41910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06024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745005"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47B5C8"/>
          </a:solidFill>
          <a:ln w="24491" cap="flat">
            <a:noFill/>
            <a:prstDash val="solid"/>
            <a:miter/>
          </a:ln>
        </p:spPr>
        <p:txBody>
          <a:bodyPr wrap="square" rtlCol="0" anchor="ctr">
            <a:noAutofit/>
          </a:bodyPr>
          <a:lstStyle/>
          <a:p>
            <a:endParaRPr lang="en-US"/>
          </a:p>
        </p:txBody>
      </p:sp>
      <p:sp>
        <p:nvSpPr>
          <p:cNvPr id="33" name="Freeform 32">
            <a:extLst>
              <a:ext uri="{FF2B5EF4-FFF2-40B4-BE49-F238E27FC236}">
                <a16:creationId xmlns:a16="http://schemas.microsoft.com/office/drawing/2014/main" id="{8C433312-A6B2-960A-9678-98978300B183}"/>
              </a:ext>
            </a:extLst>
          </p:cNvPr>
          <p:cNvSpPr/>
          <p:nvPr userDrawn="1"/>
        </p:nvSpPr>
        <p:spPr>
          <a:xfrm rot="5400000" flipH="1">
            <a:off x="2821927"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47B5C8"/>
          </a:solidFill>
          <a:ln w="24491" cap="flat">
            <a:noFill/>
            <a:prstDash val="solid"/>
            <a:miter/>
          </a:ln>
        </p:spPr>
        <p:txBody>
          <a:bodyPr wrap="square" rtlCol="0" anchor="ctr">
            <a:noAutofit/>
          </a:bodyPr>
          <a:lstStyle/>
          <a:p>
            <a:endParaRPr lang="en-US"/>
          </a:p>
        </p:txBody>
      </p:sp>
      <p:sp>
        <p:nvSpPr>
          <p:cNvPr id="8" name="Freeform 7">
            <a:extLst>
              <a:ext uri="{FF2B5EF4-FFF2-40B4-BE49-F238E27FC236}">
                <a16:creationId xmlns:a16="http://schemas.microsoft.com/office/drawing/2014/main" id="{C9191872-FD39-9640-9FBD-E895199BE50F}"/>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DBD22"/>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2" name="Rectangle 1">
            <a:extLst>
              <a:ext uri="{FF2B5EF4-FFF2-40B4-BE49-F238E27FC236}">
                <a16:creationId xmlns:a16="http://schemas.microsoft.com/office/drawing/2014/main" id="{6F5809D2-AB41-534B-BAD5-F7E7CE729519}"/>
              </a:ext>
            </a:extLst>
          </p:cNvPr>
          <p:cNvSpPr/>
          <p:nvPr userDrawn="1"/>
        </p:nvSpPr>
        <p:spPr>
          <a:xfrm>
            <a:off x="83835" y="914400"/>
            <a:ext cx="236705" cy="2015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BC49629-04F1-491D-6393-9F9A636CB4FF}"/>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1626815" y="-1887058"/>
            <a:ext cx="6672147" cy="6672147"/>
          </a:xfrm>
          <a:prstGeom prst="rect">
            <a:avLst/>
          </a:prstGeom>
        </p:spPr>
      </p:pic>
    </p:spTree>
    <p:extLst>
      <p:ext uri="{BB962C8B-B14F-4D97-AF65-F5344CB8AC3E}">
        <p14:creationId xmlns:p14="http://schemas.microsoft.com/office/powerpoint/2010/main" val="220412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745005"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E0A1D"/>
          </a:solidFill>
          <a:ln w="24491" cap="flat">
            <a:noFill/>
            <a:prstDash val="solid"/>
            <a:miter/>
          </a:ln>
        </p:spPr>
        <p:txBody>
          <a:bodyPr wrap="square" rtlCol="0" anchor="ctr">
            <a:noAutofit/>
          </a:bodyPr>
          <a:lstStyle/>
          <a:p>
            <a:endParaRPr lang="en-US"/>
          </a:p>
        </p:txBody>
      </p:sp>
      <p:sp>
        <p:nvSpPr>
          <p:cNvPr id="33" name="Freeform 32">
            <a:extLst>
              <a:ext uri="{FF2B5EF4-FFF2-40B4-BE49-F238E27FC236}">
                <a16:creationId xmlns:a16="http://schemas.microsoft.com/office/drawing/2014/main" id="{8C433312-A6B2-960A-9678-98978300B183}"/>
              </a:ext>
            </a:extLst>
          </p:cNvPr>
          <p:cNvSpPr/>
          <p:nvPr userDrawn="1"/>
        </p:nvSpPr>
        <p:spPr>
          <a:xfrm rot="5400000" flipH="1">
            <a:off x="2821927"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E0A1D"/>
          </a:solidFill>
          <a:ln w="24491" cap="flat">
            <a:noFill/>
            <a:prstDash val="solid"/>
            <a:miter/>
          </a:ln>
        </p:spPr>
        <p:txBody>
          <a:bodyPr wrap="square" rtlCol="0" anchor="ctr">
            <a:noAutofit/>
          </a:bodyP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2" name="Rectangle 1">
            <a:extLst>
              <a:ext uri="{FF2B5EF4-FFF2-40B4-BE49-F238E27FC236}">
                <a16:creationId xmlns:a16="http://schemas.microsoft.com/office/drawing/2014/main" id="{6F5809D2-AB41-534B-BAD5-F7E7CE729519}"/>
              </a:ext>
            </a:extLst>
          </p:cNvPr>
          <p:cNvSpPr/>
          <p:nvPr userDrawn="1"/>
        </p:nvSpPr>
        <p:spPr>
          <a:xfrm>
            <a:off x="83835" y="914400"/>
            <a:ext cx="236705" cy="2015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BC49629-04F1-491D-6393-9F9A636CB4FF}"/>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1626815" y="-1887058"/>
            <a:ext cx="6672147" cy="6672147"/>
          </a:xfrm>
          <a:prstGeom prst="rect">
            <a:avLst/>
          </a:prstGeom>
        </p:spPr>
      </p:pic>
      <p:sp>
        <p:nvSpPr>
          <p:cNvPr id="3" name="Freeform 2">
            <a:extLst>
              <a:ext uri="{FF2B5EF4-FFF2-40B4-BE49-F238E27FC236}">
                <a16:creationId xmlns:a16="http://schemas.microsoft.com/office/drawing/2014/main" id="{50912CE0-BCC5-0DDB-71B2-378E548B72AA}"/>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DBD22"/>
            </a:solidFill>
            <a:prstDash val="solid"/>
            <a:miter/>
          </a:ln>
        </p:spPr>
        <p:txBody>
          <a:bodyPr rtlCol="0" anchor="ctr"/>
          <a:lstStyle/>
          <a:p>
            <a:endParaRPr lang="en-US"/>
          </a:p>
        </p:txBody>
      </p:sp>
    </p:spTree>
    <p:extLst>
      <p:ext uri="{BB962C8B-B14F-4D97-AF65-F5344CB8AC3E}">
        <p14:creationId xmlns:p14="http://schemas.microsoft.com/office/powerpoint/2010/main" val="31781703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745005"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9552F"/>
          </a:solidFill>
          <a:ln w="24491" cap="flat">
            <a:noFill/>
            <a:prstDash val="solid"/>
            <a:miter/>
          </a:ln>
        </p:spPr>
        <p:txBody>
          <a:bodyPr wrap="square" rtlCol="0" anchor="ctr">
            <a:noAutofit/>
          </a:bodyPr>
          <a:lstStyle/>
          <a:p>
            <a:endParaRPr lang="en-US"/>
          </a:p>
        </p:txBody>
      </p:sp>
      <p:sp>
        <p:nvSpPr>
          <p:cNvPr id="33" name="Freeform 32">
            <a:extLst>
              <a:ext uri="{FF2B5EF4-FFF2-40B4-BE49-F238E27FC236}">
                <a16:creationId xmlns:a16="http://schemas.microsoft.com/office/drawing/2014/main" id="{8C433312-A6B2-960A-9678-98978300B183}"/>
              </a:ext>
            </a:extLst>
          </p:cNvPr>
          <p:cNvSpPr/>
          <p:nvPr userDrawn="1"/>
        </p:nvSpPr>
        <p:spPr>
          <a:xfrm rot="5400000" flipH="1">
            <a:off x="2821927"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9552F"/>
          </a:solidFill>
          <a:ln w="24491" cap="flat">
            <a:noFill/>
            <a:prstDash val="solid"/>
            <a:miter/>
          </a:ln>
        </p:spPr>
        <p:txBody>
          <a:bodyPr wrap="square" rtlCol="0" anchor="ctr">
            <a:noAutofit/>
          </a:bodyP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2" name="Rectangle 1">
            <a:extLst>
              <a:ext uri="{FF2B5EF4-FFF2-40B4-BE49-F238E27FC236}">
                <a16:creationId xmlns:a16="http://schemas.microsoft.com/office/drawing/2014/main" id="{6F5809D2-AB41-534B-BAD5-F7E7CE729519}"/>
              </a:ext>
            </a:extLst>
          </p:cNvPr>
          <p:cNvSpPr/>
          <p:nvPr userDrawn="1"/>
        </p:nvSpPr>
        <p:spPr>
          <a:xfrm>
            <a:off x="83835" y="914400"/>
            <a:ext cx="236705" cy="2015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BC49629-04F1-491D-6393-9F9A636CB4FF}"/>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1626815" y="-1887058"/>
            <a:ext cx="6672147" cy="6672147"/>
          </a:xfrm>
          <a:prstGeom prst="rect">
            <a:avLst/>
          </a:prstGeom>
        </p:spPr>
      </p:pic>
      <p:sp>
        <p:nvSpPr>
          <p:cNvPr id="3" name="Freeform 2">
            <a:extLst>
              <a:ext uri="{FF2B5EF4-FFF2-40B4-BE49-F238E27FC236}">
                <a16:creationId xmlns:a16="http://schemas.microsoft.com/office/drawing/2014/main" id="{1A7A5842-D3E7-C0E3-A994-451C67B9FF70}"/>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DBD22"/>
            </a:solidFill>
            <a:prstDash val="solid"/>
            <a:miter/>
          </a:ln>
        </p:spPr>
        <p:txBody>
          <a:bodyPr rtlCol="0" anchor="ctr"/>
          <a:lstStyle/>
          <a:p>
            <a:endParaRPr lang="en-US"/>
          </a:p>
        </p:txBody>
      </p:sp>
    </p:spTree>
    <p:extLst>
      <p:ext uri="{BB962C8B-B14F-4D97-AF65-F5344CB8AC3E}">
        <p14:creationId xmlns:p14="http://schemas.microsoft.com/office/powerpoint/2010/main" val="6178138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A5A0CC0-7987-9040-8B8F-D3C665F1CB95}"/>
              </a:ext>
            </a:extLst>
          </p:cNvPr>
          <p:cNvSpPr/>
          <p:nvPr userDrawn="1"/>
        </p:nvSpPr>
        <p:spPr>
          <a:xfrm>
            <a:off x="511444" y="453836"/>
            <a:ext cx="6549756"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10" name="Text Placeholder 17">
            <a:extLst>
              <a:ext uri="{FF2B5EF4-FFF2-40B4-BE49-F238E27FC236}">
                <a16:creationId xmlns:a16="http://schemas.microsoft.com/office/drawing/2014/main" id="{79BB21E1-6301-F340-A3EB-88F8E6615CB4}"/>
              </a:ext>
            </a:extLst>
          </p:cNvPr>
          <p:cNvSpPr>
            <a:spLocks noGrp="1"/>
          </p:cNvSpPr>
          <p:nvPr>
            <p:ph type="body" sz="quarter" idx="18" hasCustomPrompt="1"/>
          </p:nvPr>
        </p:nvSpPr>
        <p:spPr>
          <a:xfrm>
            <a:off x="898357" y="2319301"/>
            <a:ext cx="4867011" cy="329108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9A2F2590-659E-2F4E-9B77-3EF6B78D5416}"/>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chemeClr val="bg1"/>
                </a:solidFill>
                <a:latin typeface="+mn-lt"/>
              </a:defRPr>
            </a:lvl1pPr>
          </a:lstStyle>
          <a:p>
            <a:pPr lvl="0"/>
            <a:r>
              <a:rPr lang="en-US" dirty="0"/>
              <a:t>Heading</a:t>
            </a:r>
          </a:p>
        </p:txBody>
      </p:sp>
      <p:pic>
        <p:nvPicPr>
          <p:cNvPr id="12" name="Picture 11">
            <a:extLst>
              <a:ext uri="{FF2B5EF4-FFF2-40B4-BE49-F238E27FC236}">
                <a16:creationId xmlns:a16="http://schemas.microsoft.com/office/drawing/2014/main" id="{27278AC8-9627-2E4F-865B-D5B6A7F0C215}"/>
              </a:ext>
            </a:extLst>
          </p:cNvPr>
          <p:cNvPicPr>
            <a:picLocks noChangeAspect="1"/>
          </p:cNvPicPr>
          <p:nvPr userDrawn="1"/>
        </p:nvPicPr>
        <p:blipFill rotWithShape="1">
          <a:blip r:embed="rId2"/>
          <a:srcRect l="-18315" t="15976" r="29196" b="11083"/>
          <a:stretch/>
        </p:blipFill>
        <p:spPr>
          <a:xfrm>
            <a:off x="3752900" y="1247613"/>
            <a:ext cx="8439100" cy="5375657"/>
          </a:xfrm>
          <a:prstGeom prst="rect">
            <a:avLst/>
          </a:prstGeom>
        </p:spPr>
      </p:pic>
      <p:sp>
        <p:nvSpPr>
          <p:cNvPr id="13" name="Picture Placeholder 17">
            <a:extLst>
              <a:ext uri="{FF2B5EF4-FFF2-40B4-BE49-F238E27FC236}">
                <a16:creationId xmlns:a16="http://schemas.microsoft.com/office/drawing/2014/main" id="{2E6FA9F7-0C1A-7347-A781-77BB594AB062}"/>
              </a:ext>
            </a:extLst>
          </p:cNvPr>
          <p:cNvSpPr>
            <a:spLocks noGrp="1"/>
          </p:cNvSpPr>
          <p:nvPr>
            <p:ph type="pic" sz="quarter" idx="10"/>
          </p:nvPr>
        </p:nvSpPr>
        <p:spPr>
          <a:xfrm>
            <a:off x="7061200" y="1420553"/>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Tree>
    <p:extLst>
      <p:ext uri="{BB962C8B-B14F-4D97-AF65-F5344CB8AC3E}">
        <p14:creationId xmlns:p14="http://schemas.microsoft.com/office/powerpoint/2010/main" val="9566428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26C40169-A279-C344-8500-68BD50467F1C}"/>
              </a:ext>
            </a:extLst>
          </p:cNvPr>
          <p:cNvSpPr/>
          <p:nvPr userDrawn="1"/>
        </p:nvSpPr>
        <p:spPr>
          <a:xfrm>
            <a:off x="511443" y="453836"/>
            <a:ext cx="9895090" cy="5655338"/>
          </a:xfrm>
          <a:custGeom>
            <a:avLst/>
            <a:gdLst>
              <a:gd name="connsiteX0" fmla="*/ 0 w 9895090"/>
              <a:gd name="connsiteY0" fmla="*/ 0 h 5655338"/>
              <a:gd name="connsiteX1" fmla="*/ 3861355 w 9895090"/>
              <a:gd name="connsiteY1" fmla="*/ 0 h 5655338"/>
              <a:gd name="connsiteX2" fmla="*/ 4984550 w 9895090"/>
              <a:gd name="connsiteY2" fmla="*/ 0 h 5655338"/>
              <a:gd name="connsiteX3" fmla="*/ 8845904 w 9895090"/>
              <a:gd name="connsiteY3" fmla="*/ 0 h 5655338"/>
              <a:gd name="connsiteX4" fmla="*/ 9895090 w 9895090"/>
              <a:gd name="connsiteY4" fmla="*/ 1094953 h 5655338"/>
              <a:gd name="connsiteX5" fmla="*/ 9895090 w 9895090"/>
              <a:gd name="connsiteY5" fmla="*/ 5655338 h 5655338"/>
              <a:gd name="connsiteX6" fmla="*/ 6033735 w 9895090"/>
              <a:gd name="connsiteY6" fmla="*/ 5655338 h 5655338"/>
              <a:gd name="connsiteX7" fmla="*/ 5402003 w 9895090"/>
              <a:gd name="connsiteY7" fmla="*/ 5655338 h 5655338"/>
              <a:gd name="connsiteX8" fmla="*/ 1540648 w 9895090"/>
              <a:gd name="connsiteY8" fmla="*/ 5655338 h 5655338"/>
              <a:gd name="connsiteX9" fmla="*/ 0 w 9895090"/>
              <a:gd name="connsiteY9" fmla="*/ 4047485 h 56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95090" h="5655338">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16" name="Picture 15" descr="iPhone6_mockup_front_white.png">
            <a:extLst>
              <a:ext uri="{FF2B5EF4-FFF2-40B4-BE49-F238E27FC236}">
                <a16:creationId xmlns:a16="http://schemas.microsoft.com/office/drawing/2014/main" id="{87258D54-E8B8-3B41-A9D8-B88A46AEF4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97746" y="226918"/>
            <a:ext cx="4094254" cy="6404164"/>
          </a:xfrm>
          <a:prstGeom prst="rect">
            <a:avLst/>
          </a:prstGeom>
        </p:spPr>
      </p:pic>
      <p:sp>
        <p:nvSpPr>
          <p:cNvPr id="23" name="Picture Placeholder 17">
            <a:extLst>
              <a:ext uri="{FF2B5EF4-FFF2-40B4-BE49-F238E27FC236}">
                <a16:creationId xmlns:a16="http://schemas.microsoft.com/office/drawing/2014/main" id="{6E7E1AD6-B0FF-1F42-A53A-67F89CF1D0D9}"/>
              </a:ext>
            </a:extLst>
          </p:cNvPr>
          <p:cNvSpPr>
            <a:spLocks noGrp="1"/>
          </p:cNvSpPr>
          <p:nvPr userDrawn="1">
            <p:ph type="pic" sz="quarter" idx="10"/>
          </p:nvPr>
        </p:nvSpPr>
        <p:spPr>
          <a:xfrm>
            <a:off x="8912202" y="1246695"/>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98357" y="2319301"/>
            <a:ext cx="7199389" cy="329108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0" y="1104338"/>
            <a:ext cx="7382793" cy="992652"/>
          </a:xfrm>
          <a:prstGeom prst="rect">
            <a:avLst/>
          </a:prstGeom>
        </p:spPr>
        <p:txBody>
          <a:bodyPr>
            <a:noAutofit/>
          </a:bodyPr>
          <a:lstStyle>
            <a:lvl1pPr marL="0" indent="0" algn="l">
              <a:buNone/>
              <a:defRPr sz="3600" b="0"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val="41087756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C47CD64-0EE0-1949-B325-1AC0282897C8}"/>
              </a:ext>
            </a:extLst>
          </p:cNvPr>
          <p:cNvGrpSpPr/>
          <p:nvPr userDrawn="1"/>
        </p:nvGrpSpPr>
        <p:grpSpPr>
          <a:xfrm flipH="1">
            <a:off x="418947" y="2399398"/>
            <a:ext cx="11365744" cy="2982299"/>
            <a:chOff x="-761305" y="3118551"/>
            <a:chExt cx="12551656" cy="3293474"/>
          </a:xfrm>
          <a:solidFill>
            <a:srgbClr val="47B5C8"/>
          </a:solidFill>
        </p:grpSpPr>
        <p:sp>
          <p:nvSpPr>
            <p:cNvPr id="3" name="Freeform 2">
              <a:extLst>
                <a:ext uri="{FF2B5EF4-FFF2-40B4-BE49-F238E27FC236}">
                  <a16:creationId xmlns:a16="http://schemas.microsoft.com/office/drawing/2014/main" id="{A508E773-DD3C-818A-B0FC-B4BE6FCB7A47}"/>
                </a:ext>
              </a:extLst>
            </p:cNvPr>
            <p:cNvSpPr/>
            <p:nvPr userDrawn="1"/>
          </p:nvSpPr>
          <p:spPr>
            <a:xfrm>
              <a:off x="-761305" y="3118551"/>
              <a:ext cx="10020399"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4" name="Freeform 3">
              <a:extLst>
                <a:ext uri="{FF2B5EF4-FFF2-40B4-BE49-F238E27FC236}">
                  <a16:creationId xmlns:a16="http://schemas.microsoft.com/office/drawing/2014/main" id="{5CD87E2C-CBBA-499C-8954-77D98A6EF3F2}"/>
                </a:ext>
              </a:extLst>
            </p:cNvPr>
            <p:cNvSpPr/>
            <p:nvPr userDrawn="1"/>
          </p:nvSpPr>
          <p:spPr>
            <a:xfrm>
              <a:off x="1769951" y="3121917"/>
              <a:ext cx="10020400"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grpSp>
      <p:grpSp>
        <p:nvGrpSpPr>
          <p:cNvPr id="14" name="Group 13">
            <a:extLst>
              <a:ext uri="{FF2B5EF4-FFF2-40B4-BE49-F238E27FC236}">
                <a16:creationId xmlns:a16="http://schemas.microsoft.com/office/drawing/2014/main" id="{71E46BAE-F0C2-18A1-3EC7-118015DF5B1B}"/>
              </a:ext>
            </a:extLst>
          </p:cNvPr>
          <p:cNvGrpSpPr/>
          <p:nvPr userDrawn="1"/>
        </p:nvGrpSpPr>
        <p:grpSpPr>
          <a:xfrm flipH="1">
            <a:off x="418947" y="1906465"/>
            <a:ext cx="11365744" cy="2982299"/>
            <a:chOff x="-761305" y="3118551"/>
            <a:chExt cx="12551656" cy="3293474"/>
          </a:xfrm>
          <a:solidFill>
            <a:srgbClr val="47B5C8"/>
          </a:solidFill>
        </p:grpSpPr>
        <p:sp>
          <p:nvSpPr>
            <p:cNvPr id="15" name="Freeform 14">
              <a:extLst>
                <a:ext uri="{FF2B5EF4-FFF2-40B4-BE49-F238E27FC236}">
                  <a16:creationId xmlns:a16="http://schemas.microsoft.com/office/drawing/2014/main" id="{CB810B0D-3EBF-40B5-925C-22EAD0B7BF87}"/>
                </a:ext>
              </a:extLst>
            </p:cNvPr>
            <p:cNvSpPr/>
            <p:nvPr userDrawn="1"/>
          </p:nvSpPr>
          <p:spPr>
            <a:xfrm>
              <a:off x="-761305" y="3118551"/>
              <a:ext cx="10020399"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6" name="Freeform 15">
              <a:extLst>
                <a:ext uri="{FF2B5EF4-FFF2-40B4-BE49-F238E27FC236}">
                  <a16:creationId xmlns:a16="http://schemas.microsoft.com/office/drawing/2014/main" id="{A119E9A9-6401-8A9D-F3CF-3E55C7CC18AF}"/>
                </a:ext>
              </a:extLst>
            </p:cNvPr>
            <p:cNvSpPr/>
            <p:nvPr userDrawn="1"/>
          </p:nvSpPr>
          <p:spPr>
            <a:xfrm>
              <a:off x="1769951" y="3121917"/>
              <a:ext cx="10020400"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grpSp>
      <p:sp>
        <p:nvSpPr>
          <p:cNvPr id="5" name="Freeform 4">
            <a:extLst>
              <a:ext uri="{FF2B5EF4-FFF2-40B4-BE49-F238E27FC236}">
                <a16:creationId xmlns:a16="http://schemas.microsoft.com/office/drawing/2014/main" id="{E55AC26C-F446-92EB-66F5-A54F173D924D}"/>
              </a:ext>
            </a:extLst>
          </p:cNvPr>
          <p:cNvSpPr/>
          <p:nvPr userDrawn="1"/>
        </p:nvSpPr>
        <p:spPr>
          <a:xfrm>
            <a:off x="-94694" y="4852493"/>
            <a:ext cx="4963395"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DBD2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23">
            <a:extLst>
              <a:ext uri="{FF2B5EF4-FFF2-40B4-BE49-F238E27FC236}">
                <a16:creationId xmlns:a16="http://schemas.microsoft.com/office/drawing/2014/main" id="{4D213BE5-E5C0-26F7-D8A1-1B72F8AE771D}"/>
              </a:ext>
            </a:extLst>
          </p:cNvPr>
          <p:cNvSpPr>
            <a:spLocks noGrp="1"/>
          </p:cNvSpPr>
          <p:nvPr>
            <p:ph type="body" sz="quarter" idx="17" hasCustomPrompt="1"/>
          </p:nvPr>
        </p:nvSpPr>
        <p:spPr>
          <a:xfrm>
            <a:off x="454124" y="4987528"/>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41205" y="3600861"/>
            <a:ext cx="3195486" cy="731140"/>
          </a:xfrm>
          <a:prstGeom prst="rect">
            <a:avLst/>
          </a:prstGeo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41205" y="2791285"/>
            <a:ext cx="3195485" cy="837258"/>
          </a:xfrm>
          <a:prstGeom prst="rect">
            <a:avLst/>
          </a:prstGeo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pic>
        <p:nvPicPr>
          <p:cNvPr id="11" name="Picture 10">
            <a:extLst>
              <a:ext uri="{FF2B5EF4-FFF2-40B4-BE49-F238E27FC236}">
                <a16:creationId xmlns:a16="http://schemas.microsoft.com/office/drawing/2014/main" id="{A2D7F405-AFF6-A1B5-12BB-E18878F26594}"/>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6982383" y="-19302"/>
            <a:ext cx="6672147" cy="6672147"/>
          </a:xfrm>
          <a:prstGeom prst="rect">
            <a:avLst/>
          </a:prstGeom>
        </p:spPr>
      </p:pic>
      <p:pic>
        <p:nvPicPr>
          <p:cNvPr id="13" name="Picture 12">
            <a:extLst>
              <a:ext uri="{FF2B5EF4-FFF2-40B4-BE49-F238E27FC236}">
                <a16:creationId xmlns:a16="http://schemas.microsoft.com/office/drawing/2014/main" id="{64D11862-CFAF-B22C-55AE-F5450B9736D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88227" y="-368633"/>
            <a:ext cx="5533014" cy="2766507"/>
          </a:xfrm>
          <a:prstGeom prst="rect">
            <a:avLst/>
          </a:prstGeom>
        </p:spPr>
      </p:pic>
      <p:grpSp>
        <p:nvGrpSpPr>
          <p:cNvPr id="7" name="Group 6">
            <a:extLst>
              <a:ext uri="{FF2B5EF4-FFF2-40B4-BE49-F238E27FC236}">
                <a16:creationId xmlns:a16="http://schemas.microsoft.com/office/drawing/2014/main" id="{CCE91B04-02E4-9818-2946-11C6096CA3C9}"/>
              </a:ext>
            </a:extLst>
          </p:cNvPr>
          <p:cNvGrpSpPr/>
          <p:nvPr userDrawn="1"/>
        </p:nvGrpSpPr>
        <p:grpSpPr>
          <a:xfrm>
            <a:off x="4793368" y="5795141"/>
            <a:ext cx="6991323" cy="774150"/>
            <a:chOff x="495027" y="5845887"/>
            <a:chExt cx="6991323" cy="774150"/>
          </a:xfrm>
        </p:grpSpPr>
        <p:grpSp>
          <p:nvGrpSpPr>
            <p:cNvPr id="8" name="Group 7">
              <a:extLst>
                <a:ext uri="{FF2B5EF4-FFF2-40B4-BE49-F238E27FC236}">
                  <a16:creationId xmlns:a16="http://schemas.microsoft.com/office/drawing/2014/main" id="{42E11B8B-22F5-F7F3-3514-F9EC3F948B57}"/>
                </a:ext>
              </a:extLst>
            </p:cNvPr>
            <p:cNvGrpSpPr/>
            <p:nvPr userDrawn="1"/>
          </p:nvGrpSpPr>
          <p:grpSpPr>
            <a:xfrm>
              <a:off x="495027" y="5845887"/>
              <a:ext cx="6991323" cy="774150"/>
              <a:chOff x="495027" y="5845887"/>
              <a:chExt cx="6991323" cy="774150"/>
            </a:xfrm>
          </p:grpSpPr>
          <p:sp>
            <p:nvSpPr>
              <p:cNvPr id="10" name="Rectangle 9">
                <a:extLst>
                  <a:ext uri="{FF2B5EF4-FFF2-40B4-BE49-F238E27FC236}">
                    <a16:creationId xmlns:a16="http://schemas.microsoft.com/office/drawing/2014/main" id="{1BB53C13-3783-66BF-34A4-E451D1175EE2}"/>
                  </a:ext>
                </a:extLst>
              </p:cNvPr>
              <p:cNvSpPr/>
              <p:nvPr userDrawn="1"/>
            </p:nvSpPr>
            <p:spPr>
              <a:xfrm>
                <a:off x="3568402" y="6146061"/>
                <a:ext cx="3917948" cy="47397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20" b="0"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Deutscher Akademischer Austauschdienst e.V., Nationale Agentur für Erasmus+ Hochschulzusammenarbeit. Neither the European Union nor the granting authority can be held responsible for them.</a:t>
                </a:r>
              </a:p>
            </p:txBody>
          </p:sp>
          <p:sp>
            <p:nvSpPr>
              <p:cNvPr id="12" name="Rectangle 11">
                <a:extLst>
                  <a:ext uri="{FF2B5EF4-FFF2-40B4-BE49-F238E27FC236}">
                    <a16:creationId xmlns:a16="http://schemas.microsoft.com/office/drawing/2014/main" id="{1BEA131D-0421-FE30-8129-AD08F725F6A6}"/>
                  </a:ext>
                </a:extLst>
              </p:cNvPr>
              <p:cNvSpPr/>
              <p:nvPr userDrawn="1"/>
            </p:nvSpPr>
            <p:spPr>
              <a:xfrm>
                <a:off x="495027" y="5845887"/>
                <a:ext cx="1255337" cy="366319"/>
              </a:xfrm>
              <a:prstGeom prst="rect">
                <a:avLst/>
              </a:prstGeom>
            </p:spPr>
            <p:txBody>
              <a:bodyPr wrap="square">
                <a:spAutoFit/>
              </a:bodyPr>
              <a:lstStyle/>
              <a:p>
                <a:pPr marL="0" marR="0" lvl="0" indent="0" algn="l" defTabSz="181904" rtl="0" eaLnBrk="1" fontAlgn="auto" latinLnBrk="0" hangingPunct="0">
                  <a:lnSpc>
                    <a:spcPts val="660"/>
                  </a:lnSpc>
                  <a:spcBef>
                    <a:spcPts val="0"/>
                  </a:spcBef>
                  <a:spcAft>
                    <a:spcPts val="0"/>
                  </a:spcAft>
                  <a:buClrTx/>
                  <a:buSzTx/>
                  <a:buFontTx/>
                  <a:buNone/>
                  <a:tabLst/>
                  <a:defRPr/>
                </a:pPr>
                <a:r>
                  <a:rPr lang="en-IE"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This resource is licensed under CC BY 4.0</a:t>
                </a:r>
              </a:p>
              <a:p>
                <a:pPr marL="0" marR="0" lvl="0" indent="0" algn="l" defTabSz="181904" rtl="0" eaLnBrk="1" fontAlgn="auto" latinLnBrk="0" hangingPunct="0">
                  <a:lnSpc>
                    <a:spcPts val="660"/>
                  </a:lnSpc>
                  <a:spcBef>
                    <a:spcPts val="0"/>
                  </a:spcBef>
                  <a:spcAft>
                    <a:spcPts val="0"/>
                  </a:spcAft>
                  <a:buClrTx/>
                  <a:buSzTx/>
                  <a:buFontTx/>
                  <a:buNone/>
                  <a:tabLst/>
                  <a:defRPr/>
                </a:pPr>
                <a:endParaRPr lang="en-US"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E4A42C7A-9B41-3E56-FE08-9D7E1AEE3FB1}"/>
                  </a:ext>
                </a:extLst>
              </p:cNvPr>
              <p:cNvPicPr>
                <a:picLocks noChangeAspect="1"/>
              </p:cNvPicPr>
              <p:nvPr userDrawn="1"/>
            </p:nvPicPr>
            <p:blipFill>
              <a:blip r:embed="rId4"/>
              <a:stretch>
                <a:fillRect/>
              </a:stretch>
            </p:blipFill>
            <p:spPr>
              <a:xfrm>
                <a:off x="568863" y="6130899"/>
                <a:ext cx="1244049" cy="433251"/>
              </a:xfrm>
              <a:prstGeom prst="rect">
                <a:avLst/>
              </a:prstGeom>
            </p:spPr>
          </p:pic>
        </p:grpSp>
        <p:pic>
          <p:nvPicPr>
            <p:cNvPr id="9" name="Picture 8" descr="Co-funded by the European Union logo in png for web usage">
              <a:extLst>
                <a:ext uri="{FF2B5EF4-FFF2-40B4-BE49-F238E27FC236}">
                  <a16:creationId xmlns:a16="http://schemas.microsoft.com/office/drawing/2014/main" id="{A0FAB638-6670-483E-E981-A02DC51A83FF}"/>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955759" y="6212206"/>
              <a:ext cx="1681655" cy="351944"/>
            </a:xfrm>
            <a:prstGeom prst="rect">
              <a:avLst/>
            </a:prstGeom>
            <a:noFill/>
            <a:ln>
              <a:noFill/>
            </a:ln>
          </p:spPr>
        </p:pic>
      </p:grpSp>
    </p:spTree>
    <p:extLst>
      <p:ext uri="{BB962C8B-B14F-4D97-AF65-F5344CB8AC3E}">
        <p14:creationId xmlns:p14="http://schemas.microsoft.com/office/powerpoint/2010/main" val="3097068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438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74" name="Freeform 73">
            <a:extLst>
              <a:ext uri="{FF2B5EF4-FFF2-40B4-BE49-F238E27FC236}">
                <a16:creationId xmlns:a16="http://schemas.microsoft.com/office/drawing/2014/main" id="{A8633C08-83D6-1A6F-8401-8C2AFAB342FE}"/>
              </a:ext>
            </a:extLst>
          </p:cNvPr>
          <p:cNvSpPr/>
          <p:nvPr userDrawn="1"/>
        </p:nvSpPr>
        <p:spPr>
          <a:xfrm>
            <a:off x="454233" y="1785867"/>
            <a:ext cx="8389498" cy="3630529"/>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Freeform 2">
            <a:extLst>
              <a:ext uri="{FF2B5EF4-FFF2-40B4-BE49-F238E27FC236}">
                <a16:creationId xmlns:a16="http://schemas.microsoft.com/office/drawing/2014/main" id="{CF4E39B0-E2CB-8018-448A-5DF13D1CA595}"/>
              </a:ext>
            </a:extLst>
          </p:cNvPr>
          <p:cNvSpPr/>
          <p:nvPr userDrawn="1"/>
        </p:nvSpPr>
        <p:spPr>
          <a:xfrm>
            <a:off x="3307475" y="1785867"/>
            <a:ext cx="8389498" cy="3630529"/>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5990423" y="3054642"/>
            <a:ext cx="5278651"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5990424" y="2431916"/>
            <a:ext cx="5278651"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Cover Design 1</a:t>
            </a:r>
          </a:p>
        </p:txBody>
      </p:sp>
      <p:sp>
        <p:nvSpPr>
          <p:cNvPr id="39" name="Freeform 38">
            <a:extLst>
              <a:ext uri="{FF2B5EF4-FFF2-40B4-BE49-F238E27FC236}">
                <a16:creationId xmlns:a16="http://schemas.microsoft.com/office/drawing/2014/main" id="{40116ABB-45E2-2FFB-CE77-0E389D4442A4}"/>
              </a:ext>
            </a:extLst>
          </p:cNvPr>
          <p:cNvSpPr/>
          <p:nvPr userDrawn="1"/>
        </p:nvSpPr>
        <p:spPr>
          <a:xfrm>
            <a:off x="5352000" y="4094957"/>
            <a:ext cx="684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2A72C"/>
            </a:solidFill>
            <a:prstDash val="solid"/>
            <a:miter/>
          </a:ln>
        </p:spPr>
        <p:txBody>
          <a:bodyPr rtlCol="0" anchor="ctr"/>
          <a:lstStyle/>
          <a:p>
            <a:endParaRPr lang="en-US"/>
          </a:p>
        </p:txBody>
      </p:sp>
      <p:pic>
        <p:nvPicPr>
          <p:cNvPr id="10" name="Picture 9">
            <a:extLst>
              <a:ext uri="{FF2B5EF4-FFF2-40B4-BE49-F238E27FC236}">
                <a16:creationId xmlns:a16="http://schemas.microsoft.com/office/drawing/2014/main" id="{86925E7F-F012-04D4-DB50-53D8F08B9F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55883" y="-598417"/>
            <a:ext cx="6248070" cy="3124035"/>
          </a:xfrm>
          <a:prstGeom prst="rect">
            <a:avLst/>
          </a:prstGeom>
        </p:spPr>
      </p:pic>
      <p:grpSp>
        <p:nvGrpSpPr>
          <p:cNvPr id="2" name="Group 1">
            <a:extLst>
              <a:ext uri="{FF2B5EF4-FFF2-40B4-BE49-F238E27FC236}">
                <a16:creationId xmlns:a16="http://schemas.microsoft.com/office/drawing/2014/main" id="{80101561-9642-9344-AEB3-132DA6DA4580}"/>
              </a:ext>
            </a:extLst>
          </p:cNvPr>
          <p:cNvGrpSpPr/>
          <p:nvPr userDrawn="1"/>
        </p:nvGrpSpPr>
        <p:grpSpPr>
          <a:xfrm>
            <a:off x="4705650" y="5776098"/>
            <a:ext cx="6991323" cy="774150"/>
            <a:chOff x="495027" y="5845887"/>
            <a:chExt cx="6991323" cy="774150"/>
          </a:xfrm>
        </p:grpSpPr>
        <p:grpSp>
          <p:nvGrpSpPr>
            <p:cNvPr id="5" name="Group 4">
              <a:extLst>
                <a:ext uri="{FF2B5EF4-FFF2-40B4-BE49-F238E27FC236}">
                  <a16:creationId xmlns:a16="http://schemas.microsoft.com/office/drawing/2014/main" id="{98949295-1317-D2E1-5CAC-13C6FD7F38C6}"/>
                </a:ext>
              </a:extLst>
            </p:cNvPr>
            <p:cNvGrpSpPr/>
            <p:nvPr userDrawn="1"/>
          </p:nvGrpSpPr>
          <p:grpSpPr>
            <a:xfrm>
              <a:off x="495027" y="5845887"/>
              <a:ext cx="6991323" cy="774150"/>
              <a:chOff x="495027" y="5845887"/>
              <a:chExt cx="6991323" cy="774150"/>
            </a:xfrm>
          </p:grpSpPr>
          <p:sp>
            <p:nvSpPr>
              <p:cNvPr id="12" name="Rectangle 11">
                <a:extLst>
                  <a:ext uri="{FF2B5EF4-FFF2-40B4-BE49-F238E27FC236}">
                    <a16:creationId xmlns:a16="http://schemas.microsoft.com/office/drawing/2014/main" id="{0B16C73E-3734-EA79-EC36-048326E38A9B}"/>
                  </a:ext>
                </a:extLst>
              </p:cNvPr>
              <p:cNvSpPr/>
              <p:nvPr userDrawn="1"/>
            </p:nvSpPr>
            <p:spPr>
              <a:xfrm>
                <a:off x="3568402" y="6146061"/>
                <a:ext cx="3917948" cy="47397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20" b="0"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Deutscher Akademischer Austauschdienst e.V., Nationale Agentur für Erasmus+ Hochschulzusammenarbeit. Neither the European Union nor the granting authority can be held responsible for them.</a:t>
                </a:r>
              </a:p>
            </p:txBody>
          </p:sp>
          <p:sp>
            <p:nvSpPr>
              <p:cNvPr id="13" name="Rectangle 12">
                <a:extLst>
                  <a:ext uri="{FF2B5EF4-FFF2-40B4-BE49-F238E27FC236}">
                    <a16:creationId xmlns:a16="http://schemas.microsoft.com/office/drawing/2014/main" id="{072F022D-23A6-14AE-4724-9C84EC92B0B3}"/>
                  </a:ext>
                </a:extLst>
              </p:cNvPr>
              <p:cNvSpPr/>
              <p:nvPr userDrawn="1"/>
            </p:nvSpPr>
            <p:spPr>
              <a:xfrm>
                <a:off x="495027" y="5845887"/>
                <a:ext cx="1255337" cy="366319"/>
              </a:xfrm>
              <a:prstGeom prst="rect">
                <a:avLst/>
              </a:prstGeom>
            </p:spPr>
            <p:txBody>
              <a:bodyPr wrap="square">
                <a:spAutoFit/>
              </a:bodyPr>
              <a:lstStyle/>
              <a:p>
                <a:pPr marL="0" marR="0" lvl="0" indent="0" algn="l" defTabSz="181904" rtl="0" eaLnBrk="1" fontAlgn="auto" latinLnBrk="0" hangingPunct="0">
                  <a:lnSpc>
                    <a:spcPts val="660"/>
                  </a:lnSpc>
                  <a:spcBef>
                    <a:spcPts val="0"/>
                  </a:spcBef>
                  <a:spcAft>
                    <a:spcPts val="0"/>
                  </a:spcAft>
                  <a:buClrTx/>
                  <a:buSzTx/>
                  <a:buFontTx/>
                  <a:buNone/>
                  <a:tabLst/>
                  <a:defRPr/>
                </a:pPr>
                <a:r>
                  <a:rPr lang="en-IE"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This resource is licensed under CC BY 4.0</a:t>
                </a:r>
              </a:p>
              <a:p>
                <a:pPr marL="0" marR="0" lvl="0" indent="0" algn="l" defTabSz="181904" rtl="0" eaLnBrk="1" fontAlgn="auto" latinLnBrk="0" hangingPunct="0">
                  <a:lnSpc>
                    <a:spcPts val="660"/>
                  </a:lnSpc>
                  <a:spcBef>
                    <a:spcPts val="0"/>
                  </a:spcBef>
                  <a:spcAft>
                    <a:spcPts val="0"/>
                  </a:spcAft>
                  <a:buClrTx/>
                  <a:buSzTx/>
                  <a:buFontTx/>
                  <a:buNone/>
                  <a:tabLst/>
                  <a:defRPr/>
                </a:pPr>
                <a:endParaRPr lang="en-US"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3D69A747-367A-D5FD-721D-34D04AC7995C}"/>
                  </a:ext>
                </a:extLst>
              </p:cNvPr>
              <p:cNvPicPr>
                <a:picLocks noChangeAspect="1"/>
              </p:cNvPicPr>
              <p:nvPr userDrawn="1"/>
            </p:nvPicPr>
            <p:blipFill>
              <a:blip r:embed="rId3"/>
              <a:stretch>
                <a:fillRect/>
              </a:stretch>
            </p:blipFill>
            <p:spPr>
              <a:xfrm>
                <a:off x="568863" y="6130899"/>
                <a:ext cx="1244049" cy="433251"/>
              </a:xfrm>
              <a:prstGeom prst="rect">
                <a:avLst/>
              </a:prstGeom>
            </p:spPr>
          </p:pic>
        </p:grpSp>
        <p:pic>
          <p:nvPicPr>
            <p:cNvPr id="11" name="Picture 10" descr="Co-funded by the European Union logo in png for web usage">
              <a:extLst>
                <a:ext uri="{FF2B5EF4-FFF2-40B4-BE49-F238E27FC236}">
                  <a16:creationId xmlns:a16="http://schemas.microsoft.com/office/drawing/2014/main" id="{6146136B-F898-76BC-5F72-93498130A39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955759" y="6212206"/>
              <a:ext cx="1681655" cy="351944"/>
            </a:xfrm>
            <a:prstGeom prst="rect">
              <a:avLst/>
            </a:prstGeom>
            <a:noFill/>
            <a:ln>
              <a:noFill/>
            </a:ln>
          </p:spPr>
        </p:pic>
      </p:grpSp>
      <p:pic>
        <p:nvPicPr>
          <p:cNvPr id="15" name="Picture 14">
            <a:extLst>
              <a:ext uri="{FF2B5EF4-FFF2-40B4-BE49-F238E27FC236}">
                <a16:creationId xmlns:a16="http://schemas.microsoft.com/office/drawing/2014/main" id="{665C7DFB-6641-4767-F853-F33CBE04518A}"/>
              </a:ext>
            </a:extLst>
          </p:cNvPr>
          <p:cNvPicPr>
            <a:picLocks noChangeAspect="1"/>
          </p:cNvPicPr>
          <p:nvPr userDrawn="1"/>
        </p:nvPicPr>
        <p:blipFill>
          <a:blip r:embed="rId5" cstate="screen">
            <a:alphaModFix amt="24000"/>
            <a:extLst>
              <a:ext uri="{28A0092B-C50C-407E-A947-70E740481C1C}">
                <a14:useLocalDpi xmlns:a14="http://schemas.microsoft.com/office/drawing/2010/main"/>
              </a:ext>
            </a:extLst>
          </a:blip>
          <a:stretch>
            <a:fillRect/>
          </a:stretch>
        </p:blipFill>
        <p:spPr>
          <a:xfrm>
            <a:off x="-1416264" y="-492247"/>
            <a:ext cx="6672147" cy="6672147"/>
          </a:xfrm>
          <a:prstGeom prst="rect">
            <a:avLst/>
          </a:prstGeom>
        </p:spPr>
      </p:pic>
      <p:sp>
        <p:nvSpPr>
          <p:cNvPr id="16" name="Freeform 15">
            <a:extLst>
              <a:ext uri="{FF2B5EF4-FFF2-40B4-BE49-F238E27FC236}">
                <a16:creationId xmlns:a16="http://schemas.microsoft.com/office/drawing/2014/main" id="{8EFFE630-EFEA-3FFE-3301-E27209580E1E}"/>
              </a:ext>
            </a:extLst>
          </p:cNvPr>
          <p:cNvSpPr/>
          <p:nvPr userDrawn="1"/>
        </p:nvSpPr>
        <p:spPr>
          <a:xfrm>
            <a:off x="0" y="4869500"/>
            <a:ext cx="4963395"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DBD2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0" name="Text Placeholder 23">
            <a:extLst>
              <a:ext uri="{FF2B5EF4-FFF2-40B4-BE49-F238E27FC236}">
                <a16:creationId xmlns:a16="http://schemas.microsoft.com/office/drawing/2014/main" id="{94636413-4198-153A-338E-76FF3420B89B}"/>
              </a:ext>
            </a:extLst>
          </p:cNvPr>
          <p:cNvSpPr>
            <a:spLocks noGrp="1"/>
          </p:cNvSpPr>
          <p:nvPr>
            <p:ph type="body" sz="quarter" idx="17" hasCustomPrompt="1"/>
          </p:nvPr>
        </p:nvSpPr>
        <p:spPr>
          <a:xfrm>
            <a:off x="558314" y="5036347"/>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Tree>
    <p:extLst>
      <p:ext uri="{BB962C8B-B14F-4D97-AF65-F5344CB8AC3E}">
        <p14:creationId xmlns:p14="http://schemas.microsoft.com/office/powerpoint/2010/main" val="4220865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Slide  02">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9ACC7C4-8730-4399-5172-EB393A6E9E89}"/>
              </a:ext>
            </a:extLst>
          </p:cNvPr>
          <p:cNvGrpSpPr/>
          <p:nvPr userDrawn="1"/>
        </p:nvGrpSpPr>
        <p:grpSpPr>
          <a:xfrm flipH="1">
            <a:off x="341785" y="2175165"/>
            <a:ext cx="11365744" cy="3343300"/>
            <a:chOff x="-761305" y="3118551"/>
            <a:chExt cx="12551656" cy="3293474"/>
          </a:xfrm>
          <a:solidFill>
            <a:srgbClr val="47B5C8"/>
          </a:solidFill>
        </p:grpSpPr>
        <p:sp>
          <p:nvSpPr>
            <p:cNvPr id="45" name="Freeform 44">
              <a:extLst>
                <a:ext uri="{FF2B5EF4-FFF2-40B4-BE49-F238E27FC236}">
                  <a16:creationId xmlns:a16="http://schemas.microsoft.com/office/drawing/2014/main" id="{890FFFFA-C8FB-2146-9C31-AA95E5D0DE5D}"/>
                </a:ext>
              </a:extLst>
            </p:cNvPr>
            <p:cNvSpPr/>
            <p:nvPr userDrawn="1"/>
          </p:nvSpPr>
          <p:spPr>
            <a:xfrm>
              <a:off x="-761305" y="3118551"/>
              <a:ext cx="10020399"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Freeform 2">
              <a:extLst>
                <a:ext uri="{FF2B5EF4-FFF2-40B4-BE49-F238E27FC236}">
                  <a16:creationId xmlns:a16="http://schemas.microsoft.com/office/drawing/2014/main" id="{8B5B2CF2-DB7E-3965-3496-E0AB92A9740B}"/>
                </a:ext>
              </a:extLst>
            </p:cNvPr>
            <p:cNvSpPr/>
            <p:nvPr userDrawn="1"/>
          </p:nvSpPr>
          <p:spPr>
            <a:xfrm>
              <a:off x="1769951" y="3121917"/>
              <a:ext cx="10020400"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gr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858292" y="3606319"/>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858293" y="2983593"/>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Cover Design 1</a:t>
            </a:r>
          </a:p>
        </p:txBody>
      </p:sp>
      <p:sp>
        <p:nvSpPr>
          <p:cNvPr id="44" name="Picture Placeholder 120">
            <a:extLst>
              <a:ext uri="{FF2B5EF4-FFF2-40B4-BE49-F238E27FC236}">
                <a16:creationId xmlns:a16="http://schemas.microsoft.com/office/drawing/2014/main" id="{0184A1A2-CBFE-5947-AB04-F6865104E08B}"/>
              </a:ext>
            </a:extLst>
          </p:cNvPr>
          <p:cNvSpPr>
            <a:spLocks noGrp="1"/>
          </p:cNvSpPr>
          <p:nvPr>
            <p:ph type="pic" sz="quarter" idx="41"/>
          </p:nvPr>
        </p:nvSpPr>
        <p:spPr>
          <a:xfrm>
            <a:off x="6049801" y="1"/>
            <a:ext cx="4661742" cy="5515415"/>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pic>
        <p:nvPicPr>
          <p:cNvPr id="5" name="Picture 4">
            <a:extLst>
              <a:ext uri="{FF2B5EF4-FFF2-40B4-BE49-F238E27FC236}">
                <a16:creationId xmlns:a16="http://schemas.microsoft.com/office/drawing/2014/main" id="{D0182AC1-344F-FFBA-C2B2-7461462101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3699" y="-59590"/>
            <a:ext cx="5533014" cy="2766507"/>
          </a:xfrm>
          <a:prstGeom prst="rect">
            <a:avLst/>
          </a:prstGeom>
        </p:spPr>
      </p:pic>
      <p:sp>
        <p:nvSpPr>
          <p:cNvPr id="6" name="Freeform 5">
            <a:extLst>
              <a:ext uri="{FF2B5EF4-FFF2-40B4-BE49-F238E27FC236}">
                <a16:creationId xmlns:a16="http://schemas.microsoft.com/office/drawing/2014/main" id="{256894A9-CCB5-9338-9080-6500A87B357E}"/>
              </a:ext>
            </a:extLst>
          </p:cNvPr>
          <p:cNvSpPr/>
          <p:nvPr userDrawn="1"/>
        </p:nvSpPr>
        <p:spPr>
          <a:xfrm>
            <a:off x="-54506" y="4918965"/>
            <a:ext cx="4963395"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DBD2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9" name="Text Placeholder 23">
            <a:extLst>
              <a:ext uri="{FF2B5EF4-FFF2-40B4-BE49-F238E27FC236}">
                <a16:creationId xmlns:a16="http://schemas.microsoft.com/office/drawing/2014/main" id="{7B05F9A5-3621-C756-354D-7506CABFD43B}"/>
              </a:ext>
            </a:extLst>
          </p:cNvPr>
          <p:cNvSpPr>
            <a:spLocks noGrp="1"/>
          </p:cNvSpPr>
          <p:nvPr>
            <p:ph type="body" sz="quarter" idx="17" hasCustomPrompt="1"/>
          </p:nvPr>
        </p:nvSpPr>
        <p:spPr>
          <a:xfrm>
            <a:off x="503808" y="508581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grpSp>
        <p:nvGrpSpPr>
          <p:cNvPr id="2" name="Group 1">
            <a:extLst>
              <a:ext uri="{FF2B5EF4-FFF2-40B4-BE49-F238E27FC236}">
                <a16:creationId xmlns:a16="http://schemas.microsoft.com/office/drawing/2014/main" id="{32315DE4-918D-1532-2675-99E3F91CE1C9}"/>
              </a:ext>
            </a:extLst>
          </p:cNvPr>
          <p:cNvGrpSpPr/>
          <p:nvPr userDrawn="1"/>
        </p:nvGrpSpPr>
        <p:grpSpPr>
          <a:xfrm>
            <a:off x="4766580" y="5791724"/>
            <a:ext cx="6991323" cy="774150"/>
            <a:chOff x="495027" y="5845887"/>
            <a:chExt cx="6991323" cy="774150"/>
          </a:xfrm>
        </p:grpSpPr>
        <p:grpSp>
          <p:nvGrpSpPr>
            <p:cNvPr id="10" name="Group 9">
              <a:extLst>
                <a:ext uri="{FF2B5EF4-FFF2-40B4-BE49-F238E27FC236}">
                  <a16:creationId xmlns:a16="http://schemas.microsoft.com/office/drawing/2014/main" id="{8D0B326B-5474-A843-4802-7569DE9ECD60}"/>
                </a:ext>
              </a:extLst>
            </p:cNvPr>
            <p:cNvGrpSpPr/>
            <p:nvPr userDrawn="1"/>
          </p:nvGrpSpPr>
          <p:grpSpPr>
            <a:xfrm>
              <a:off x="495027" y="5845887"/>
              <a:ext cx="6991323" cy="774150"/>
              <a:chOff x="495027" y="5845887"/>
              <a:chExt cx="6991323" cy="774150"/>
            </a:xfrm>
          </p:grpSpPr>
          <p:sp>
            <p:nvSpPr>
              <p:cNvPr id="15" name="Rectangle 14">
                <a:extLst>
                  <a:ext uri="{FF2B5EF4-FFF2-40B4-BE49-F238E27FC236}">
                    <a16:creationId xmlns:a16="http://schemas.microsoft.com/office/drawing/2014/main" id="{16539BD7-E529-AD47-909A-A658E4A0F51A}"/>
                  </a:ext>
                </a:extLst>
              </p:cNvPr>
              <p:cNvSpPr/>
              <p:nvPr userDrawn="1"/>
            </p:nvSpPr>
            <p:spPr>
              <a:xfrm>
                <a:off x="3568402" y="6146061"/>
                <a:ext cx="3917948" cy="47397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20" b="0"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Deutscher Akademischer Austauschdienst e.V., Nationale Agentur für Erasmus+ Hochschulzusammenarbeit. Neither the European Union nor the granting authority can be held responsible for them.</a:t>
                </a:r>
              </a:p>
            </p:txBody>
          </p:sp>
          <p:sp>
            <p:nvSpPr>
              <p:cNvPr id="16" name="Rectangle 15">
                <a:extLst>
                  <a:ext uri="{FF2B5EF4-FFF2-40B4-BE49-F238E27FC236}">
                    <a16:creationId xmlns:a16="http://schemas.microsoft.com/office/drawing/2014/main" id="{F368AFD4-3D6A-AFE6-EA8A-8AA8835E2E53}"/>
                  </a:ext>
                </a:extLst>
              </p:cNvPr>
              <p:cNvSpPr/>
              <p:nvPr userDrawn="1"/>
            </p:nvSpPr>
            <p:spPr>
              <a:xfrm>
                <a:off x="495027" y="5845887"/>
                <a:ext cx="1255337" cy="366319"/>
              </a:xfrm>
              <a:prstGeom prst="rect">
                <a:avLst/>
              </a:prstGeom>
            </p:spPr>
            <p:txBody>
              <a:bodyPr wrap="square">
                <a:spAutoFit/>
              </a:bodyPr>
              <a:lstStyle/>
              <a:p>
                <a:pPr marL="0" marR="0" lvl="0" indent="0" algn="l" defTabSz="181904" rtl="0" eaLnBrk="1" fontAlgn="auto" latinLnBrk="0" hangingPunct="0">
                  <a:lnSpc>
                    <a:spcPts val="660"/>
                  </a:lnSpc>
                  <a:spcBef>
                    <a:spcPts val="0"/>
                  </a:spcBef>
                  <a:spcAft>
                    <a:spcPts val="0"/>
                  </a:spcAft>
                  <a:buClrTx/>
                  <a:buSzTx/>
                  <a:buFontTx/>
                  <a:buNone/>
                  <a:tabLst/>
                  <a:defRPr/>
                </a:pPr>
                <a:r>
                  <a:rPr lang="en-IE"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This resource is licensed under CC BY 4.0</a:t>
                </a:r>
              </a:p>
              <a:p>
                <a:pPr marL="0" marR="0" lvl="0" indent="0" algn="l" defTabSz="181904" rtl="0" eaLnBrk="1" fontAlgn="auto" latinLnBrk="0" hangingPunct="0">
                  <a:lnSpc>
                    <a:spcPts val="660"/>
                  </a:lnSpc>
                  <a:spcBef>
                    <a:spcPts val="0"/>
                  </a:spcBef>
                  <a:spcAft>
                    <a:spcPts val="0"/>
                  </a:spcAft>
                  <a:buClrTx/>
                  <a:buSzTx/>
                  <a:buFontTx/>
                  <a:buNone/>
                  <a:tabLst/>
                  <a:defRPr/>
                </a:pPr>
                <a:endParaRPr lang="en-US"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9E30F3D8-C1C6-CDCC-6B34-2566F2A0327A}"/>
                  </a:ext>
                </a:extLst>
              </p:cNvPr>
              <p:cNvPicPr>
                <a:picLocks noChangeAspect="1"/>
              </p:cNvPicPr>
              <p:nvPr userDrawn="1"/>
            </p:nvPicPr>
            <p:blipFill>
              <a:blip r:embed="rId3"/>
              <a:stretch>
                <a:fillRect/>
              </a:stretch>
            </p:blipFill>
            <p:spPr>
              <a:xfrm>
                <a:off x="568863" y="6130899"/>
                <a:ext cx="1244049" cy="433251"/>
              </a:xfrm>
              <a:prstGeom prst="rect">
                <a:avLst/>
              </a:prstGeom>
            </p:spPr>
          </p:pic>
        </p:grpSp>
        <p:pic>
          <p:nvPicPr>
            <p:cNvPr id="14" name="Picture 13" descr="Co-funded by the European Union logo in png for web usage">
              <a:extLst>
                <a:ext uri="{FF2B5EF4-FFF2-40B4-BE49-F238E27FC236}">
                  <a16:creationId xmlns:a16="http://schemas.microsoft.com/office/drawing/2014/main" id="{ECFD4D0D-9BFC-82CD-C642-5EE1D0A4709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955759" y="6212206"/>
              <a:ext cx="1681655" cy="351944"/>
            </a:xfrm>
            <a:prstGeom prst="rect">
              <a:avLst/>
            </a:prstGeom>
            <a:noFill/>
            <a:ln>
              <a:noFill/>
            </a:ln>
          </p:spPr>
        </p:pic>
      </p:grpSp>
    </p:spTree>
    <p:extLst>
      <p:ext uri="{BB962C8B-B14F-4D97-AF65-F5344CB8AC3E}">
        <p14:creationId xmlns:p14="http://schemas.microsoft.com/office/powerpoint/2010/main" val="1930813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6AD50608-6941-51D9-90FB-C9C19979971D}"/>
              </a:ext>
            </a:extLst>
          </p:cNvPr>
          <p:cNvSpPr/>
          <p:nvPr userDrawn="1"/>
        </p:nvSpPr>
        <p:spPr>
          <a:xfrm>
            <a:off x="477386" y="748834"/>
            <a:ext cx="6200492" cy="4938629"/>
          </a:xfrm>
          <a:custGeom>
            <a:avLst/>
            <a:gdLst>
              <a:gd name="connsiteX0" fmla="*/ 0 w 6200492"/>
              <a:gd name="connsiteY0" fmla="*/ 0 h 4938629"/>
              <a:gd name="connsiteX1" fmla="*/ 225150 w 6200492"/>
              <a:gd name="connsiteY1" fmla="*/ 0 h 4938629"/>
              <a:gd name="connsiteX2" fmla="*/ 4936311 w 6200492"/>
              <a:gd name="connsiteY2" fmla="*/ 0 h 4938629"/>
              <a:gd name="connsiteX3" fmla="*/ 5161461 w 6200492"/>
              <a:gd name="connsiteY3" fmla="*/ 0 h 4938629"/>
              <a:gd name="connsiteX4" fmla="*/ 6200492 w 6200492"/>
              <a:gd name="connsiteY4" fmla="*/ 956188 h 4938629"/>
              <a:gd name="connsiteX5" fmla="*/ 6200492 w 6200492"/>
              <a:gd name="connsiteY5" fmla="*/ 4938629 h 4938629"/>
              <a:gd name="connsiteX6" fmla="*/ 5975342 w 6200492"/>
              <a:gd name="connsiteY6" fmla="*/ 4938629 h 4938629"/>
              <a:gd name="connsiteX7" fmla="*/ 1750888 w 6200492"/>
              <a:gd name="connsiteY7" fmla="*/ 4938629 h 4938629"/>
              <a:gd name="connsiteX8" fmla="*/ 1525738 w 6200492"/>
              <a:gd name="connsiteY8" fmla="*/ 4938629 h 4938629"/>
              <a:gd name="connsiteX9" fmla="*/ 0 w 6200492"/>
              <a:gd name="connsiteY9" fmla="*/ 3534542 h 4938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00492" h="4938629">
                <a:moveTo>
                  <a:pt x="0" y="0"/>
                </a:moveTo>
                <a:lnTo>
                  <a:pt x="225150" y="0"/>
                </a:lnTo>
                <a:lnTo>
                  <a:pt x="4936311" y="0"/>
                </a:lnTo>
                <a:lnTo>
                  <a:pt x="5161461" y="0"/>
                </a:lnTo>
                <a:cubicBezTo>
                  <a:pt x="5735664" y="0"/>
                  <a:pt x="6200492" y="427769"/>
                  <a:pt x="6200492" y="956188"/>
                </a:cubicBezTo>
                <a:lnTo>
                  <a:pt x="6200492" y="4938629"/>
                </a:lnTo>
                <a:lnTo>
                  <a:pt x="5975342" y="4938629"/>
                </a:lnTo>
                <a:lnTo>
                  <a:pt x="1750888" y="4938629"/>
                </a:lnTo>
                <a:lnTo>
                  <a:pt x="1525738" y="4938629"/>
                </a:lnTo>
                <a:cubicBezTo>
                  <a:pt x="683575" y="4938629"/>
                  <a:pt x="0" y="4309558"/>
                  <a:pt x="0" y="3534542"/>
                </a:cubicBez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DE0A1D"/>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91164" y="1218934"/>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726460" y="1218934"/>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912867" y="2133922"/>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48163" y="2133922"/>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919446" y="3048909"/>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54742" y="3048909"/>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41149" y="3963897"/>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76445" y="3963897"/>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919446" y="4878884"/>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54742" y="4878884"/>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dirty="0"/>
              <a:t>Project Overview</a:t>
            </a:r>
          </a:p>
        </p:txBody>
      </p:sp>
      <p:grpSp>
        <p:nvGrpSpPr>
          <p:cNvPr id="2" name="Group 1">
            <a:extLst>
              <a:ext uri="{FF2B5EF4-FFF2-40B4-BE49-F238E27FC236}">
                <a16:creationId xmlns:a16="http://schemas.microsoft.com/office/drawing/2014/main" id="{CCBD74BB-51A0-2AE1-F8FE-EE2A5CBE0B75}"/>
              </a:ext>
            </a:extLst>
          </p:cNvPr>
          <p:cNvGrpSpPr/>
          <p:nvPr userDrawn="1"/>
        </p:nvGrpSpPr>
        <p:grpSpPr>
          <a:xfrm>
            <a:off x="558314" y="5787502"/>
            <a:ext cx="6991323" cy="774150"/>
            <a:chOff x="495027" y="5845887"/>
            <a:chExt cx="6991323" cy="774150"/>
          </a:xfrm>
        </p:grpSpPr>
        <p:grpSp>
          <p:nvGrpSpPr>
            <p:cNvPr id="3" name="Group 2">
              <a:extLst>
                <a:ext uri="{FF2B5EF4-FFF2-40B4-BE49-F238E27FC236}">
                  <a16:creationId xmlns:a16="http://schemas.microsoft.com/office/drawing/2014/main" id="{2C10FCAE-DFB5-38B6-DBBC-A220DB0EFEB9}"/>
                </a:ext>
              </a:extLst>
            </p:cNvPr>
            <p:cNvGrpSpPr/>
            <p:nvPr userDrawn="1"/>
          </p:nvGrpSpPr>
          <p:grpSpPr>
            <a:xfrm>
              <a:off x="495027" y="5845887"/>
              <a:ext cx="6991323" cy="774150"/>
              <a:chOff x="495027" y="5845887"/>
              <a:chExt cx="6991323" cy="774150"/>
            </a:xfrm>
          </p:grpSpPr>
          <p:sp>
            <p:nvSpPr>
              <p:cNvPr id="5" name="Rectangle 4">
                <a:extLst>
                  <a:ext uri="{FF2B5EF4-FFF2-40B4-BE49-F238E27FC236}">
                    <a16:creationId xmlns:a16="http://schemas.microsoft.com/office/drawing/2014/main" id="{0D6E4401-D6F7-2ED4-7FE5-531281EFB3BA}"/>
                  </a:ext>
                </a:extLst>
              </p:cNvPr>
              <p:cNvSpPr/>
              <p:nvPr userDrawn="1"/>
            </p:nvSpPr>
            <p:spPr>
              <a:xfrm>
                <a:off x="3568402" y="6146061"/>
                <a:ext cx="3917948" cy="47397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20" b="0"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Deutscher Akademischer Austauschdienst e.V., Nationale Agentur für Erasmus+ Hochschulzusammenarbeit. Neither the European Union nor the granting authority can be held responsible for them.</a:t>
                </a:r>
              </a:p>
            </p:txBody>
          </p:sp>
          <p:sp>
            <p:nvSpPr>
              <p:cNvPr id="6" name="Rectangle 5">
                <a:extLst>
                  <a:ext uri="{FF2B5EF4-FFF2-40B4-BE49-F238E27FC236}">
                    <a16:creationId xmlns:a16="http://schemas.microsoft.com/office/drawing/2014/main" id="{84427A67-7464-7EDB-9F1F-6F0859D45DDF}"/>
                  </a:ext>
                </a:extLst>
              </p:cNvPr>
              <p:cNvSpPr/>
              <p:nvPr userDrawn="1"/>
            </p:nvSpPr>
            <p:spPr>
              <a:xfrm>
                <a:off x="495027" y="5845887"/>
                <a:ext cx="1255337" cy="366319"/>
              </a:xfrm>
              <a:prstGeom prst="rect">
                <a:avLst/>
              </a:prstGeom>
            </p:spPr>
            <p:txBody>
              <a:bodyPr wrap="square">
                <a:spAutoFit/>
              </a:bodyPr>
              <a:lstStyle/>
              <a:p>
                <a:pPr marL="0" marR="0" lvl="0" indent="0" algn="l" defTabSz="181904" rtl="0" eaLnBrk="1" fontAlgn="auto" latinLnBrk="0" hangingPunct="0">
                  <a:lnSpc>
                    <a:spcPts val="660"/>
                  </a:lnSpc>
                  <a:spcBef>
                    <a:spcPts val="0"/>
                  </a:spcBef>
                  <a:spcAft>
                    <a:spcPts val="0"/>
                  </a:spcAft>
                  <a:buClrTx/>
                  <a:buSzTx/>
                  <a:buFontTx/>
                  <a:buNone/>
                  <a:tabLst/>
                  <a:defRPr/>
                </a:pPr>
                <a:r>
                  <a:rPr lang="en-IE"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This resource is licensed under CC BY 4.0</a:t>
                </a:r>
              </a:p>
              <a:p>
                <a:pPr marL="0" marR="0" lvl="0" indent="0" algn="l" defTabSz="181904" rtl="0" eaLnBrk="1" fontAlgn="auto" latinLnBrk="0" hangingPunct="0">
                  <a:lnSpc>
                    <a:spcPts val="660"/>
                  </a:lnSpc>
                  <a:spcBef>
                    <a:spcPts val="0"/>
                  </a:spcBef>
                  <a:spcAft>
                    <a:spcPts val="0"/>
                  </a:spcAft>
                  <a:buClrTx/>
                  <a:buSzTx/>
                  <a:buFontTx/>
                  <a:buNone/>
                  <a:tabLst/>
                  <a:defRPr/>
                </a:pPr>
                <a:endParaRPr lang="en-US"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41932DF4-5D9D-4F07-71A2-1030C035EBA1}"/>
                  </a:ext>
                </a:extLst>
              </p:cNvPr>
              <p:cNvPicPr>
                <a:picLocks noChangeAspect="1"/>
              </p:cNvPicPr>
              <p:nvPr userDrawn="1"/>
            </p:nvPicPr>
            <p:blipFill>
              <a:blip r:embed="rId2"/>
              <a:stretch>
                <a:fillRect/>
              </a:stretch>
            </p:blipFill>
            <p:spPr>
              <a:xfrm>
                <a:off x="568863" y="6130899"/>
                <a:ext cx="1244049" cy="433251"/>
              </a:xfrm>
              <a:prstGeom prst="rect">
                <a:avLst/>
              </a:prstGeom>
            </p:spPr>
          </p:pic>
        </p:grpSp>
        <p:pic>
          <p:nvPicPr>
            <p:cNvPr id="4" name="Picture 3" descr="Co-funded by the European Union logo in png for web usage">
              <a:extLst>
                <a:ext uri="{FF2B5EF4-FFF2-40B4-BE49-F238E27FC236}">
                  <a16:creationId xmlns:a16="http://schemas.microsoft.com/office/drawing/2014/main" id="{0FB91D32-3A38-9026-57B5-89505476B26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55759" y="6212206"/>
              <a:ext cx="1681655" cy="351944"/>
            </a:xfrm>
            <a:prstGeom prst="rect">
              <a:avLst/>
            </a:prstGeom>
            <a:noFill/>
            <a:ln>
              <a:noFill/>
            </a:ln>
          </p:spPr>
        </p:pic>
      </p:grpSp>
    </p:spTree>
    <p:extLst>
      <p:ext uri="{BB962C8B-B14F-4D97-AF65-F5344CB8AC3E}">
        <p14:creationId xmlns:p14="http://schemas.microsoft.com/office/powerpoint/2010/main" val="2476502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856356" y="1524912"/>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8" name="Rectangle 7">
            <a:extLst>
              <a:ext uri="{FF2B5EF4-FFF2-40B4-BE49-F238E27FC236}">
                <a16:creationId xmlns:a16="http://schemas.microsoft.com/office/drawing/2014/main" id="{7228DF1A-57C4-3D42-A498-715C5ADA04E5}"/>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9323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Quote Slide 2">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014" y="637821"/>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427670" y="1504602"/>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8" name="Rectangle 7">
            <a:extLst>
              <a:ext uri="{FF2B5EF4-FFF2-40B4-BE49-F238E27FC236}">
                <a16:creationId xmlns:a16="http://schemas.microsoft.com/office/drawing/2014/main" id="{FB69E93D-EB65-544F-B082-6BD372E5C86C}"/>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6949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538B95BB-05BC-1048-92B0-7C3AE8E2EA0A}"/>
              </a:ext>
            </a:extLst>
          </p:cNvPr>
          <p:cNvSpPr/>
          <p:nvPr userDrawn="1"/>
        </p:nvSpPr>
        <p:spPr>
          <a:xfrm>
            <a:off x="2176238" y="343175"/>
            <a:ext cx="2144406" cy="563803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r">
              <a:lnSpc>
                <a:spcPct val="100000"/>
              </a:lnSpc>
              <a:buNone/>
              <a:defRPr sz="2400" b="1" i="0">
                <a:solidFill>
                  <a:srgbClr val="595959"/>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679525" y="1017636"/>
            <a:ext cx="641119" cy="955625"/>
          </a:xfrm>
          <a:prstGeom prst="rect">
            <a:avLst/>
          </a:prstGeom>
          <a:noFill/>
        </p:spPr>
        <p:txBody>
          <a:bodyPr anchor="ctr">
            <a:noAutofit/>
          </a:bodyPr>
          <a:lstStyle>
            <a:lvl1pPr marL="0" indent="0" algn="r">
              <a:lnSpc>
                <a:spcPct val="130000"/>
              </a:lnSpc>
              <a:buNone/>
              <a:defRPr sz="6300" b="1" i="0">
                <a:solidFill>
                  <a:schemeClr val="bg1"/>
                </a:solidFill>
                <a:latin typeface="Calibri" panose="020F0502020204030204" pitchFamily="34" charset="0"/>
                <a:cs typeface="Calibri" panose="020F0502020204030204" pitchFamily="34" charset="0"/>
              </a:defRPr>
            </a:lvl1pPr>
          </a:lstStyle>
          <a:p>
            <a:pPr lvl="0"/>
            <a:r>
              <a:rPr lang="en-US" dirty="0"/>
              <a:t>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3354094"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r">
              <a:lnSpc>
                <a:spcPct val="100000"/>
              </a:lnSpc>
              <a:buNone/>
              <a:defRPr sz="2400" b="1" i="0">
                <a:solidFill>
                  <a:srgbClr val="595959"/>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679524" y="2940769"/>
            <a:ext cx="641119" cy="955625"/>
          </a:xfrm>
          <a:prstGeom prst="rect">
            <a:avLst/>
          </a:prstGeom>
          <a:noFill/>
        </p:spPr>
        <p:txBody>
          <a:bodyPr anchor="ctr">
            <a:noAutofit/>
          </a:bodyPr>
          <a:lstStyle>
            <a:lvl1pPr marL="0" indent="0" algn="r">
              <a:lnSpc>
                <a:spcPct val="130000"/>
              </a:lnSpc>
              <a:buNone/>
              <a:defRPr sz="6300" b="1" i="0">
                <a:solidFill>
                  <a:schemeClr val="bg1"/>
                </a:solidFill>
                <a:latin typeface="Calibri" panose="020F0502020204030204" pitchFamily="34" charset="0"/>
                <a:cs typeface="Calibri" panose="020F0502020204030204" pitchFamily="34" charset="0"/>
              </a:defRPr>
            </a:lvl1pPr>
          </a:lstStyle>
          <a:p>
            <a:pPr lvl="0"/>
            <a:r>
              <a:rPr lang="en-US" dirty="0"/>
              <a:t>2</a:t>
            </a:r>
          </a:p>
        </p:txBody>
      </p: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r">
              <a:lnSpc>
                <a:spcPct val="100000"/>
              </a:lnSpc>
              <a:buNone/>
              <a:defRPr sz="2400" b="1" i="0">
                <a:solidFill>
                  <a:srgbClr val="595959"/>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695022" y="4804566"/>
            <a:ext cx="641119" cy="955625"/>
          </a:xfrm>
          <a:prstGeom prst="rect">
            <a:avLst/>
          </a:prstGeom>
          <a:noFill/>
        </p:spPr>
        <p:txBody>
          <a:bodyPr anchor="ctr">
            <a:noAutofit/>
          </a:bodyPr>
          <a:lstStyle>
            <a:lvl1pPr marL="0" indent="0" algn="r">
              <a:lnSpc>
                <a:spcPct val="130000"/>
              </a:lnSpc>
              <a:buNone/>
              <a:defRPr sz="6300" b="1" i="0">
                <a:solidFill>
                  <a:schemeClr val="bg1"/>
                </a:solidFill>
                <a:latin typeface="Calibri" panose="020F0502020204030204" pitchFamily="34" charset="0"/>
                <a:cs typeface="Calibri" panose="020F0502020204030204" pitchFamily="34" charset="0"/>
              </a:defRPr>
            </a:lvl1pPr>
          </a:lstStyle>
          <a:p>
            <a:pPr lvl="0"/>
            <a:r>
              <a:rPr lang="en-US" dirty="0"/>
              <a:t>3</a:t>
            </a:r>
          </a:p>
        </p:txBody>
      </p:sp>
      <p:grpSp>
        <p:nvGrpSpPr>
          <p:cNvPr id="2" name="Group 1">
            <a:extLst>
              <a:ext uri="{FF2B5EF4-FFF2-40B4-BE49-F238E27FC236}">
                <a16:creationId xmlns:a16="http://schemas.microsoft.com/office/drawing/2014/main" id="{3041D42B-EF0E-8B47-9470-4319E099B736}"/>
              </a:ext>
            </a:extLst>
          </p:cNvPr>
          <p:cNvGrpSpPr/>
          <p:nvPr userDrawn="1"/>
        </p:nvGrpSpPr>
        <p:grpSpPr>
          <a:xfrm>
            <a:off x="4054159" y="721803"/>
            <a:ext cx="7578908" cy="5461417"/>
            <a:chOff x="4054159" y="721803"/>
            <a:chExt cx="7578908" cy="5461417"/>
          </a:xfrm>
        </p:grpSpPr>
        <p:grpSp>
          <p:nvGrpSpPr>
            <p:cNvPr id="43" name="Group 42">
              <a:extLst>
                <a:ext uri="{FF2B5EF4-FFF2-40B4-BE49-F238E27FC236}">
                  <a16:creationId xmlns:a16="http://schemas.microsoft.com/office/drawing/2014/main" id="{6EE1E9FF-0316-EF43-9A90-1F3EEF56451C}"/>
                </a:ext>
              </a:extLst>
            </p:cNvPr>
            <p:cNvGrpSpPr/>
            <p:nvPr userDrawn="1"/>
          </p:nvGrpSpPr>
          <p:grpSpPr>
            <a:xfrm>
              <a:off x="4054161" y="721803"/>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54160" y="2000290"/>
              <a:ext cx="0" cy="39600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69659" y="2388245"/>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54160" y="2644936"/>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54159" y="3923423"/>
              <a:ext cx="0" cy="39600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69658" y="4311378"/>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69658" y="4508733"/>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69657" y="5787220"/>
              <a:ext cx="0" cy="39600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85156" y="6175175"/>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96454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B4ADFE1-8FB8-3C49-B586-197053CCF892}"/>
              </a:ext>
            </a:extLst>
          </p:cNvPr>
          <p:cNvSpPr/>
          <p:nvPr userDrawn="1"/>
        </p:nvSpPr>
        <p:spPr>
          <a:xfrm>
            <a:off x="511444" y="453836"/>
            <a:ext cx="6033735"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13" name="Text Placeholder 17">
            <a:extLst>
              <a:ext uri="{FF2B5EF4-FFF2-40B4-BE49-F238E27FC236}">
                <a16:creationId xmlns:a16="http://schemas.microsoft.com/office/drawing/2014/main" id="{3333EE0C-C40D-F34B-991A-191081D0246E}"/>
              </a:ext>
            </a:extLst>
          </p:cNvPr>
          <p:cNvSpPr>
            <a:spLocks noGrp="1"/>
          </p:cNvSpPr>
          <p:nvPr>
            <p:ph type="body" sz="quarter" idx="18" hasCustomPrompt="1"/>
          </p:nvPr>
        </p:nvSpPr>
        <p:spPr>
          <a:xfrm>
            <a:off x="898357" y="2584411"/>
            <a:ext cx="4867011" cy="3025975"/>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 name="Text Placeholder 23">
            <a:extLst>
              <a:ext uri="{FF2B5EF4-FFF2-40B4-BE49-F238E27FC236}">
                <a16:creationId xmlns:a16="http://schemas.microsoft.com/office/drawing/2014/main" id="{DE6190BE-8380-7B4A-9311-9BD61AE07324}"/>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chemeClr val="bg1"/>
                </a:solidFill>
                <a:latin typeface="+mn-lt"/>
              </a:defRPr>
            </a:lvl1pPr>
          </a:lstStyle>
          <a:p>
            <a:pPr lvl="0"/>
            <a:r>
              <a:rPr lang="en-US" dirty="0"/>
              <a:t>Heading</a:t>
            </a:r>
          </a:p>
        </p:txBody>
      </p:sp>
      <p:sp>
        <p:nvSpPr>
          <p:cNvPr id="30" name="Freeform 29">
            <a:extLst>
              <a:ext uri="{FF2B5EF4-FFF2-40B4-BE49-F238E27FC236}">
                <a16:creationId xmlns:a16="http://schemas.microsoft.com/office/drawing/2014/main" id="{B36FB2AA-2DBD-1A44-9CC0-277628E9A1B8}"/>
              </a:ext>
            </a:extLst>
          </p:cNvPr>
          <p:cNvSpPr/>
          <p:nvPr userDrawn="1"/>
        </p:nvSpPr>
        <p:spPr>
          <a:xfrm>
            <a:off x="6180000" y="1149469"/>
            <a:ext cx="60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DBD22"/>
            </a:solidFill>
            <a:prstDash val="solid"/>
            <a:miter/>
          </a:ln>
        </p:spPr>
        <p:txBody>
          <a:bodyPr rtlCol="0" anchor="ctr"/>
          <a:lstStyle/>
          <a:p>
            <a:endParaRPr lang="en-US"/>
          </a:p>
        </p:txBody>
      </p:sp>
      <p:sp>
        <p:nvSpPr>
          <p:cNvPr id="32" name="Picture Placeholder 2">
            <a:extLst>
              <a:ext uri="{FF2B5EF4-FFF2-40B4-BE49-F238E27FC236}">
                <a16:creationId xmlns:a16="http://schemas.microsoft.com/office/drawing/2014/main" id="{4EDE5ADC-BCE4-1B4C-AA43-CAA0D32703DC}"/>
              </a:ext>
            </a:extLst>
          </p:cNvPr>
          <p:cNvSpPr>
            <a:spLocks noGrp="1"/>
          </p:cNvSpPr>
          <p:nvPr>
            <p:ph type="pic" sz="quarter" idx="42"/>
          </p:nvPr>
        </p:nvSpPr>
        <p:spPr>
          <a:xfrm>
            <a:off x="6545263" y="1452563"/>
            <a:ext cx="5646737" cy="4656137"/>
          </a:xfrm>
          <a:prstGeom prst="rect">
            <a:avLst/>
          </a:prstGeom>
          <a:solidFill>
            <a:schemeClr val="bg1">
              <a:lumMod val="85000"/>
            </a:schemeClr>
          </a:solidFill>
        </p:spPr>
        <p:txBody>
          <a:bodyPr/>
          <a:lstStyle>
            <a:lvl1pPr>
              <a:defRPr sz="800"/>
            </a:lvl1pPr>
          </a:lstStyle>
          <a:p>
            <a:endParaRPr lang="en-US"/>
          </a:p>
        </p:txBody>
      </p:sp>
    </p:spTree>
    <p:extLst>
      <p:ext uri="{BB962C8B-B14F-4D97-AF65-F5344CB8AC3E}">
        <p14:creationId xmlns:p14="http://schemas.microsoft.com/office/powerpoint/2010/main" val="49209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oleObject" Target="../embeddings/oleObject1.bin"/><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757E78D3-3F74-675D-ADCF-5530A280D7BB}"/>
              </a:ext>
            </a:extLst>
          </p:cNvPr>
          <p:cNvGraphicFramePr>
            <a:graphicFrameLocks noChangeAspect="1"/>
          </p:cNvGraphicFramePr>
          <p:nvPr userDrawn="1">
            <p:custDataLst>
              <p:tags r:id="rId20"/>
            </p:custDataLst>
            <p:extLst>
              <p:ext uri="{D42A27DB-BD31-4B8C-83A1-F6EECF244321}">
                <p14:modId xmlns:p14="http://schemas.microsoft.com/office/powerpoint/2010/main" val="10531847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21" imgW="538" imgH="540" progId="TCLayout.ActiveDocument.1">
                  <p:embed/>
                </p:oleObj>
              </mc:Choice>
              <mc:Fallback>
                <p:oleObj name="think-cell Folie" r:id="rId21" imgW="538" imgH="540" progId="TCLayout.ActiveDocument.1">
                  <p:embed/>
                  <p:pic>
                    <p:nvPicPr>
                      <p:cNvPr id="0" name=""/>
                      <p:cNvPicPr/>
                      <p:nvPr/>
                    </p:nvPicPr>
                    <p:blipFill>
                      <a:blip r:embed="rId22"/>
                      <a:stretch>
                        <a:fillRect/>
                      </a:stretch>
                    </p:blipFill>
                    <p:spPr>
                      <a:xfrm>
                        <a:off x="1588" y="1588"/>
                        <a:ext cx="1588" cy="1588"/>
                      </a:xfrm>
                      <a:prstGeom prst="rect">
                        <a:avLst/>
                      </a:prstGeom>
                    </p:spPr>
                  </p:pic>
                </p:oleObj>
              </mc:Fallback>
            </mc:AlternateContent>
          </a:graphicData>
        </a:graphic>
      </p:graphicFrame>
      <p:grpSp>
        <p:nvGrpSpPr>
          <p:cNvPr id="9" name="Group 8">
            <a:extLst>
              <a:ext uri="{FF2B5EF4-FFF2-40B4-BE49-F238E27FC236}">
                <a16:creationId xmlns:a16="http://schemas.microsoft.com/office/drawing/2014/main" id="{CE2EFCFD-3DB9-D994-69B3-BE838FCFBD89}"/>
              </a:ext>
            </a:extLst>
          </p:cNvPr>
          <p:cNvGrpSpPr/>
          <p:nvPr userDrawn="1"/>
        </p:nvGrpSpPr>
        <p:grpSpPr>
          <a:xfrm>
            <a:off x="0" y="6213053"/>
            <a:ext cx="12116938" cy="1289893"/>
            <a:chOff x="3911600" y="5376592"/>
            <a:chExt cx="7103963" cy="756243"/>
          </a:xfrm>
        </p:grpSpPr>
        <p:cxnSp>
          <p:nvCxnSpPr>
            <p:cNvPr id="6" name="Straight Connector 5">
              <a:extLst>
                <a:ext uri="{FF2B5EF4-FFF2-40B4-BE49-F238E27FC236}">
                  <a16:creationId xmlns:a16="http://schemas.microsoft.com/office/drawing/2014/main" id="{4F33D689-3398-E2AC-AF51-1AC4D38A3AC1}"/>
                </a:ext>
              </a:extLst>
            </p:cNvPr>
            <p:cNvCxnSpPr>
              <a:cxnSpLocks/>
            </p:cNvCxnSpPr>
            <p:nvPr userDrawn="1"/>
          </p:nvCxnSpPr>
          <p:spPr>
            <a:xfrm>
              <a:off x="3911600" y="5517665"/>
              <a:ext cx="4416136" cy="0"/>
            </a:xfrm>
            <a:prstGeom prst="line">
              <a:avLst/>
            </a:prstGeom>
            <a:ln w="12700">
              <a:solidFill>
                <a:srgbClr val="595959"/>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1A7D87F-EB30-7D53-1383-D973F10F31DB}"/>
                </a:ext>
              </a:extLst>
            </p:cNvPr>
            <p:cNvPicPr>
              <a:picLocks noChangeAspect="1"/>
            </p:cNvPicPr>
            <p:nvPr userDrawn="1"/>
          </p:nvPicPr>
          <p:blipFill rotWithShape="1">
            <a:blip r:embed="rId23" cstate="screen">
              <a:duotone>
                <a:prstClr val="black"/>
                <a:srgbClr val="D9C3A5">
                  <a:tint val="50000"/>
                  <a:satMod val="180000"/>
                </a:srgbClr>
              </a:duotone>
              <a:extLst>
                <a:ext uri="{28A0092B-C50C-407E-A947-70E740481C1C}">
                  <a14:useLocalDpi xmlns:a14="http://schemas.microsoft.com/office/drawing/2010/main"/>
                </a:ext>
              </a:extLst>
            </a:blip>
            <a:srcRect l="31981" t="58177"/>
            <a:stretch/>
          </p:blipFill>
          <p:spPr>
            <a:xfrm>
              <a:off x="8693985" y="5419095"/>
              <a:ext cx="2321578" cy="713740"/>
            </a:xfrm>
            <a:prstGeom prst="rect">
              <a:avLst/>
            </a:prstGeom>
          </p:spPr>
        </p:pic>
        <p:pic>
          <p:nvPicPr>
            <p:cNvPr id="8" name="Picture 7">
              <a:extLst>
                <a:ext uri="{FF2B5EF4-FFF2-40B4-BE49-F238E27FC236}">
                  <a16:creationId xmlns:a16="http://schemas.microsoft.com/office/drawing/2014/main" id="{5CB0CC98-FD0A-87E7-81C2-07982FF9AE0E}"/>
                </a:ext>
              </a:extLst>
            </p:cNvPr>
            <p:cNvPicPr>
              <a:picLocks noChangeAspect="1"/>
            </p:cNvPicPr>
            <p:nvPr userDrawn="1"/>
          </p:nvPicPr>
          <p:blipFill rotWithShape="1">
            <a:blip r:embed="rId24" cstate="screen">
              <a:extLst>
                <a:ext uri="{28A0092B-C50C-407E-A947-70E740481C1C}">
                  <a14:useLocalDpi xmlns:a14="http://schemas.microsoft.com/office/drawing/2010/main"/>
                </a:ext>
              </a:extLst>
            </a:blip>
            <a:srcRect l="6446" t="27942" r="69084" b="22936"/>
            <a:stretch/>
          </p:blipFill>
          <p:spPr>
            <a:xfrm>
              <a:off x="8388482" y="5376592"/>
              <a:ext cx="281099" cy="282147"/>
            </a:xfrm>
            <a:prstGeom prst="rect">
              <a:avLst/>
            </a:prstGeom>
          </p:spPr>
        </p:pic>
      </p:gr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29" r:id="rId3"/>
    <p:sldLayoutId id="2147483881" r:id="rId4"/>
    <p:sldLayoutId id="2147483842" r:id="rId5"/>
    <p:sldLayoutId id="2147483840" r:id="rId6"/>
    <p:sldLayoutId id="2147483880" r:id="rId7"/>
    <p:sldLayoutId id="2147483877" r:id="rId8"/>
    <p:sldLayoutId id="2147483841" r:id="rId9"/>
    <p:sldLayoutId id="2147483879" r:id="rId10"/>
    <p:sldLayoutId id="2147483878" r:id="rId11"/>
    <p:sldLayoutId id="2147483884" r:id="rId12"/>
    <p:sldLayoutId id="2147483861" r:id="rId13"/>
    <p:sldLayoutId id="2147483885" r:id="rId14"/>
    <p:sldLayoutId id="2147483886" r:id="rId15"/>
    <p:sldLayoutId id="2147483833" r:id="rId16"/>
    <p:sldLayoutId id="2147483847" r:id="rId17"/>
    <p:sldLayoutId id="2147483853"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9.xml"/><Relationship Id="rId1" Type="http://schemas.openxmlformats.org/officeDocument/2006/relationships/tags" Target="../tags/tag4.xml"/><Relationship Id="rId4" Type="http://schemas.openxmlformats.org/officeDocument/2006/relationships/image" Target="../media/image1.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hyperlink" Target="https://pixabay.com/en/loan-application-application-form-40681/" TargetMode="External"/><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9.xml"/><Relationship Id="rId1" Type="http://schemas.openxmlformats.org/officeDocument/2006/relationships/tags" Target="../tags/tag5.xml"/><Relationship Id="rId4" Type="http://schemas.openxmlformats.org/officeDocument/2006/relationships/image" Target="../media/image1.emf"/></Relationships>
</file>

<file path=ppt/slides/_rels/slide35.xml.rels><?xml version="1.0" encoding="UTF-8" standalone="yes"?>
<Relationships xmlns="http://schemas.openxmlformats.org/package/2006/relationships"><Relationship Id="rId3" Type="http://schemas.openxmlformats.org/officeDocument/2006/relationships/hyperlink" Target="https://pixabay.com/en/help-button-keyboard-button-help-66608/" TargetMode="External"/><Relationship Id="rId2" Type="http://schemas.openxmlformats.org/officeDocument/2006/relationships/image" Target="../media/image15.jp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9.xml"/><Relationship Id="rId1" Type="http://schemas.openxmlformats.org/officeDocument/2006/relationships/tags" Target="../tags/tag6.xml"/><Relationship Id="rId6" Type="http://schemas.openxmlformats.org/officeDocument/2006/relationships/hyperlink" Target="https://www.pexels.com/video/business-analytics-presentation-7947406/" TargetMode="External"/><Relationship Id="rId5" Type="http://schemas.openxmlformats.org/officeDocument/2006/relationships/image" Target="../media/image16.jpeg"/><Relationship Id="rId4" Type="http://schemas.openxmlformats.org/officeDocument/2006/relationships/image" Target="../media/image1.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hyperlink" Target="https://foto.wuestenigel.com/percentage-symbol-under-magnifying-glass/" TargetMode="External"/><Relationship Id="rId2" Type="http://schemas.openxmlformats.org/officeDocument/2006/relationships/image" Target="../media/image19.jpeg"/><Relationship Id="rId1" Type="http://schemas.openxmlformats.org/officeDocument/2006/relationships/slideLayout" Target="../slideLayouts/slideLayout10.xml"/><Relationship Id="rId4" Type="http://schemas.openxmlformats.org/officeDocument/2006/relationships/hyperlink" Target="https://creativecommons.org/licenses/by/3.0/"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pxhere.com/en/photo/1524647" TargetMode="External"/><Relationship Id="rId2" Type="http://schemas.openxmlformats.org/officeDocument/2006/relationships/image" Target="../media/image20.jp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hyperlink" Target="https://www.thebluediamondgallery.com/wooden-tile/f/fees.html" TargetMode="External"/><Relationship Id="rId2" Type="http://schemas.openxmlformats.org/officeDocument/2006/relationships/image" Target="../media/image21.jp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hyperlink" Target="https://risk-engineering.org/risk-treatment-decisions/" TargetMode="External"/><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25.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9.xml"/><Relationship Id="rId1" Type="http://schemas.openxmlformats.org/officeDocument/2006/relationships/tags" Target="../tags/tag3.xml"/><Relationship Id="rId4" Type="http://schemas.openxmlformats.org/officeDocument/2006/relationships/image" Target="../media/image1.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9177E28-4F22-7E40-AB64-D1BAC04F32A8}"/>
              </a:ext>
            </a:extLst>
          </p:cNvPr>
          <p:cNvSpPr>
            <a:spLocks noGrp="1"/>
          </p:cNvSpPr>
          <p:nvPr>
            <p:ph type="body" sz="quarter" idx="16"/>
          </p:nvPr>
        </p:nvSpPr>
        <p:spPr>
          <a:xfrm>
            <a:off x="810524" y="2359447"/>
            <a:ext cx="5849068" cy="1751246"/>
          </a:xfrm>
        </p:spPr>
        <p:txBody>
          <a:bodyPr>
            <a:noAutofit/>
          </a:bodyPr>
          <a:lstStyle/>
          <a:p>
            <a:r>
              <a:rPr lang="en-US" b="1" dirty="0"/>
              <a:t>MODULE 8</a:t>
            </a:r>
          </a:p>
          <a:p>
            <a:pPr>
              <a:lnSpc>
                <a:spcPct val="107000"/>
              </a:lnSpc>
              <a:spcAft>
                <a:spcPts val="800"/>
              </a:spcAft>
            </a:pPr>
            <a:r>
              <a:rPr lang="nl-NL" b="1" dirty="0">
                <a:latin typeface="Calibri" panose="020F0502020204030204" pitchFamily="34" charset="0"/>
                <a:ea typeface="Calibri" panose="020F0502020204030204" pitchFamily="34" charset="0"/>
                <a:cs typeface="Calibri" panose="020F0502020204030204" pitchFamily="34" charset="0"/>
              </a:rPr>
              <a:t>Financiële steun voor ondervertegenwoordigde ondernemers - bemiddelaars</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 Placeholder 1">
            <a:extLst>
              <a:ext uri="{FF2B5EF4-FFF2-40B4-BE49-F238E27FC236}">
                <a16:creationId xmlns:a16="http://schemas.microsoft.com/office/drawing/2014/main" id="{FA234C8A-2E7F-AD4B-8EF1-4E8ACC53FDBD}"/>
              </a:ext>
            </a:extLst>
          </p:cNvPr>
          <p:cNvSpPr>
            <a:spLocks noGrp="1"/>
          </p:cNvSpPr>
          <p:nvPr>
            <p:ph type="body" sz="quarter" idx="4294967295"/>
          </p:nvPr>
        </p:nvSpPr>
        <p:spPr>
          <a:xfrm>
            <a:off x="607711" y="5033880"/>
            <a:ext cx="4414577" cy="679345"/>
          </a:xfrm>
          <a:prstGeom prst="rect">
            <a:avLst/>
          </a:prstGeom>
        </p:spPr>
        <p:txBody>
          <a:bodyPr/>
          <a:lstStyle/>
          <a:p>
            <a:pPr marL="0" indent="0">
              <a:buNone/>
            </a:pPr>
            <a:r>
              <a:rPr lang="en-US" b="1" dirty="0">
                <a:solidFill>
                  <a:schemeClr val="bg1"/>
                </a:solidFill>
              </a:rPr>
              <a:t>www.mosaic4investing</a:t>
            </a:r>
            <a:r>
              <a:rPr lang="en-US" sz="3200" b="1" dirty="0">
                <a:solidFill>
                  <a:schemeClr val="bg1"/>
                </a:solidFill>
              </a:rPr>
              <a:t>.</a:t>
            </a:r>
            <a:r>
              <a:rPr lang="en-US" b="1" dirty="0">
                <a:solidFill>
                  <a:schemeClr val="bg1"/>
                </a:solidFill>
              </a:rPr>
              <a:t>eu</a:t>
            </a:r>
          </a:p>
        </p:txBody>
      </p:sp>
      <p:pic>
        <p:nvPicPr>
          <p:cNvPr id="3" name="Picture 2">
            <a:extLst>
              <a:ext uri="{FF2B5EF4-FFF2-40B4-BE49-F238E27FC236}">
                <a16:creationId xmlns:a16="http://schemas.microsoft.com/office/drawing/2014/main" id="{5EC5DB28-14FD-EC1D-952C-145E640EB7F8}"/>
              </a:ext>
            </a:extLst>
          </p:cNvPr>
          <p:cNvPicPr>
            <a:picLocks noChangeAspect="1"/>
          </p:cNvPicPr>
          <p:nvPr/>
        </p:nvPicPr>
        <p:blipFill>
          <a:blip r:embed="rId3" cstate="screen">
            <a:alphaModFix amt="24000"/>
            <a:extLst>
              <a:ext uri="{28A0092B-C50C-407E-A947-70E740481C1C}">
                <a14:useLocalDpi xmlns:a14="http://schemas.microsoft.com/office/drawing/2010/main"/>
              </a:ext>
            </a:extLst>
          </a:blip>
          <a:stretch>
            <a:fillRect/>
          </a:stretch>
        </p:blipFill>
        <p:spPr>
          <a:xfrm>
            <a:off x="7652110" y="-2424964"/>
            <a:ext cx="6368247" cy="6368247"/>
          </a:xfrm>
          <a:prstGeom prst="rect">
            <a:avLst/>
          </a:prstGeom>
          <a:ln>
            <a:noFill/>
          </a:ln>
        </p:spPr>
      </p:pic>
      <p:pic>
        <p:nvPicPr>
          <p:cNvPr id="10" name="Picture Placeholder 9" descr="Person assisting customer">
            <a:extLst>
              <a:ext uri="{FF2B5EF4-FFF2-40B4-BE49-F238E27FC236}">
                <a16:creationId xmlns:a16="http://schemas.microsoft.com/office/drawing/2014/main" id="{4C73F917-BF58-4D94-BFA9-556B95D90DE8}"/>
              </a:ext>
            </a:extLst>
          </p:cNvPr>
          <p:cNvPicPr>
            <a:picLocks noGrp="1" noChangeAspect="1"/>
          </p:cNvPicPr>
          <p:nvPr>
            <p:ph type="pic" sz="quarter" idx="41"/>
          </p:nvPr>
        </p:nvPicPr>
        <p:blipFill>
          <a:blip r:embed="rId4"/>
          <a:srcRect l="21829" r="21829"/>
          <a:stretch>
            <a:fillRect/>
          </a:stretch>
        </p:blipFill>
        <p:spPr>
          <a:xfrm>
            <a:off x="7169714" y="189567"/>
            <a:ext cx="4661742" cy="5515415"/>
          </a:xfrm>
        </p:spPr>
      </p:pic>
    </p:spTree>
    <p:extLst>
      <p:ext uri="{BB962C8B-B14F-4D97-AF65-F5344CB8AC3E}">
        <p14:creationId xmlns:p14="http://schemas.microsoft.com/office/powerpoint/2010/main" val="1455332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64464"/>
            <a:ext cx="945698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highlight>
                <a:srgbClr val="FFD111"/>
              </a:highlight>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15898"/>
            <a:ext cx="9632553" cy="803654"/>
          </a:xfrm>
        </p:spPr>
        <p:txBody>
          <a:bodyPr/>
          <a:lstStyle/>
          <a:p>
            <a:r>
              <a:rPr lang="en-US" sz="4800">
                <a:solidFill>
                  <a:schemeClr val="bg1"/>
                </a:solidFill>
              </a:rPr>
              <a:t>Microleningen en bankleningen</a:t>
            </a:r>
            <a:endParaRPr lang="en-US" sz="4800" dirty="0"/>
          </a:p>
        </p:txBody>
      </p:sp>
      <p:sp>
        <p:nvSpPr>
          <p:cNvPr id="5" name="TextBox 4">
            <a:extLst>
              <a:ext uri="{FF2B5EF4-FFF2-40B4-BE49-F238E27FC236}">
                <a16:creationId xmlns:a16="http://schemas.microsoft.com/office/drawing/2014/main" id="{48BC116C-FC28-2B2F-23B2-088FD77A6F59}"/>
              </a:ext>
            </a:extLst>
          </p:cNvPr>
          <p:cNvSpPr txBox="1"/>
          <p:nvPr/>
        </p:nvSpPr>
        <p:spPr>
          <a:xfrm>
            <a:off x="713116" y="1565257"/>
            <a:ext cx="10056483" cy="4093428"/>
          </a:xfrm>
          <a:prstGeom prst="rect">
            <a:avLst/>
          </a:prstGeom>
          <a:noFill/>
        </p:spPr>
        <p:txBody>
          <a:bodyPr wrap="square">
            <a:spAutoFit/>
          </a:bodyPr>
          <a:lstStyle/>
          <a:p>
            <a:pPr algn="just"/>
            <a:r>
              <a:rPr lang="nl-NL" sz="2000" dirty="0">
                <a:latin typeface="Calibri" panose="020F0502020204030204" pitchFamily="34" charset="0"/>
                <a:ea typeface="Calibri" panose="020F0502020204030204" pitchFamily="34" charset="0"/>
              </a:rPr>
              <a:t>Beschouw </a:t>
            </a:r>
            <a:r>
              <a:rPr lang="nl-NL" sz="2000" b="1" dirty="0">
                <a:solidFill>
                  <a:srgbClr val="FF0000"/>
                </a:solidFill>
                <a:latin typeface="Calibri" panose="020F0502020204030204" pitchFamily="34" charset="0"/>
                <a:ea typeface="Calibri" panose="020F0502020204030204" pitchFamily="34" charset="0"/>
              </a:rPr>
              <a:t>MICROKREDIETEN</a:t>
            </a:r>
            <a:r>
              <a:rPr lang="nl-NL" sz="2000" dirty="0">
                <a:latin typeface="Calibri" panose="020F0502020204030204" pitchFamily="34" charset="0"/>
                <a:ea typeface="Calibri" panose="020F0502020204030204" pitchFamily="34" charset="0"/>
              </a:rPr>
              <a:t> als de vriendelijke buurthelpers van de financiële wereld. Het zijn kleine leningen die speciaal zijn ontworpen voor ondernemers en eigenaren van kleine bedrijven die een duwtje in de rug nodig hebben. Of het nu gaat om het kopen van nieuwe apparatuur, het aanleggen van voorraden of gewoon om de dagelijkse activiteiten soepel te laten verlopen, microleningen kunnen levensreddend zijn. Veel programma's bieden ook extra ondersteuning, zoals mentorschap en bedrijfstraining, wat van onschatbare waarde kan zijn voor nieuwe ondernemers.</a:t>
            </a:r>
          </a:p>
          <a:p>
            <a:pPr algn="just"/>
            <a:r>
              <a:rPr lang="nl-NL" sz="2000" dirty="0">
                <a:latin typeface="Calibri" panose="020F0502020204030204" pitchFamily="34" charset="0"/>
                <a:ea typeface="Calibri" panose="020F0502020204030204" pitchFamily="34" charset="0"/>
              </a:rPr>
              <a:t>
</a:t>
            </a:r>
            <a:r>
              <a:rPr lang="nl-NL" sz="2000" b="1" dirty="0">
                <a:solidFill>
                  <a:srgbClr val="FF0000"/>
                </a:solidFill>
                <a:latin typeface="Calibri" panose="020F0502020204030204" pitchFamily="34" charset="0"/>
                <a:ea typeface="Calibri" panose="020F0502020204030204" pitchFamily="34" charset="0"/>
              </a:rPr>
              <a:t>BANKLENINGEN</a:t>
            </a:r>
            <a:r>
              <a:rPr lang="nl-NL" sz="2000" dirty="0">
                <a:latin typeface="Calibri" panose="020F0502020204030204" pitchFamily="34" charset="0"/>
                <a:ea typeface="Calibri" panose="020F0502020204030204" pitchFamily="34" charset="0"/>
              </a:rPr>
              <a:t> hebben hogere leenlimieten en zijn perfect voor als u groot denkt, zoals het uitbreiden van uw bedrijf, het upgraden van uw apparatuur of zelfs het kopen van onroerend goed. Maar vergeet niet dat banken veel papierwerk willen zien en om onderpand kunnen vragen om de lening veilig te stellen. Het is belangrijk om een solide businessplan en een goede kredietgeschiedenis te hebben om uw kansen op goedkeuring te vergroten.</a:t>
            </a:r>
            <a:endParaRPr lang="en-IE" sz="2000" dirty="0"/>
          </a:p>
        </p:txBody>
      </p:sp>
    </p:spTree>
    <p:extLst>
      <p:ext uri="{BB962C8B-B14F-4D97-AF65-F5344CB8AC3E}">
        <p14:creationId xmlns:p14="http://schemas.microsoft.com/office/powerpoint/2010/main" val="29534028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03910" y="653519"/>
            <a:ext cx="945698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60649" y="752567"/>
            <a:ext cx="8327863" cy="605558"/>
          </a:xfrm>
        </p:spPr>
        <p:txBody>
          <a:bodyPr/>
          <a:lstStyle/>
          <a:p>
            <a:r>
              <a:rPr lang="en-US" sz="4800" dirty="0" err="1">
                <a:solidFill>
                  <a:schemeClr val="bg1"/>
                </a:solidFill>
              </a:rPr>
              <a:t>Risicokapitaal</a:t>
            </a:r>
            <a:r>
              <a:rPr lang="en-US" sz="4800" dirty="0">
                <a:solidFill>
                  <a:schemeClr val="bg1"/>
                </a:solidFill>
              </a:rPr>
              <a:t> </a:t>
            </a:r>
            <a:r>
              <a:rPr lang="en-US" sz="4800" dirty="0" err="1">
                <a:solidFill>
                  <a:schemeClr val="bg1"/>
                </a:solidFill>
              </a:rPr>
              <a:t>en</a:t>
            </a:r>
            <a:r>
              <a:rPr lang="en-US" sz="4800" dirty="0">
                <a:solidFill>
                  <a:schemeClr val="bg1"/>
                </a:solidFill>
              </a:rPr>
              <a:t> subsidies</a:t>
            </a:r>
            <a:endParaRPr lang="en-US" sz="4800" dirty="0"/>
          </a:p>
        </p:txBody>
      </p:sp>
      <p:sp>
        <p:nvSpPr>
          <p:cNvPr id="5" name="TextBox 4">
            <a:extLst>
              <a:ext uri="{FF2B5EF4-FFF2-40B4-BE49-F238E27FC236}">
                <a16:creationId xmlns:a16="http://schemas.microsoft.com/office/drawing/2014/main" id="{48BC116C-FC28-2B2F-23B2-088FD77A6F59}"/>
              </a:ext>
            </a:extLst>
          </p:cNvPr>
          <p:cNvSpPr txBox="1"/>
          <p:nvPr/>
        </p:nvSpPr>
        <p:spPr>
          <a:xfrm>
            <a:off x="581472" y="1565257"/>
            <a:ext cx="10188128" cy="4154984"/>
          </a:xfrm>
          <a:prstGeom prst="rect">
            <a:avLst/>
          </a:prstGeom>
          <a:noFill/>
        </p:spPr>
        <p:txBody>
          <a:bodyPr wrap="square">
            <a:spAutoFit/>
          </a:bodyPr>
          <a:lstStyle/>
          <a:p>
            <a:pPr algn="just"/>
            <a:r>
              <a:rPr lang="nl-NL" sz="2200" dirty="0">
                <a:latin typeface="Calibri" panose="020F0502020204030204" pitchFamily="34" charset="0"/>
                <a:ea typeface="Calibri" panose="020F0502020204030204" pitchFamily="34" charset="0"/>
              </a:rPr>
              <a:t>Als uw bedrijf het potentieel heeft om snel te groeien, is </a:t>
            </a:r>
            <a:r>
              <a:rPr lang="nl-NL" sz="2200" b="1" dirty="0">
                <a:solidFill>
                  <a:srgbClr val="FF0000"/>
                </a:solidFill>
                <a:latin typeface="Calibri" panose="020F0502020204030204" pitchFamily="34" charset="0"/>
                <a:ea typeface="Calibri" panose="020F0502020204030204" pitchFamily="34" charset="0"/>
              </a:rPr>
              <a:t>VENTURE CAPITAL </a:t>
            </a:r>
            <a:r>
              <a:rPr lang="nl-NL" sz="2200" dirty="0">
                <a:latin typeface="Calibri" panose="020F0502020204030204" pitchFamily="34" charset="0"/>
                <a:ea typeface="Calibri" panose="020F0502020204030204" pitchFamily="34" charset="0"/>
              </a:rPr>
              <a:t>misschien de juiste keuze. Durfkapitalisten zijn als zakenpartners die financiering verstrekken in ruil voor een deel van uw bedrijf. Ze zijn vooral geïnteresseerd in industrieën die snel kunnen opschalen, dus als je een groot idee hebt, kan dit je ticket naar succes zijn. Naast financiering brengen durfkapitalisten vaak waardevolle expertise en connecties mee om uw bedrijf te laten bloeien. Veel meer in Module 4 en 7.</a:t>
            </a:r>
          </a:p>
          <a:p>
            <a:pPr algn="just"/>
            <a:r>
              <a:rPr lang="nl-NL" sz="2200" dirty="0">
                <a:latin typeface="Calibri" panose="020F0502020204030204" pitchFamily="34" charset="0"/>
                <a:ea typeface="Calibri" panose="020F0502020204030204" pitchFamily="34" charset="0"/>
              </a:rPr>
              <a:t>
</a:t>
            </a:r>
            <a:r>
              <a:rPr lang="nl-NL" sz="2200" b="1" dirty="0">
                <a:solidFill>
                  <a:srgbClr val="FF0000"/>
                </a:solidFill>
                <a:latin typeface="Calibri" panose="020F0502020204030204" pitchFamily="34" charset="0"/>
                <a:ea typeface="Calibri" panose="020F0502020204030204" pitchFamily="34" charset="0"/>
              </a:rPr>
              <a:t>SUBSIDIES</a:t>
            </a:r>
            <a:r>
              <a:rPr lang="nl-NL" sz="2200" dirty="0">
                <a:latin typeface="Calibri" panose="020F0502020204030204" pitchFamily="34" charset="0"/>
                <a:ea typeface="Calibri" panose="020F0502020204030204" pitchFamily="34" charset="0"/>
              </a:rPr>
              <a:t> zijn fondsen die worden gegeven door overheidsinstanties, stichtingen of particuliere groepen om uw ondernemersreis te ondersteunen. Om een subsidie te krijgen, moet u aan specifieke vereisten voldoen en precies laten zien hoe u van plan bent het geld te gebruiken. Hoewel ze concurrerend zijn, kunnen subsidies een aanzienlijke financiële impuls geven zonder uw schuld te vergroten.</a:t>
            </a:r>
            <a:endParaRPr lang="en-IE" sz="2200" dirty="0"/>
          </a:p>
        </p:txBody>
      </p:sp>
      <p:sp>
        <p:nvSpPr>
          <p:cNvPr id="6" name="TextBox 5">
            <a:extLst>
              <a:ext uri="{FF2B5EF4-FFF2-40B4-BE49-F238E27FC236}">
                <a16:creationId xmlns:a16="http://schemas.microsoft.com/office/drawing/2014/main" id="{78A34E28-2CFF-9CCC-35F7-C1C23F0C3E27}"/>
              </a:ext>
            </a:extLst>
          </p:cNvPr>
          <p:cNvSpPr txBox="1"/>
          <p:nvPr/>
        </p:nvSpPr>
        <p:spPr>
          <a:xfrm>
            <a:off x="581472" y="3645991"/>
            <a:ext cx="10188128" cy="369332"/>
          </a:xfrm>
          <a:prstGeom prst="rect">
            <a:avLst/>
          </a:prstGeom>
          <a:noFill/>
        </p:spPr>
        <p:txBody>
          <a:bodyPr wrap="square">
            <a:spAutoFit/>
          </a:bodyPr>
          <a:lstStyle/>
          <a:p>
            <a:pPr algn="just"/>
            <a:r>
              <a:rPr lang="en-US" sz="1800" dirty="0">
                <a:effectLst/>
                <a:latin typeface="Calibri" panose="020F0502020204030204" pitchFamily="34" charset="0"/>
                <a:ea typeface="Calibri" panose="020F0502020204030204" pitchFamily="34" charset="0"/>
              </a:rPr>
              <a:t>	</a:t>
            </a:r>
            <a:endParaRPr lang="en-IE" sz="2200" dirty="0"/>
          </a:p>
        </p:txBody>
      </p:sp>
    </p:spTree>
    <p:extLst>
      <p:ext uri="{BB962C8B-B14F-4D97-AF65-F5344CB8AC3E}">
        <p14:creationId xmlns:p14="http://schemas.microsoft.com/office/powerpoint/2010/main" val="12323050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64464"/>
            <a:ext cx="945698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13034"/>
            <a:ext cx="9632553" cy="803654"/>
          </a:xfrm>
        </p:spPr>
        <p:txBody>
          <a:bodyPr/>
          <a:lstStyle/>
          <a:p>
            <a:r>
              <a:rPr lang="en-US" sz="4800">
                <a:solidFill>
                  <a:schemeClr val="bg1"/>
                </a:solidFill>
              </a:rPr>
              <a:t>De juiste financiering kiezen</a:t>
            </a:r>
            <a:endParaRPr lang="en-US" sz="4800" dirty="0"/>
          </a:p>
        </p:txBody>
      </p:sp>
      <p:sp>
        <p:nvSpPr>
          <p:cNvPr id="5" name="TextBox 4">
            <a:extLst>
              <a:ext uri="{FF2B5EF4-FFF2-40B4-BE49-F238E27FC236}">
                <a16:creationId xmlns:a16="http://schemas.microsoft.com/office/drawing/2014/main" id="{48BC116C-FC28-2B2F-23B2-088FD77A6F59}"/>
              </a:ext>
            </a:extLst>
          </p:cNvPr>
          <p:cNvSpPr txBox="1"/>
          <p:nvPr/>
        </p:nvSpPr>
        <p:spPr>
          <a:xfrm>
            <a:off x="581471" y="1565257"/>
            <a:ext cx="10539833" cy="969496"/>
          </a:xfrm>
          <a:prstGeom prst="rect">
            <a:avLst/>
          </a:prstGeom>
          <a:noFill/>
        </p:spPr>
        <p:txBody>
          <a:bodyPr wrap="square">
            <a:spAutoFit/>
          </a:bodyPr>
          <a:lstStyle/>
          <a:p>
            <a:r>
              <a:rPr lang="nl-NL" sz="1900"/>
              <a:t>Dus, wat voor soort financiering moet u nastreven? De sleutel is om de financieringsoptie af te stemmen op de unieke behoeften en ontwikkelingsfase van uw bedrijf. In dit gedeelte zetten we de voor- en nadelen van verschillende financieringsbronnen op een rijtje en wat u over elke bron moet weten.</a:t>
            </a:r>
            <a:endParaRPr lang="en-IE" sz="1900" dirty="0"/>
          </a:p>
        </p:txBody>
      </p:sp>
      <p:graphicFrame>
        <p:nvGraphicFramePr>
          <p:cNvPr id="7" name="Table 6">
            <a:extLst>
              <a:ext uri="{FF2B5EF4-FFF2-40B4-BE49-F238E27FC236}">
                <a16:creationId xmlns:a16="http://schemas.microsoft.com/office/drawing/2014/main" id="{A13BF15E-21CB-D880-DAB9-B0F5126D2232}"/>
              </a:ext>
            </a:extLst>
          </p:cNvPr>
          <p:cNvGraphicFramePr>
            <a:graphicFrameLocks noGrp="1"/>
          </p:cNvGraphicFramePr>
          <p:nvPr>
            <p:extLst>
              <p:ext uri="{D42A27DB-BD31-4B8C-83A1-F6EECF244321}">
                <p14:modId xmlns:p14="http://schemas.microsoft.com/office/powerpoint/2010/main" val="607056402"/>
              </p:ext>
            </p:extLst>
          </p:nvPr>
        </p:nvGraphicFramePr>
        <p:xfrm>
          <a:off x="1070696" y="2687320"/>
          <a:ext cx="2965616" cy="3159354"/>
        </p:xfrm>
        <a:graphic>
          <a:graphicData uri="http://schemas.openxmlformats.org/drawingml/2006/table">
            <a:tbl>
              <a:tblPr firstRow="1" bandRow="1">
                <a:tableStyleId>{5C22544A-7EE6-4342-B048-85BDC9FD1C3A}</a:tableStyleId>
              </a:tblPr>
              <a:tblGrid>
                <a:gridCol w="2965616">
                  <a:extLst>
                    <a:ext uri="{9D8B030D-6E8A-4147-A177-3AD203B41FA5}">
                      <a16:colId xmlns:a16="http://schemas.microsoft.com/office/drawing/2014/main" val="2533210767"/>
                    </a:ext>
                  </a:extLst>
                </a:gridCol>
              </a:tblGrid>
              <a:tr h="348610">
                <a:tc>
                  <a:txBody>
                    <a:bodyPr/>
                    <a:lstStyle/>
                    <a:p>
                      <a:pPr algn="ctr"/>
                      <a:r>
                        <a:rPr lang="en-GB" dirty="0"/>
                        <a:t>Start-Ups</a:t>
                      </a:r>
                    </a:p>
                  </a:txBody>
                  <a:tcPr>
                    <a:solidFill>
                      <a:schemeClr val="accent5"/>
                    </a:solidFill>
                  </a:tcPr>
                </a:tc>
                <a:extLst>
                  <a:ext uri="{0D108BD9-81ED-4DB2-BD59-A6C34878D82A}">
                    <a16:rowId xmlns:a16="http://schemas.microsoft.com/office/drawing/2014/main" val="1534491737"/>
                  </a:ext>
                </a:extLst>
              </a:tr>
              <a:tr h="27935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500" kern="1200" dirty="0">
                          <a:solidFill>
                            <a:schemeClr val="bg1"/>
                          </a:solidFill>
                          <a:effectLst/>
                          <a:latin typeface="+mn-lt"/>
                          <a:ea typeface="+mn-ea"/>
                          <a:cs typeface="+mn-cs"/>
                        </a:rPr>
                        <a:t>Als u net begint, kunnen microleningen een goede optie zijn. Ze bieden gemakkelijke toegang tot fondsen, perfect voor die eerste uitgaven. Houd er echter rekening mee dat ze meestal gepaard gaan met hogere rentetarieven en een limiet op hoeveel u kunt lenen. 
Subsidies zijn een andere kans voor </a:t>
                      </a:r>
                      <a:r>
                        <a:rPr lang="nl-NL" sz="1500" kern="1200" dirty="0" err="1">
                          <a:solidFill>
                            <a:schemeClr val="bg1"/>
                          </a:solidFill>
                          <a:effectLst/>
                          <a:latin typeface="+mn-lt"/>
                          <a:ea typeface="+mn-ea"/>
                          <a:cs typeface="+mn-cs"/>
                        </a:rPr>
                        <a:t>start-ups</a:t>
                      </a:r>
                      <a:r>
                        <a:rPr lang="nl-NL" sz="1500" kern="1200" dirty="0">
                          <a:solidFill>
                            <a:schemeClr val="bg1"/>
                          </a:solidFill>
                          <a:effectLst/>
                          <a:latin typeface="+mn-lt"/>
                          <a:ea typeface="+mn-ea"/>
                          <a:cs typeface="+mn-cs"/>
                        </a:rPr>
                        <a:t>, hoewel ze zeer concurrerend zijn.</a:t>
                      </a:r>
                      <a:endParaRPr lang="en-GB" sz="1500" kern="1200" dirty="0">
                        <a:solidFill>
                          <a:schemeClr val="bg1"/>
                        </a:solidFill>
                        <a:effectLst/>
                        <a:latin typeface="+mn-lt"/>
                        <a:ea typeface="+mn-ea"/>
                        <a:cs typeface="+mn-cs"/>
                      </a:endParaRPr>
                    </a:p>
                  </a:txBody>
                  <a:tcPr>
                    <a:solidFill>
                      <a:srgbClr val="47B5C8"/>
                    </a:solidFill>
                  </a:tcPr>
                </a:tc>
                <a:extLst>
                  <a:ext uri="{0D108BD9-81ED-4DB2-BD59-A6C34878D82A}">
                    <a16:rowId xmlns:a16="http://schemas.microsoft.com/office/drawing/2014/main" val="1433420104"/>
                  </a:ext>
                </a:extLst>
              </a:tr>
            </a:tbl>
          </a:graphicData>
        </a:graphic>
      </p:graphicFrame>
      <p:graphicFrame>
        <p:nvGraphicFramePr>
          <p:cNvPr id="10" name="Table 9">
            <a:extLst>
              <a:ext uri="{FF2B5EF4-FFF2-40B4-BE49-F238E27FC236}">
                <a16:creationId xmlns:a16="http://schemas.microsoft.com/office/drawing/2014/main" id="{64376C38-35D9-BB05-6011-B3FAF20405A9}"/>
              </a:ext>
            </a:extLst>
          </p:cNvPr>
          <p:cNvGraphicFramePr>
            <a:graphicFrameLocks noGrp="1"/>
          </p:cNvGraphicFramePr>
          <p:nvPr>
            <p:extLst>
              <p:ext uri="{D42A27DB-BD31-4B8C-83A1-F6EECF244321}">
                <p14:modId xmlns:p14="http://schemas.microsoft.com/office/powerpoint/2010/main" val="4247014745"/>
              </p:ext>
            </p:extLst>
          </p:nvPr>
        </p:nvGraphicFramePr>
        <p:xfrm>
          <a:off x="4362669" y="2684090"/>
          <a:ext cx="2965616" cy="3142204"/>
        </p:xfrm>
        <a:graphic>
          <a:graphicData uri="http://schemas.openxmlformats.org/drawingml/2006/table">
            <a:tbl>
              <a:tblPr firstRow="1" bandRow="1">
                <a:tableStyleId>{5C22544A-7EE6-4342-B048-85BDC9FD1C3A}</a:tableStyleId>
              </a:tblPr>
              <a:tblGrid>
                <a:gridCol w="2965616">
                  <a:extLst>
                    <a:ext uri="{9D8B030D-6E8A-4147-A177-3AD203B41FA5}">
                      <a16:colId xmlns:a16="http://schemas.microsoft.com/office/drawing/2014/main" val="2533210767"/>
                    </a:ext>
                  </a:extLst>
                </a:gridCol>
              </a:tblGrid>
              <a:tr h="342543">
                <a:tc>
                  <a:txBody>
                    <a:bodyPr/>
                    <a:lstStyle/>
                    <a:p>
                      <a:pPr algn="ctr"/>
                      <a:r>
                        <a:rPr lang="en-GB" dirty="0" err="1"/>
                        <a:t>Groeifase</a:t>
                      </a:r>
                      <a:r>
                        <a:rPr lang="en-GB" dirty="0"/>
                        <a:t> </a:t>
                      </a:r>
                    </a:p>
                  </a:txBody>
                  <a:tcPr>
                    <a:solidFill>
                      <a:schemeClr val="accent5"/>
                    </a:solidFill>
                  </a:tcPr>
                </a:tc>
                <a:extLst>
                  <a:ext uri="{0D108BD9-81ED-4DB2-BD59-A6C34878D82A}">
                    <a16:rowId xmlns:a16="http://schemas.microsoft.com/office/drawing/2014/main" val="1534491737"/>
                  </a:ext>
                </a:extLst>
              </a:tr>
              <a:tr h="2776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kern="1200" dirty="0">
                          <a:solidFill>
                            <a:schemeClr val="bg1"/>
                          </a:solidFill>
                          <a:effectLst/>
                          <a:latin typeface="+mn-lt"/>
                          <a:ea typeface="+mn-ea"/>
                          <a:cs typeface="+mn-cs"/>
                        </a:rPr>
                        <a:t>Voor bedrijven die klaar zijn om uit te breiden, zijn bankleningen een betrouwbare optie. Ze bieden grotere bedragen met lagere rentetarieven en langere aflossingstermijnen. Maar wees voorbereid op een grondig aanvraagproces, inclusief het verstrekken van financiële overzichten en onderpand. Het is belangrijk om verstandig met schulden om te gaan om te veel vertrouwen te voorkomen.</a:t>
                      </a:r>
                      <a:endParaRPr lang="en-GB" sz="1400" dirty="0"/>
                    </a:p>
                  </a:txBody>
                  <a:tcPr>
                    <a:solidFill>
                      <a:srgbClr val="47B5C8"/>
                    </a:solidFill>
                  </a:tcPr>
                </a:tc>
                <a:extLst>
                  <a:ext uri="{0D108BD9-81ED-4DB2-BD59-A6C34878D82A}">
                    <a16:rowId xmlns:a16="http://schemas.microsoft.com/office/drawing/2014/main" val="1433420104"/>
                  </a:ext>
                </a:extLst>
              </a:tr>
            </a:tbl>
          </a:graphicData>
        </a:graphic>
      </p:graphicFrame>
      <p:graphicFrame>
        <p:nvGraphicFramePr>
          <p:cNvPr id="11" name="Table 10">
            <a:extLst>
              <a:ext uri="{FF2B5EF4-FFF2-40B4-BE49-F238E27FC236}">
                <a16:creationId xmlns:a16="http://schemas.microsoft.com/office/drawing/2014/main" id="{94C23D42-584A-36B5-F87B-678B07A9B01C}"/>
              </a:ext>
            </a:extLst>
          </p:cNvPr>
          <p:cNvGraphicFramePr>
            <a:graphicFrameLocks noGrp="1"/>
          </p:cNvGraphicFramePr>
          <p:nvPr>
            <p:extLst>
              <p:ext uri="{D42A27DB-BD31-4B8C-83A1-F6EECF244321}">
                <p14:modId xmlns:p14="http://schemas.microsoft.com/office/powerpoint/2010/main" val="1126797800"/>
              </p:ext>
            </p:extLst>
          </p:nvPr>
        </p:nvGraphicFramePr>
        <p:xfrm>
          <a:off x="7654642" y="2664289"/>
          <a:ext cx="2965616" cy="3142204"/>
        </p:xfrm>
        <a:graphic>
          <a:graphicData uri="http://schemas.openxmlformats.org/drawingml/2006/table">
            <a:tbl>
              <a:tblPr firstRow="1" bandRow="1">
                <a:tableStyleId>{5C22544A-7EE6-4342-B048-85BDC9FD1C3A}</a:tableStyleId>
              </a:tblPr>
              <a:tblGrid>
                <a:gridCol w="2965616">
                  <a:extLst>
                    <a:ext uri="{9D8B030D-6E8A-4147-A177-3AD203B41FA5}">
                      <a16:colId xmlns:a16="http://schemas.microsoft.com/office/drawing/2014/main" val="2533210767"/>
                    </a:ext>
                  </a:extLst>
                </a:gridCol>
              </a:tblGrid>
              <a:tr h="342543">
                <a:tc>
                  <a:txBody>
                    <a:bodyPr/>
                    <a:lstStyle/>
                    <a:p>
                      <a:pPr algn="ctr"/>
                      <a:r>
                        <a:rPr lang="en-GB" dirty="0" err="1"/>
                        <a:t>Gevestigd</a:t>
                      </a:r>
                      <a:endParaRPr lang="en-GB" dirty="0"/>
                    </a:p>
                  </a:txBody>
                  <a:tcPr>
                    <a:solidFill>
                      <a:schemeClr val="accent5"/>
                    </a:solidFill>
                  </a:tcPr>
                </a:tc>
                <a:extLst>
                  <a:ext uri="{0D108BD9-81ED-4DB2-BD59-A6C34878D82A}">
                    <a16:rowId xmlns:a16="http://schemas.microsoft.com/office/drawing/2014/main" val="1534491737"/>
                  </a:ext>
                </a:extLst>
              </a:tr>
              <a:tr h="2776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500" kern="1200" dirty="0">
                          <a:solidFill>
                            <a:schemeClr val="bg1"/>
                          </a:solidFill>
                          <a:effectLst/>
                          <a:latin typeface="+mn-lt"/>
                          <a:ea typeface="+mn-ea"/>
                          <a:cs typeface="+mn-cs"/>
                        </a:rPr>
                        <a:t>Voor bedrijven die al gevestigd zijn, blijven bankleningen een stabiele keuze voor lopende behoeften en grote investeringen. Ze bieden stabiliteit, maar het is van cruciaal belang om schulden zorgvuldig te beheren om overmatige hefboomwerking te voorkomen. U hebt gedetailleerde financiële documentatie nodig om deze leningen veilig te stellen.</a:t>
                      </a:r>
                      <a:endParaRPr lang="en-GB" dirty="0"/>
                    </a:p>
                  </a:txBody>
                  <a:tcPr>
                    <a:solidFill>
                      <a:srgbClr val="47B5C8"/>
                    </a:solidFill>
                  </a:tcPr>
                </a:tc>
                <a:extLst>
                  <a:ext uri="{0D108BD9-81ED-4DB2-BD59-A6C34878D82A}">
                    <a16:rowId xmlns:a16="http://schemas.microsoft.com/office/drawing/2014/main" val="1433420104"/>
                  </a:ext>
                </a:extLst>
              </a:tr>
            </a:tbl>
          </a:graphicData>
        </a:graphic>
      </p:graphicFrame>
    </p:spTree>
    <p:extLst>
      <p:ext uri="{BB962C8B-B14F-4D97-AF65-F5344CB8AC3E}">
        <p14:creationId xmlns:p14="http://schemas.microsoft.com/office/powerpoint/2010/main" val="10874270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64464"/>
            <a:ext cx="945698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664464"/>
            <a:ext cx="9632553" cy="803654"/>
          </a:xfrm>
        </p:spPr>
        <p:txBody>
          <a:bodyPr/>
          <a:lstStyle/>
          <a:p>
            <a:r>
              <a:rPr lang="en-US" sz="4800">
                <a:solidFill>
                  <a:schemeClr val="bg1"/>
                </a:solidFill>
              </a:rPr>
              <a:t>Microleningen – voordelen</a:t>
            </a:r>
            <a:endParaRPr lang="en-US" sz="4800" dirty="0"/>
          </a:p>
        </p:txBody>
      </p:sp>
      <p:graphicFrame>
        <p:nvGraphicFramePr>
          <p:cNvPr id="6" name="Table 5">
            <a:extLst>
              <a:ext uri="{FF2B5EF4-FFF2-40B4-BE49-F238E27FC236}">
                <a16:creationId xmlns:a16="http://schemas.microsoft.com/office/drawing/2014/main" id="{8FD9F708-9715-B9BE-A9FE-AE37DBE73CB8}"/>
              </a:ext>
            </a:extLst>
          </p:cNvPr>
          <p:cNvGraphicFramePr>
            <a:graphicFrameLocks noGrp="1"/>
          </p:cNvGraphicFramePr>
          <p:nvPr>
            <p:extLst>
              <p:ext uri="{D42A27DB-BD31-4B8C-83A1-F6EECF244321}">
                <p14:modId xmlns:p14="http://schemas.microsoft.com/office/powerpoint/2010/main" val="1682340525"/>
              </p:ext>
            </p:extLst>
          </p:nvPr>
        </p:nvGraphicFramePr>
        <p:xfrm>
          <a:off x="913789" y="1532684"/>
          <a:ext cx="9881457" cy="4026721"/>
        </p:xfrm>
        <a:graphic>
          <a:graphicData uri="http://schemas.openxmlformats.org/drawingml/2006/table">
            <a:tbl>
              <a:tblPr firstRow="1" bandRow="1">
                <a:tableStyleId>{5C22544A-7EE6-4342-B048-85BDC9FD1C3A}</a:tableStyleId>
              </a:tblPr>
              <a:tblGrid>
                <a:gridCol w="9881457">
                  <a:extLst>
                    <a:ext uri="{9D8B030D-6E8A-4147-A177-3AD203B41FA5}">
                      <a16:colId xmlns:a16="http://schemas.microsoft.com/office/drawing/2014/main" val="2533210767"/>
                    </a:ext>
                  </a:extLst>
                </a:gridCol>
              </a:tblGrid>
              <a:tr h="406981">
                <a:tc>
                  <a:txBody>
                    <a:bodyPr/>
                    <a:lstStyle/>
                    <a:p>
                      <a:pPr algn="ctr"/>
                      <a:r>
                        <a:rPr lang="en-GB" sz="2200" dirty="0"/>
                        <a:t>Pros</a:t>
                      </a:r>
                    </a:p>
                  </a:txBody>
                  <a:tcPr>
                    <a:solidFill>
                      <a:srgbClr val="086575"/>
                    </a:solidFill>
                  </a:tcPr>
                </a:tc>
                <a:extLst>
                  <a:ext uri="{0D108BD9-81ED-4DB2-BD59-A6C34878D82A}">
                    <a16:rowId xmlns:a16="http://schemas.microsoft.com/office/drawing/2014/main" val="1534491737"/>
                  </a:ext>
                </a:extLst>
              </a:tr>
              <a:tr h="3600001">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2000" dirty="0">
                          <a:solidFill>
                            <a:schemeClr val="bg1"/>
                          </a:solidFill>
                        </a:rPr>
                        <a:t>Gemakkelijkere toegang voor kleine bedrijven - ontworpen om kleine bedrijven, startups en ondernemers te helpen die mogelijk niet in aanmerking komen voor traditionele leningen vanwege een gebrek aan onderpand of kredietgeschiedenis.
Flexibele vereisten - lagere kredietscoredrempels of acceptatie van alternatieve vormen van onderpand.
Toegang tot ondersteunende diensten - aanvullende ondersteuning zoals bedrijfstraining, </a:t>
                      </a:r>
                      <a:r>
                        <a:rPr lang="nl-NL" sz="2000" dirty="0" err="1">
                          <a:solidFill>
                            <a:schemeClr val="bg1"/>
                          </a:solidFill>
                        </a:rPr>
                        <a:t>mentoring</a:t>
                      </a:r>
                      <a:r>
                        <a:rPr lang="nl-NL" sz="2000" dirty="0">
                          <a:solidFill>
                            <a:schemeClr val="bg1"/>
                          </a:solidFill>
                        </a:rPr>
                        <a:t> of financiële educatie om ondernemers te helpen slagen.
Sneller goedkeuringsproces - microleningen hebben over het algemeen een sneller goedkeuringsproces in vergelijking met traditionele bankleningen, waardoor bedrijven sneller toegang hebben tot geld.</a:t>
                      </a:r>
                      <a:endParaRPr lang="en-GB" sz="2000" kern="1200" dirty="0">
                        <a:solidFill>
                          <a:schemeClr val="bg1"/>
                        </a:solidFill>
                        <a:effectLst/>
                        <a:latin typeface="+mn-lt"/>
                        <a:ea typeface="+mn-ea"/>
                        <a:cs typeface="+mn-cs"/>
                      </a:endParaRPr>
                    </a:p>
                  </a:txBody>
                  <a:tcPr>
                    <a:solidFill>
                      <a:srgbClr val="47B5C8"/>
                    </a:solidFill>
                  </a:tcPr>
                </a:tc>
                <a:extLst>
                  <a:ext uri="{0D108BD9-81ED-4DB2-BD59-A6C34878D82A}">
                    <a16:rowId xmlns:a16="http://schemas.microsoft.com/office/drawing/2014/main" val="1433420104"/>
                  </a:ext>
                </a:extLst>
              </a:tr>
            </a:tbl>
          </a:graphicData>
        </a:graphic>
      </p:graphicFrame>
    </p:spTree>
    <p:extLst>
      <p:ext uri="{BB962C8B-B14F-4D97-AF65-F5344CB8AC3E}">
        <p14:creationId xmlns:p14="http://schemas.microsoft.com/office/powerpoint/2010/main" val="23976467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64464"/>
            <a:ext cx="945698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664464"/>
            <a:ext cx="9632553" cy="803654"/>
          </a:xfrm>
        </p:spPr>
        <p:txBody>
          <a:bodyPr/>
          <a:lstStyle/>
          <a:p>
            <a:r>
              <a:rPr lang="en-US" sz="4800">
                <a:solidFill>
                  <a:schemeClr val="bg1"/>
                </a:solidFill>
              </a:rPr>
              <a:t>Microleningen – nadelen</a:t>
            </a:r>
            <a:endParaRPr lang="en-US" sz="4800" dirty="0"/>
          </a:p>
        </p:txBody>
      </p:sp>
      <p:graphicFrame>
        <p:nvGraphicFramePr>
          <p:cNvPr id="11" name="Table 10">
            <a:extLst>
              <a:ext uri="{FF2B5EF4-FFF2-40B4-BE49-F238E27FC236}">
                <a16:creationId xmlns:a16="http://schemas.microsoft.com/office/drawing/2014/main" id="{36070D92-78D6-7F86-2807-C1AC43A6CA07}"/>
              </a:ext>
            </a:extLst>
          </p:cNvPr>
          <p:cNvGraphicFramePr>
            <a:graphicFrameLocks noGrp="1"/>
          </p:cNvGraphicFramePr>
          <p:nvPr>
            <p:extLst>
              <p:ext uri="{D42A27DB-BD31-4B8C-83A1-F6EECF244321}">
                <p14:modId xmlns:p14="http://schemas.microsoft.com/office/powerpoint/2010/main" val="3027926070"/>
              </p:ext>
            </p:extLst>
          </p:nvPr>
        </p:nvGraphicFramePr>
        <p:xfrm>
          <a:off x="878280" y="1518490"/>
          <a:ext cx="9943600" cy="4201320"/>
        </p:xfrm>
        <a:graphic>
          <a:graphicData uri="http://schemas.openxmlformats.org/drawingml/2006/table">
            <a:tbl>
              <a:tblPr firstRow="1" bandRow="1">
                <a:tableStyleId>{5C22544A-7EE6-4342-B048-85BDC9FD1C3A}</a:tableStyleId>
              </a:tblPr>
              <a:tblGrid>
                <a:gridCol w="9943600">
                  <a:extLst>
                    <a:ext uri="{9D8B030D-6E8A-4147-A177-3AD203B41FA5}">
                      <a16:colId xmlns:a16="http://schemas.microsoft.com/office/drawing/2014/main" val="2533210767"/>
                    </a:ext>
                  </a:extLst>
                </a:gridCol>
              </a:tblGrid>
              <a:tr h="361714">
                <a:tc>
                  <a:txBody>
                    <a:bodyPr/>
                    <a:lstStyle/>
                    <a:p>
                      <a:pPr algn="ctr"/>
                      <a:r>
                        <a:rPr lang="en-GB" sz="2200" dirty="0"/>
                        <a:t>Cons</a:t>
                      </a:r>
                    </a:p>
                  </a:txBody>
                  <a:tcPr>
                    <a:solidFill>
                      <a:srgbClr val="DE0A1D"/>
                    </a:solidFill>
                  </a:tcPr>
                </a:tc>
                <a:extLst>
                  <a:ext uri="{0D108BD9-81ED-4DB2-BD59-A6C34878D82A}">
                    <a16:rowId xmlns:a16="http://schemas.microsoft.com/office/drawing/2014/main" val="1534491737"/>
                  </a:ext>
                </a:extLst>
              </a:tr>
              <a:tr h="377460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2000" dirty="0">
                          <a:solidFill>
                            <a:schemeClr val="bg1"/>
                          </a:solidFill>
                        </a:rPr>
                        <a:t>Kleinere leenlimieten - het maximale bedrag dat u kunt lenen met een microlening is vaak beperkt
Hogere rentetarieven dan traditionele leningen
Kortere terugbetalingstermijnen - gaan meestal gepaard met kortere terugbetalingstermijnen, wat het bedrijf onder druk kan zetten om snel rendement te genereren om betalingstermijnen te halen.
Kan onderpand vereisen - ondanks dat ze flexibeler zijn, vereisen sommige microleningen nog steeds onderpand, wat een uitdaging kan zijn voor ondernemers zonder waardevolle activa.
Beperkte beschikbaarheid - niet overal beschikbaar, en hun beschikbaarheid kan beperkt zijn tot bepaalde regio's, industrieën of demografische groepen.
Niet altijd voldoende voor grootschalige uitbreiding</a:t>
                      </a:r>
                      <a:endParaRPr lang="en-GB" sz="2000" dirty="0">
                        <a:solidFill>
                          <a:schemeClr val="bg1"/>
                        </a:solidFill>
                      </a:endParaRPr>
                    </a:p>
                  </a:txBody>
                  <a:tcPr>
                    <a:solidFill>
                      <a:srgbClr val="47B5C8"/>
                    </a:solidFill>
                  </a:tcPr>
                </a:tc>
                <a:extLst>
                  <a:ext uri="{0D108BD9-81ED-4DB2-BD59-A6C34878D82A}">
                    <a16:rowId xmlns:a16="http://schemas.microsoft.com/office/drawing/2014/main" val="1433420104"/>
                  </a:ext>
                </a:extLst>
              </a:tr>
            </a:tbl>
          </a:graphicData>
        </a:graphic>
      </p:graphicFrame>
    </p:spTree>
    <p:extLst>
      <p:ext uri="{BB962C8B-B14F-4D97-AF65-F5344CB8AC3E}">
        <p14:creationId xmlns:p14="http://schemas.microsoft.com/office/powerpoint/2010/main" val="5130238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64464"/>
            <a:ext cx="945698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4800">
                <a:solidFill>
                  <a:schemeClr val="bg1"/>
                </a:solidFill>
              </a:rPr>
              <a:t>Traditionele bankleningen – voordelen</a:t>
            </a:r>
            <a:endParaRPr lang="en-US" sz="4800" dirty="0"/>
          </a:p>
        </p:txBody>
      </p:sp>
      <p:graphicFrame>
        <p:nvGraphicFramePr>
          <p:cNvPr id="6" name="Table 5">
            <a:extLst>
              <a:ext uri="{FF2B5EF4-FFF2-40B4-BE49-F238E27FC236}">
                <a16:creationId xmlns:a16="http://schemas.microsoft.com/office/drawing/2014/main" id="{8FD9F708-9715-B9BE-A9FE-AE37DBE73CB8}"/>
              </a:ext>
            </a:extLst>
          </p:cNvPr>
          <p:cNvGraphicFramePr>
            <a:graphicFrameLocks noGrp="1"/>
          </p:cNvGraphicFramePr>
          <p:nvPr>
            <p:extLst>
              <p:ext uri="{D42A27DB-BD31-4B8C-83A1-F6EECF244321}">
                <p14:modId xmlns:p14="http://schemas.microsoft.com/office/powerpoint/2010/main" val="2871552888"/>
              </p:ext>
            </p:extLst>
          </p:nvPr>
        </p:nvGraphicFramePr>
        <p:xfrm>
          <a:off x="913788" y="1537593"/>
          <a:ext cx="9961357" cy="4184715"/>
        </p:xfrm>
        <a:graphic>
          <a:graphicData uri="http://schemas.openxmlformats.org/drawingml/2006/table">
            <a:tbl>
              <a:tblPr firstRow="1" bandRow="1">
                <a:tableStyleId>{5C22544A-7EE6-4342-B048-85BDC9FD1C3A}</a:tableStyleId>
              </a:tblPr>
              <a:tblGrid>
                <a:gridCol w="9961357">
                  <a:extLst>
                    <a:ext uri="{9D8B030D-6E8A-4147-A177-3AD203B41FA5}">
                      <a16:colId xmlns:a16="http://schemas.microsoft.com/office/drawing/2014/main" val="2533210767"/>
                    </a:ext>
                  </a:extLst>
                </a:gridCol>
              </a:tblGrid>
              <a:tr h="412755">
                <a:tc>
                  <a:txBody>
                    <a:bodyPr/>
                    <a:lstStyle/>
                    <a:p>
                      <a:pPr algn="ctr"/>
                      <a:r>
                        <a:rPr lang="en-GB" sz="2200" dirty="0"/>
                        <a:t>Pros</a:t>
                      </a:r>
                    </a:p>
                  </a:txBody>
                  <a:tcPr>
                    <a:solidFill>
                      <a:srgbClr val="086575"/>
                    </a:solidFill>
                  </a:tcPr>
                </a:tc>
                <a:extLst>
                  <a:ext uri="{0D108BD9-81ED-4DB2-BD59-A6C34878D82A}">
                    <a16:rowId xmlns:a16="http://schemas.microsoft.com/office/drawing/2014/main" val="1534491737"/>
                  </a:ext>
                </a:extLst>
              </a:tr>
              <a:tr h="3757995">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2000" dirty="0">
                          <a:solidFill>
                            <a:schemeClr val="bg1"/>
                          </a:solidFill>
                        </a:rPr>
                        <a:t>Geen terugbetaling vereist
Geen verwatering van het eigen vermogen
Niet-verwaterende financiering
Ondersteuning voor innovatie en sociale impact - Veel subsidies zijn bedoeld om innovatie, technologische ontwikkeling of sociale doelen te bevorderen. Bedrijven die actief zijn op gebieden als schone energie, onderwijs of gezondheid, kunnen aanzienlijke kansen vinden voor subsidies.
Geloofwaardigheid en erkenning
Toegang tot middelen en netwerken - Sommige subsidies worden geleverd met extra ondersteuning, zoals mentorschap, training of toegang tot waardevolle netwerken die uw bedrijf kunnen helpen groeien.</a:t>
                      </a:r>
                      <a:endParaRPr lang="en-GB" sz="2000" dirty="0">
                        <a:solidFill>
                          <a:schemeClr val="bg1"/>
                        </a:solidFill>
                      </a:endParaRPr>
                    </a:p>
                  </a:txBody>
                  <a:tcPr>
                    <a:solidFill>
                      <a:srgbClr val="47B5C8"/>
                    </a:solidFill>
                  </a:tcPr>
                </a:tc>
                <a:extLst>
                  <a:ext uri="{0D108BD9-81ED-4DB2-BD59-A6C34878D82A}">
                    <a16:rowId xmlns:a16="http://schemas.microsoft.com/office/drawing/2014/main" val="1433420104"/>
                  </a:ext>
                </a:extLst>
              </a:tr>
            </a:tbl>
          </a:graphicData>
        </a:graphic>
      </p:graphicFrame>
    </p:spTree>
    <p:extLst>
      <p:ext uri="{BB962C8B-B14F-4D97-AF65-F5344CB8AC3E}">
        <p14:creationId xmlns:p14="http://schemas.microsoft.com/office/powerpoint/2010/main" val="33947279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64464"/>
            <a:ext cx="945698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0" y="759726"/>
            <a:ext cx="9632553" cy="803654"/>
          </a:xfrm>
        </p:spPr>
        <p:txBody>
          <a:bodyPr/>
          <a:lstStyle/>
          <a:p>
            <a:r>
              <a:rPr lang="en-US" sz="4800">
                <a:solidFill>
                  <a:schemeClr val="bg1"/>
                </a:solidFill>
              </a:rPr>
              <a:t>Traditionele bankleningen – nadelen</a:t>
            </a:r>
            <a:endParaRPr lang="en-US" sz="4800" dirty="0"/>
          </a:p>
        </p:txBody>
      </p:sp>
      <p:graphicFrame>
        <p:nvGraphicFramePr>
          <p:cNvPr id="11" name="Table 10">
            <a:extLst>
              <a:ext uri="{FF2B5EF4-FFF2-40B4-BE49-F238E27FC236}">
                <a16:creationId xmlns:a16="http://schemas.microsoft.com/office/drawing/2014/main" id="{36070D92-78D6-7F86-2807-C1AC43A6CA07}"/>
              </a:ext>
            </a:extLst>
          </p:cNvPr>
          <p:cNvGraphicFramePr>
            <a:graphicFrameLocks noGrp="1"/>
          </p:cNvGraphicFramePr>
          <p:nvPr>
            <p:extLst>
              <p:ext uri="{D42A27DB-BD31-4B8C-83A1-F6EECF244321}">
                <p14:modId xmlns:p14="http://schemas.microsoft.com/office/powerpoint/2010/main" val="309909315"/>
              </p:ext>
            </p:extLst>
          </p:nvPr>
        </p:nvGraphicFramePr>
        <p:xfrm>
          <a:off x="941032" y="1563380"/>
          <a:ext cx="9783193" cy="4170840"/>
        </p:xfrm>
        <a:graphic>
          <a:graphicData uri="http://schemas.openxmlformats.org/drawingml/2006/table">
            <a:tbl>
              <a:tblPr firstRow="1" bandRow="1">
                <a:tableStyleId>{5C22544A-7EE6-4342-B048-85BDC9FD1C3A}</a:tableStyleId>
              </a:tblPr>
              <a:tblGrid>
                <a:gridCol w="9783193">
                  <a:extLst>
                    <a:ext uri="{9D8B030D-6E8A-4147-A177-3AD203B41FA5}">
                      <a16:colId xmlns:a16="http://schemas.microsoft.com/office/drawing/2014/main" val="2533210767"/>
                    </a:ext>
                  </a:extLst>
                </a:gridCol>
              </a:tblGrid>
              <a:tr h="363985">
                <a:tc>
                  <a:txBody>
                    <a:bodyPr/>
                    <a:lstStyle/>
                    <a:p>
                      <a:pPr algn="ctr"/>
                      <a:r>
                        <a:rPr lang="en-GB" sz="2000" dirty="0"/>
                        <a:t>Cons</a:t>
                      </a:r>
                    </a:p>
                  </a:txBody>
                  <a:tcPr>
                    <a:solidFill>
                      <a:srgbClr val="DE0A1D"/>
                    </a:solidFill>
                  </a:tcPr>
                </a:tc>
                <a:extLst>
                  <a:ext uri="{0D108BD9-81ED-4DB2-BD59-A6C34878D82A}">
                    <a16:rowId xmlns:a16="http://schemas.microsoft.com/office/drawing/2014/main" val="1534491737"/>
                  </a:ext>
                </a:extLst>
              </a:tr>
              <a:tr h="377460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2000" dirty="0">
                          <a:solidFill>
                            <a:schemeClr val="bg1"/>
                          </a:solidFill>
                        </a:rPr>
                        <a:t>Zeer concurrerend
Strikte geschiktheidscriteria
Langdurig aanvraagproces
Gebruiksbeperkingen - Subsidies worden vaak geleverd met bepalingen over hoe het geld kan worden gebruikt, wat uw flexibiliteit kan beperken. Een subsidie kan bijvoorbeeld vereisen dat geld wordt besteed aan specifieke projecten, onderzoek of aanwerving in plaats van aan algemene zakelijke uitgaven.
Doorlopende rapportageverplichtingen
Niet-hernieuwbaar - Subsidies zijn doorgaans eenmalige financieringsmogelijkheden. Als het geld eenmaal is opgebruikt, is er geen garantie dat u extra subsidies zult ontvangen, dus het bedrijf moet duurzame manieren vinden om de activiteiten in stand te houden.</a:t>
                      </a:r>
                      <a:endParaRPr lang="en-GB" sz="2000" dirty="0">
                        <a:solidFill>
                          <a:schemeClr val="bg1"/>
                        </a:solidFill>
                      </a:endParaRPr>
                    </a:p>
                  </a:txBody>
                  <a:tcPr>
                    <a:solidFill>
                      <a:srgbClr val="47B5C8"/>
                    </a:solidFill>
                  </a:tcPr>
                </a:tc>
                <a:extLst>
                  <a:ext uri="{0D108BD9-81ED-4DB2-BD59-A6C34878D82A}">
                    <a16:rowId xmlns:a16="http://schemas.microsoft.com/office/drawing/2014/main" val="1433420104"/>
                  </a:ext>
                </a:extLst>
              </a:tr>
            </a:tbl>
          </a:graphicData>
        </a:graphic>
      </p:graphicFrame>
    </p:spTree>
    <p:extLst>
      <p:ext uri="{BB962C8B-B14F-4D97-AF65-F5344CB8AC3E}">
        <p14:creationId xmlns:p14="http://schemas.microsoft.com/office/powerpoint/2010/main" val="9159961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64464"/>
            <a:ext cx="945698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4800">
                <a:solidFill>
                  <a:schemeClr val="bg1"/>
                </a:solidFill>
              </a:rPr>
              <a:t>Durfkapitaal – voordelen</a:t>
            </a:r>
            <a:endParaRPr lang="en-US" sz="4800" dirty="0"/>
          </a:p>
        </p:txBody>
      </p:sp>
      <p:graphicFrame>
        <p:nvGraphicFramePr>
          <p:cNvPr id="6" name="Table 5">
            <a:extLst>
              <a:ext uri="{FF2B5EF4-FFF2-40B4-BE49-F238E27FC236}">
                <a16:creationId xmlns:a16="http://schemas.microsoft.com/office/drawing/2014/main" id="{8FD9F708-9715-B9BE-A9FE-AE37DBE73CB8}"/>
              </a:ext>
            </a:extLst>
          </p:cNvPr>
          <p:cNvGraphicFramePr>
            <a:graphicFrameLocks noGrp="1"/>
          </p:cNvGraphicFramePr>
          <p:nvPr>
            <p:extLst>
              <p:ext uri="{D42A27DB-BD31-4B8C-83A1-F6EECF244321}">
                <p14:modId xmlns:p14="http://schemas.microsoft.com/office/powerpoint/2010/main" val="3254894174"/>
              </p:ext>
            </p:extLst>
          </p:nvPr>
        </p:nvGraphicFramePr>
        <p:xfrm>
          <a:off x="656336" y="1533049"/>
          <a:ext cx="10156665" cy="4175760"/>
        </p:xfrm>
        <a:graphic>
          <a:graphicData uri="http://schemas.openxmlformats.org/drawingml/2006/table">
            <a:tbl>
              <a:tblPr firstRow="1" bandRow="1">
                <a:tableStyleId>{5C22544A-7EE6-4342-B048-85BDC9FD1C3A}</a:tableStyleId>
              </a:tblPr>
              <a:tblGrid>
                <a:gridCol w="10156665">
                  <a:extLst>
                    <a:ext uri="{9D8B030D-6E8A-4147-A177-3AD203B41FA5}">
                      <a16:colId xmlns:a16="http://schemas.microsoft.com/office/drawing/2014/main" val="2533210767"/>
                    </a:ext>
                  </a:extLst>
                </a:gridCol>
              </a:tblGrid>
              <a:tr h="400916">
                <a:tc>
                  <a:txBody>
                    <a:bodyPr/>
                    <a:lstStyle/>
                    <a:p>
                      <a:pPr algn="ctr"/>
                      <a:r>
                        <a:rPr lang="en-GB" sz="2200" dirty="0"/>
                        <a:t>Pros</a:t>
                      </a:r>
                    </a:p>
                  </a:txBody>
                  <a:tcPr>
                    <a:solidFill>
                      <a:srgbClr val="086575"/>
                    </a:solidFill>
                  </a:tcPr>
                </a:tc>
                <a:extLst>
                  <a:ext uri="{0D108BD9-81ED-4DB2-BD59-A6C34878D82A}">
                    <a16:rowId xmlns:a16="http://schemas.microsoft.com/office/drawing/2014/main" val="1534491737"/>
                  </a:ext>
                </a:extLst>
              </a:tr>
              <a:tr h="3546345">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2000" dirty="0">
                          <a:solidFill>
                            <a:schemeClr val="bg1"/>
                          </a:solidFill>
                        </a:rPr>
                        <a:t>Toegang tot grote hoeveelheden kapitaal - dit kan snelle groei en schaalvergroting ondersteunen.
Geen terugbetalingsverplichtingen - In plaats daarvan nemen </a:t>
                      </a:r>
                      <a:r>
                        <a:rPr lang="nl-NL" sz="2000" dirty="0" err="1">
                          <a:solidFill>
                            <a:schemeClr val="bg1"/>
                          </a:solidFill>
                        </a:rPr>
                        <a:t>VC's</a:t>
                      </a:r>
                      <a:r>
                        <a:rPr lang="nl-NL" sz="2000" dirty="0">
                          <a:solidFill>
                            <a:schemeClr val="bg1"/>
                          </a:solidFill>
                        </a:rPr>
                        <a:t> een aandelenbelang in het bedrijf, wat betekent dat ondernemers zich geen zorgen hoeven te maken over het doen van regelmatige betalingen.
Strategische begeleiding en expertise
Netwerkmogelijkheden - </a:t>
                      </a:r>
                      <a:r>
                        <a:rPr lang="nl-NL" sz="2000" dirty="0" err="1">
                          <a:solidFill>
                            <a:schemeClr val="bg1"/>
                          </a:solidFill>
                        </a:rPr>
                        <a:t>VC's</a:t>
                      </a:r>
                      <a:r>
                        <a:rPr lang="nl-NL" sz="2000" dirty="0">
                          <a:solidFill>
                            <a:schemeClr val="bg1"/>
                          </a:solidFill>
                        </a:rPr>
                        <a:t> kunnen ondernemers kennis laten maken met waardevolle netwerken, waaronder potentiële klanten, partners en andere investeerders, wat de groei van het bedrijf kan versnellen.
Gedeeld risico - Als het bedrijf niet slaagt, is de ondernemer niet verantwoordelijk voor het terugbetalen van de investering.
Verhoogde geloofwaardigheid</a:t>
                      </a:r>
                      <a:endParaRPr lang="en-GB" sz="2000" dirty="0">
                        <a:solidFill>
                          <a:schemeClr val="bg1"/>
                        </a:solidFill>
                      </a:endParaRPr>
                    </a:p>
                  </a:txBody>
                  <a:tcPr>
                    <a:solidFill>
                      <a:srgbClr val="47B5C8"/>
                    </a:solidFill>
                  </a:tcPr>
                </a:tc>
                <a:extLst>
                  <a:ext uri="{0D108BD9-81ED-4DB2-BD59-A6C34878D82A}">
                    <a16:rowId xmlns:a16="http://schemas.microsoft.com/office/drawing/2014/main" val="1433420104"/>
                  </a:ext>
                </a:extLst>
              </a:tr>
            </a:tbl>
          </a:graphicData>
        </a:graphic>
      </p:graphicFrame>
    </p:spTree>
    <p:extLst>
      <p:ext uri="{BB962C8B-B14F-4D97-AF65-F5344CB8AC3E}">
        <p14:creationId xmlns:p14="http://schemas.microsoft.com/office/powerpoint/2010/main" val="25068017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64464"/>
            <a:ext cx="945698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680343"/>
            <a:ext cx="9632553" cy="803654"/>
          </a:xfrm>
        </p:spPr>
        <p:txBody>
          <a:bodyPr/>
          <a:lstStyle/>
          <a:p>
            <a:r>
              <a:rPr lang="en-US" sz="4800">
                <a:solidFill>
                  <a:schemeClr val="bg1"/>
                </a:solidFill>
              </a:rPr>
              <a:t>Durfkapitaal – nadelen</a:t>
            </a:r>
            <a:endParaRPr lang="en-US" sz="4800" dirty="0"/>
          </a:p>
        </p:txBody>
      </p:sp>
      <p:graphicFrame>
        <p:nvGraphicFramePr>
          <p:cNvPr id="11" name="Table 10">
            <a:extLst>
              <a:ext uri="{FF2B5EF4-FFF2-40B4-BE49-F238E27FC236}">
                <a16:creationId xmlns:a16="http://schemas.microsoft.com/office/drawing/2014/main" id="{36070D92-78D6-7F86-2807-C1AC43A6CA07}"/>
              </a:ext>
            </a:extLst>
          </p:cNvPr>
          <p:cNvGraphicFramePr>
            <a:graphicFrameLocks noGrp="1"/>
          </p:cNvGraphicFramePr>
          <p:nvPr>
            <p:extLst>
              <p:ext uri="{D42A27DB-BD31-4B8C-83A1-F6EECF244321}">
                <p14:modId xmlns:p14="http://schemas.microsoft.com/office/powerpoint/2010/main" val="3725519580"/>
              </p:ext>
            </p:extLst>
          </p:nvPr>
        </p:nvGraphicFramePr>
        <p:xfrm>
          <a:off x="886163" y="1499876"/>
          <a:ext cx="9891327" cy="4051087"/>
        </p:xfrm>
        <a:graphic>
          <a:graphicData uri="http://schemas.openxmlformats.org/drawingml/2006/table">
            <a:tbl>
              <a:tblPr firstRow="1" bandRow="1">
                <a:tableStyleId>{5C22544A-7EE6-4342-B048-85BDC9FD1C3A}</a:tableStyleId>
              </a:tblPr>
              <a:tblGrid>
                <a:gridCol w="9891327">
                  <a:extLst>
                    <a:ext uri="{9D8B030D-6E8A-4147-A177-3AD203B41FA5}">
                      <a16:colId xmlns:a16="http://schemas.microsoft.com/office/drawing/2014/main" val="2533210767"/>
                    </a:ext>
                  </a:extLst>
                </a:gridCol>
              </a:tblGrid>
              <a:tr h="348249">
                <a:tc>
                  <a:txBody>
                    <a:bodyPr/>
                    <a:lstStyle/>
                    <a:p>
                      <a:pPr algn="ctr"/>
                      <a:r>
                        <a:rPr lang="en-GB" sz="2400" dirty="0"/>
                        <a:t>Cons</a:t>
                      </a:r>
                    </a:p>
                  </a:txBody>
                  <a:tcPr>
                    <a:solidFill>
                      <a:srgbClr val="DE0A1D"/>
                    </a:solidFill>
                  </a:tcPr>
                </a:tc>
                <a:extLst>
                  <a:ext uri="{0D108BD9-81ED-4DB2-BD59-A6C34878D82A}">
                    <a16:rowId xmlns:a16="http://schemas.microsoft.com/office/drawing/2014/main" val="1534491737"/>
                  </a:ext>
                </a:extLst>
              </a:tr>
              <a:tr h="3593887">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2000" dirty="0">
                          <a:solidFill>
                            <a:schemeClr val="bg1"/>
                          </a:solidFill>
                        </a:rPr>
                        <a:t>Verlies van controle - Ondernemers kunnen aanzienlijke controle over de richting van hun bedrijf verliezen, aangezien </a:t>
                      </a:r>
                      <a:r>
                        <a:rPr lang="nl-NL" sz="2000" dirty="0" err="1">
                          <a:solidFill>
                            <a:schemeClr val="bg1"/>
                          </a:solidFill>
                        </a:rPr>
                        <a:t>VC's</a:t>
                      </a:r>
                      <a:r>
                        <a:rPr lang="nl-NL" sz="2000" dirty="0">
                          <a:solidFill>
                            <a:schemeClr val="bg1"/>
                          </a:solidFill>
                        </a:rPr>
                        <a:t> aandringen op een hoog rendement.
Verwatering van eigendom - minder eigendom van het bedrijf, wat van invloed kan zijn op toekomstige inkomsten en beslissingsbevoegdheid.
Druk voor hoge groei - druk op ondernemers om snel op te schalen, soms ten koste van duurzaamheid op de lange termijn.
Exit-strategievereisten - ondernemers kunnen worden gedwongen het bedrijf eerder te verkopen of naar de beurs te gaan dan ze zouden willen.
Concurrerend en selectief
Complexe algemene voorwaarden</a:t>
                      </a:r>
                      <a:endParaRPr lang="en-GB" sz="2000" dirty="0">
                        <a:solidFill>
                          <a:schemeClr val="bg1"/>
                        </a:solidFill>
                      </a:endParaRPr>
                    </a:p>
                  </a:txBody>
                  <a:tcPr>
                    <a:solidFill>
                      <a:srgbClr val="47B5C8"/>
                    </a:solidFill>
                  </a:tcPr>
                </a:tc>
                <a:extLst>
                  <a:ext uri="{0D108BD9-81ED-4DB2-BD59-A6C34878D82A}">
                    <a16:rowId xmlns:a16="http://schemas.microsoft.com/office/drawing/2014/main" val="1433420104"/>
                  </a:ext>
                </a:extLst>
              </a:tr>
            </a:tbl>
          </a:graphicData>
        </a:graphic>
      </p:graphicFrame>
    </p:spTree>
    <p:extLst>
      <p:ext uri="{BB962C8B-B14F-4D97-AF65-F5344CB8AC3E}">
        <p14:creationId xmlns:p14="http://schemas.microsoft.com/office/powerpoint/2010/main" val="38394366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64464"/>
            <a:ext cx="945698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680343"/>
            <a:ext cx="9632553" cy="803654"/>
          </a:xfrm>
        </p:spPr>
        <p:txBody>
          <a:bodyPr/>
          <a:lstStyle/>
          <a:p>
            <a:r>
              <a:rPr lang="en-US" sz="4800">
                <a:solidFill>
                  <a:schemeClr val="bg1"/>
                </a:solidFill>
              </a:rPr>
              <a:t>Subsidies – voordelen</a:t>
            </a:r>
            <a:endParaRPr lang="en-US" sz="4800" dirty="0"/>
          </a:p>
        </p:txBody>
      </p:sp>
      <p:graphicFrame>
        <p:nvGraphicFramePr>
          <p:cNvPr id="6" name="Table 5">
            <a:extLst>
              <a:ext uri="{FF2B5EF4-FFF2-40B4-BE49-F238E27FC236}">
                <a16:creationId xmlns:a16="http://schemas.microsoft.com/office/drawing/2014/main" id="{8FD9F708-9715-B9BE-A9FE-AE37DBE73CB8}"/>
              </a:ext>
            </a:extLst>
          </p:cNvPr>
          <p:cNvGraphicFramePr>
            <a:graphicFrameLocks noGrp="1"/>
          </p:cNvGraphicFramePr>
          <p:nvPr>
            <p:extLst>
              <p:ext uri="{D42A27DB-BD31-4B8C-83A1-F6EECF244321}">
                <p14:modId xmlns:p14="http://schemas.microsoft.com/office/powerpoint/2010/main" val="3102318281"/>
              </p:ext>
            </p:extLst>
          </p:nvPr>
        </p:nvGraphicFramePr>
        <p:xfrm>
          <a:off x="904911" y="1468118"/>
          <a:ext cx="9748291" cy="4201320"/>
        </p:xfrm>
        <a:graphic>
          <a:graphicData uri="http://schemas.openxmlformats.org/drawingml/2006/table">
            <a:tbl>
              <a:tblPr firstRow="1" bandRow="1">
                <a:tableStyleId>{5C22544A-7EE6-4342-B048-85BDC9FD1C3A}</a:tableStyleId>
              </a:tblPr>
              <a:tblGrid>
                <a:gridCol w="9748291">
                  <a:extLst>
                    <a:ext uri="{9D8B030D-6E8A-4147-A177-3AD203B41FA5}">
                      <a16:colId xmlns:a16="http://schemas.microsoft.com/office/drawing/2014/main" val="2533210767"/>
                    </a:ext>
                  </a:extLst>
                </a:gridCol>
              </a:tblGrid>
              <a:tr h="361714">
                <a:tc>
                  <a:txBody>
                    <a:bodyPr/>
                    <a:lstStyle/>
                    <a:p>
                      <a:pPr algn="ctr"/>
                      <a:r>
                        <a:rPr lang="en-GB" sz="2200" dirty="0"/>
                        <a:t>Pros</a:t>
                      </a:r>
                    </a:p>
                  </a:txBody>
                  <a:tcPr>
                    <a:solidFill>
                      <a:srgbClr val="086575"/>
                    </a:solidFill>
                  </a:tcPr>
                </a:tc>
                <a:extLst>
                  <a:ext uri="{0D108BD9-81ED-4DB2-BD59-A6C34878D82A}">
                    <a16:rowId xmlns:a16="http://schemas.microsoft.com/office/drawing/2014/main" val="1534491737"/>
                  </a:ext>
                </a:extLst>
              </a:tr>
              <a:tr h="377460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2000" dirty="0">
                          <a:solidFill>
                            <a:schemeClr val="bg1"/>
                          </a:solidFill>
                        </a:rPr>
                        <a:t>Toegang tot grote hoeveelheden kapitaal - dit kan snelle groei en schaalvergroting ondersteunen.
Geen terugbetalingsverplichtingen - In plaats daarvan nemen </a:t>
                      </a:r>
                      <a:r>
                        <a:rPr lang="nl-NL" sz="2000" dirty="0" err="1">
                          <a:solidFill>
                            <a:schemeClr val="bg1"/>
                          </a:solidFill>
                        </a:rPr>
                        <a:t>VC's</a:t>
                      </a:r>
                      <a:r>
                        <a:rPr lang="nl-NL" sz="2000" dirty="0">
                          <a:solidFill>
                            <a:schemeClr val="bg1"/>
                          </a:solidFill>
                        </a:rPr>
                        <a:t> een aandelenbelang in het bedrijf, wat betekent dat ondernemers zich geen zorgen hoeven te maken over het doen van regelmatige betalingen.
Strategische begeleiding en expertise
Netwerkmogelijkheden - </a:t>
                      </a:r>
                      <a:r>
                        <a:rPr lang="nl-NL" sz="2000" dirty="0" err="1">
                          <a:solidFill>
                            <a:schemeClr val="bg1"/>
                          </a:solidFill>
                        </a:rPr>
                        <a:t>VC's</a:t>
                      </a:r>
                      <a:r>
                        <a:rPr lang="nl-NL" sz="2000" dirty="0">
                          <a:solidFill>
                            <a:schemeClr val="bg1"/>
                          </a:solidFill>
                        </a:rPr>
                        <a:t> kunnen ondernemers kennis laten maken met waardevolle netwerken, waaronder potentiële klanten, partners en andere investeerders, wat de groei van het bedrijf kan versnellen.
Gedeeld risico - Als het bedrijf niet slaagt, is de ondernemer niet verantwoordelijk voor het terugbetalen van de investering.
Verhoogde geloofwaardigheid</a:t>
                      </a:r>
                      <a:endParaRPr lang="en-GB" sz="1400" kern="1200" dirty="0">
                        <a:solidFill>
                          <a:schemeClr val="bg1"/>
                        </a:solidFill>
                        <a:effectLst/>
                        <a:latin typeface="+mn-lt"/>
                        <a:ea typeface="+mn-ea"/>
                        <a:cs typeface="+mn-cs"/>
                      </a:endParaRPr>
                    </a:p>
                  </a:txBody>
                  <a:tcPr>
                    <a:solidFill>
                      <a:srgbClr val="47B5C8"/>
                    </a:solidFill>
                  </a:tcPr>
                </a:tc>
                <a:extLst>
                  <a:ext uri="{0D108BD9-81ED-4DB2-BD59-A6C34878D82A}">
                    <a16:rowId xmlns:a16="http://schemas.microsoft.com/office/drawing/2014/main" val="1433420104"/>
                  </a:ext>
                </a:extLst>
              </a:tr>
            </a:tbl>
          </a:graphicData>
        </a:graphic>
      </p:graphicFrame>
    </p:spTree>
    <p:extLst>
      <p:ext uri="{BB962C8B-B14F-4D97-AF65-F5344CB8AC3E}">
        <p14:creationId xmlns:p14="http://schemas.microsoft.com/office/powerpoint/2010/main" val="7337956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BC8CA0EC-3203-874B-818E-A3951341F2E9}"/>
              </a:ext>
            </a:extLst>
          </p:cNvPr>
          <p:cNvSpPr>
            <a:spLocks noGrp="1"/>
          </p:cNvSpPr>
          <p:nvPr>
            <p:ph type="body" sz="quarter" idx="15"/>
          </p:nvPr>
        </p:nvSpPr>
        <p:spPr/>
        <p:txBody>
          <a:bodyPr/>
          <a:lstStyle/>
          <a:p>
            <a:r>
              <a:rPr lang="en-US" dirty="0"/>
              <a:t>01</a:t>
            </a:r>
          </a:p>
        </p:txBody>
      </p:sp>
      <p:sp>
        <p:nvSpPr>
          <p:cNvPr id="15" name="Text Placeholder 14">
            <a:extLst>
              <a:ext uri="{FF2B5EF4-FFF2-40B4-BE49-F238E27FC236}">
                <a16:creationId xmlns:a16="http://schemas.microsoft.com/office/drawing/2014/main" id="{C4E048F0-9773-C54B-A71E-3C9CFEB59C8E}"/>
              </a:ext>
            </a:extLst>
          </p:cNvPr>
          <p:cNvSpPr>
            <a:spLocks noGrp="1"/>
          </p:cNvSpPr>
          <p:nvPr>
            <p:ph type="body" sz="quarter" idx="14"/>
          </p:nvPr>
        </p:nvSpPr>
        <p:spPr>
          <a:xfrm>
            <a:off x="6748163" y="1180864"/>
            <a:ext cx="4608000" cy="689519"/>
          </a:xfrm>
        </p:spPr>
        <p:txBody>
          <a:bodyPr/>
          <a:lstStyle/>
          <a:p>
            <a:pPr lvl="0">
              <a:lnSpc>
                <a:spcPct val="107000"/>
              </a:lnSpc>
              <a:spcAft>
                <a:spcPts val="800"/>
              </a:spcAft>
            </a:pPr>
            <a:r>
              <a:rPr lang="nl-NL">
                <a:latin typeface="Calibri" panose="020F0502020204030204" pitchFamily="34" charset="0"/>
                <a:ea typeface="Calibri" panose="020F0502020204030204" pitchFamily="34" charset="0"/>
                <a:cs typeface="Times New Roman" panose="02020603050405020304" pitchFamily="18" charset="0"/>
              </a:rPr>
              <a:t>Soorten financiering die beschikbaar zijn via bemiddeling</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Text Placeholder 17">
            <a:extLst>
              <a:ext uri="{FF2B5EF4-FFF2-40B4-BE49-F238E27FC236}">
                <a16:creationId xmlns:a16="http://schemas.microsoft.com/office/drawing/2014/main" id="{CD062C7B-9BAE-0E43-A6E9-6E98B3E7EBD7}"/>
              </a:ext>
            </a:extLst>
          </p:cNvPr>
          <p:cNvSpPr>
            <a:spLocks noGrp="1"/>
          </p:cNvSpPr>
          <p:nvPr>
            <p:ph type="body" sz="quarter" idx="28"/>
          </p:nvPr>
        </p:nvSpPr>
        <p:spPr>
          <a:xfrm>
            <a:off x="498297" y="1219894"/>
            <a:ext cx="5286240" cy="4671588"/>
          </a:xfrm>
        </p:spPr>
        <p:txBody>
          <a:bodyPr/>
          <a:lstStyle/>
          <a:p>
            <a:pPr>
              <a:lnSpc>
                <a:spcPct val="107000"/>
              </a:lnSpc>
              <a:spcAft>
                <a:spcPts val="800"/>
              </a:spcAft>
            </a:pPr>
            <a:r>
              <a:rPr lang="nl-NL" sz="2000">
                <a:latin typeface="Calibri" panose="020F0502020204030204" pitchFamily="34" charset="0"/>
                <a:ea typeface="Calibri" panose="020F0502020204030204" pitchFamily="34" charset="0"/>
                <a:cs typeface="Times New Roman" panose="02020603050405020304" pitchFamily="18" charset="0"/>
              </a:rPr>
              <a:t>Deze module voorziet ondervertegenwoordigde ondernemers van de kennis en instrumenten die nodig zijn om effectief te navigeren door financiële hulpopties, met name microleningen en bankleningen, door middel van bemiddeling. Ze zullen de soorten financiering begrijpen die beschikbaar zijn en zullen leren hoe ze kunnen samenwerken met leningfunctionarissen om de beste oplossing voor hun bedrijf te vinden.  Het bouwt voort op module 4 Hoe zorg ik voor financiering voor mijn bedrijf.</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 Placeholder 18">
            <a:extLst>
              <a:ext uri="{FF2B5EF4-FFF2-40B4-BE49-F238E27FC236}">
                <a16:creationId xmlns:a16="http://schemas.microsoft.com/office/drawing/2014/main" id="{5B018A2C-261B-FE40-8CCB-12ABA36272E0}"/>
              </a:ext>
            </a:extLst>
          </p:cNvPr>
          <p:cNvSpPr>
            <a:spLocks noGrp="1"/>
          </p:cNvSpPr>
          <p:nvPr>
            <p:ph type="body" sz="quarter" idx="29"/>
          </p:nvPr>
        </p:nvSpPr>
        <p:spPr>
          <a:xfrm>
            <a:off x="5912867" y="1973505"/>
            <a:ext cx="700387" cy="689518"/>
          </a:xfrm>
        </p:spPr>
        <p:txBody>
          <a:bodyPr/>
          <a:lstStyle/>
          <a:p>
            <a:r>
              <a:rPr lang="en-US" dirty="0"/>
              <a:t>02</a:t>
            </a:r>
          </a:p>
        </p:txBody>
      </p:sp>
      <p:sp>
        <p:nvSpPr>
          <p:cNvPr id="20" name="Text Placeholder 19">
            <a:extLst>
              <a:ext uri="{FF2B5EF4-FFF2-40B4-BE49-F238E27FC236}">
                <a16:creationId xmlns:a16="http://schemas.microsoft.com/office/drawing/2014/main" id="{F1085800-9569-4843-B00A-CC81BB1D9B93}"/>
              </a:ext>
            </a:extLst>
          </p:cNvPr>
          <p:cNvSpPr>
            <a:spLocks noGrp="1"/>
          </p:cNvSpPr>
          <p:nvPr>
            <p:ph type="body" sz="quarter" idx="30"/>
          </p:nvPr>
        </p:nvSpPr>
        <p:spPr>
          <a:xfrm>
            <a:off x="6748163" y="1975702"/>
            <a:ext cx="4608000" cy="689519"/>
          </a:xfrm>
        </p:spPr>
        <p:txBody>
          <a:bodyPr/>
          <a:lstStyle/>
          <a:p>
            <a:r>
              <a:rPr lang="nl-NL"/>
              <a:t>De rol van een financieel bemiddelaar</a:t>
            </a:r>
            <a:endParaRPr lang="en-US" dirty="0"/>
          </a:p>
        </p:txBody>
      </p:sp>
      <p:sp>
        <p:nvSpPr>
          <p:cNvPr id="21" name="Text Placeholder 20">
            <a:extLst>
              <a:ext uri="{FF2B5EF4-FFF2-40B4-BE49-F238E27FC236}">
                <a16:creationId xmlns:a16="http://schemas.microsoft.com/office/drawing/2014/main" id="{E66C7987-60BB-DC47-A0C2-99C652EF4EF7}"/>
              </a:ext>
            </a:extLst>
          </p:cNvPr>
          <p:cNvSpPr>
            <a:spLocks noGrp="1"/>
          </p:cNvSpPr>
          <p:nvPr>
            <p:ph type="body" sz="quarter" idx="31"/>
          </p:nvPr>
        </p:nvSpPr>
        <p:spPr>
          <a:xfrm>
            <a:off x="5919446" y="2728076"/>
            <a:ext cx="700387" cy="689518"/>
          </a:xfrm>
        </p:spPr>
        <p:txBody>
          <a:bodyPr/>
          <a:lstStyle/>
          <a:p>
            <a:r>
              <a:rPr lang="en-US" dirty="0"/>
              <a:t>03</a:t>
            </a:r>
          </a:p>
        </p:txBody>
      </p:sp>
      <p:sp>
        <p:nvSpPr>
          <p:cNvPr id="22" name="Text Placeholder 21">
            <a:extLst>
              <a:ext uri="{FF2B5EF4-FFF2-40B4-BE49-F238E27FC236}">
                <a16:creationId xmlns:a16="http://schemas.microsoft.com/office/drawing/2014/main" id="{4AB945CA-DD37-8744-AC8D-A87A2B36C598}"/>
              </a:ext>
            </a:extLst>
          </p:cNvPr>
          <p:cNvSpPr>
            <a:spLocks noGrp="1"/>
          </p:cNvSpPr>
          <p:nvPr>
            <p:ph type="body" sz="quarter" idx="32"/>
          </p:nvPr>
        </p:nvSpPr>
        <p:spPr>
          <a:xfrm>
            <a:off x="6754742" y="2732470"/>
            <a:ext cx="5286240" cy="689519"/>
          </a:xfrm>
        </p:spPr>
        <p:txBody>
          <a:bodyPr/>
          <a:lstStyle/>
          <a:p>
            <a:pPr lvl="0">
              <a:spcBef>
                <a:spcPts val="0"/>
              </a:spcBef>
              <a:buClr>
                <a:srgbClr val="595959"/>
              </a:buClr>
              <a:buSzPts val="2200"/>
            </a:pPr>
            <a:r>
              <a:rPr lang="nl-NL"/>
              <a:t>Vereisten voor het aanvragen van een lening en het begrijpen van de leningsvoorwaarden</a:t>
            </a:r>
            <a:endParaRPr lang="en-GB" dirty="0"/>
          </a:p>
        </p:txBody>
      </p:sp>
      <p:sp>
        <p:nvSpPr>
          <p:cNvPr id="23" name="Text Placeholder 22">
            <a:extLst>
              <a:ext uri="{FF2B5EF4-FFF2-40B4-BE49-F238E27FC236}">
                <a16:creationId xmlns:a16="http://schemas.microsoft.com/office/drawing/2014/main" id="{8343CF12-FDE6-8849-AC52-1E26D392F86A}"/>
              </a:ext>
            </a:extLst>
          </p:cNvPr>
          <p:cNvSpPr>
            <a:spLocks noGrp="1"/>
          </p:cNvSpPr>
          <p:nvPr>
            <p:ph type="body" sz="quarter" idx="33"/>
          </p:nvPr>
        </p:nvSpPr>
        <p:spPr>
          <a:xfrm>
            <a:off x="5941149" y="3482647"/>
            <a:ext cx="700387" cy="689518"/>
          </a:xfrm>
        </p:spPr>
        <p:txBody>
          <a:bodyPr/>
          <a:lstStyle/>
          <a:p>
            <a:r>
              <a:rPr lang="en-US" dirty="0"/>
              <a:t>04</a:t>
            </a:r>
          </a:p>
        </p:txBody>
      </p:sp>
      <p:sp>
        <p:nvSpPr>
          <p:cNvPr id="24" name="Text Placeholder 23">
            <a:extLst>
              <a:ext uri="{FF2B5EF4-FFF2-40B4-BE49-F238E27FC236}">
                <a16:creationId xmlns:a16="http://schemas.microsoft.com/office/drawing/2014/main" id="{5691577C-B257-3147-BB4B-29D2F40873AE}"/>
              </a:ext>
            </a:extLst>
          </p:cNvPr>
          <p:cNvSpPr>
            <a:spLocks noGrp="1"/>
          </p:cNvSpPr>
          <p:nvPr>
            <p:ph type="body" sz="quarter" idx="34"/>
          </p:nvPr>
        </p:nvSpPr>
        <p:spPr>
          <a:xfrm>
            <a:off x="6776445" y="3489238"/>
            <a:ext cx="4608000" cy="689519"/>
          </a:xfrm>
        </p:spPr>
        <p:txBody>
          <a:bodyPr/>
          <a:lstStyle/>
          <a:p>
            <a:pPr lvl="0">
              <a:spcBef>
                <a:spcPts val="0"/>
              </a:spcBef>
              <a:buClr>
                <a:srgbClr val="595959"/>
              </a:buClr>
              <a:buSzPts val="2200"/>
            </a:pPr>
            <a:r>
              <a:rPr lang="de-DE"/>
              <a:t>Risicobewustzijn</a:t>
            </a:r>
            <a:endParaRPr lang="de-DE" dirty="0"/>
          </a:p>
        </p:txBody>
      </p:sp>
      <p:sp>
        <p:nvSpPr>
          <p:cNvPr id="25" name="Text Placeholder 24">
            <a:extLst>
              <a:ext uri="{FF2B5EF4-FFF2-40B4-BE49-F238E27FC236}">
                <a16:creationId xmlns:a16="http://schemas.microsoft.com/office/drawing/2014/main" id="{C649836C-4763-0A4B-8068-8B6B3A14D501}"/>
              </a:ext>
            </a:extLst>
          </p:cNvPr>
          <p:cNvSpPr>
            <a:spLocks noGrp="1"/>
          </p:cNvSpPr>
          <p:nvPr>
            <p:ph type="body" sz="quarter" idx="35"/>
          </p:nvPr>
        </p:nvSpPr>
        <p:spPr>
          <a:xfrm>
            <a:off x="5941149" y="4237218"/>
            <a:ext cx="700387" cy="689518"/>
          </a:xfrm>
        </p:spPr>
        <p:txBody>
          <a:bodyPr/>
          <a:lstStyle/>
          <a:p>
            <a:r>
              <a:rPr lang="en-US" dirty="0"/>
              <a:t>05</a:t>
            </a:r>
          </a:p>
        </p:txBody>
      </p:sp>
      <p:sp>
        <p:nvSpPr>
          <p:cNvPr id="17" name="Text Placeholder 16">
            <a:extLst>
              <a:ext uri="{FF2B5EF4-FFF2-40B4-BE49-F238E27FC236}">
                <a16:creationId xmlns:a16="http://schemas.microsoft.com/office/drawing/2014/main" id="{10CE7476-953F-E341-9A19-CA8DCFA29416}"/>
              </a:ext>
            </a:extLst>
          </p:cNvPr>
          <p:cNvSpPr>
            <a:spLocks noGrp="1"/>
          </p:cNvSpPr>
          <p:nvPr>
            <p:ph type="body" sz="quarter" idx="27"/>
          </p:nvPr>
        </p:nvSpPr>
        <p:spPr>
          <a:xfrm>
            <a:off x="644405" y="383586"/>
            <a:ext cx="5041923" cy="720752"/>
          </a:xfrm>
        </p:spPr>
        <p:txBody>
          <a:bodyPr/>
          <a:lstStyle/>
          <a:p>
            <a:r>
              <a:rPr lang="en-US" sz="4800"/>
              <a:t>Introductie</a:t>
            </a:r>
            <a:endParaRPr lang="en-US" dirty="0"/>
          </a:p>
        </p:txBody>
      </p:sp>
      <p:cxnSp>
        <p:nvCxnSpPr>
          <p:cNvPr id="4" name="Straight Connector 33">
            <a:extLst>
              <a:ext uri="{FF2B5EF4-FFF2-40B4-BE49-F238E27FC236}">
                <a16:creationId xmlns:a16="http://schemas.microsoft.com/office/drawing/2014/main" id="{9E69BF29-8802-AC17-01E8-1A09F3937D5E}"/>
              </a:ext>
            </a:extLst>
          </p:cNvPr>
          <p:cNvCxnSpPr>
            <a:cxnSpLocks/>
          </p:cNvCxnSpPr>
          <p:nvPr/>
        </p:nvCxnSpPr>
        <p:spPr>
          <a:xfrm flipH="1">
            <a:off x="5686328" y="1935435"/>
            <a:ext cx="5904000" cy="0"/>
          </a:xfrm>
          <a:prstGeom prst="line">
            <a:avLst/>
          </a:prstGeom>
          <a:ln w="19050">
            <a:solidFill>
              <a:srgbClr val="FDBD22"/>
            </a:solidFill>
          </a:ln>
        </p:spPr>
        <p:style>
          <a:lnRef idx="1">
            <a:schemeClr val="accent1"/>
          </a:lnRef>
          <a:fillRef idx="0">
            <a:schemeClr val="accent1"/>
          </a:fillRef>
          <a:effectRef idx="0">
            <a:schemeClr val="accent1"/>
          </a:effectRef>
          <a:fontRef idx="minor">
            <a:schemeClr val="tx1"/>
          </a:fontRef>
        </p:style>
      </p:cxnSp>
      <p:cxnSp>
        <p:nvCxnSpPr>
          <p:cNvPr id="5" name="Straight Connector 33">
            <a:extLst>
              <a:ext uri="{FF2B5EF4-FFF2-40B4-BE49-F238E27FC236}">
                <a16:creationId xmlns:a16="http://schemas.microsoft.com/office/drawing/2014/main" id="{65C78392-D2B7-9ACD-C157-C3964F92898E}"/>
              </a:ext>
            </a:extLst>
          </p:cNvPr>
          <p:cNvCxnSpPr>
            <a:cxnSpLocks/>
          </p:cNvCxnSpPr>
          <p:nvPr/>
        </p:nvCxnSpPr>
        <p:spPr>
          <a:xfrm flipH="1">
            <a:off x="5686328" y="2665221"/>
            <a:ext cx="5904000" cy="0"/>
          </a:xfrm>
          <a:prstGeom prst="line">
            <a:avLst/>
          </a:prstGeom>
          <a:ln w="19050">
            <a:solidFill>
              <a:srgbClr val="FDBD22"/>
            </a:solidFill>
          </a:ln>
        </p:spPr>
        <p:style>
          <a:lnRef idx="1">
            <a:schemeClr val="accent1"/>
          </a:lnRef>
          <a:fillRef idx="0">
            <a:schemeClr val="accent1"/>
          </a:fillRef>
          <a:effectRef idx="0">
            <a:schemeClr val="accent1"/>
          </a:effectRef>
          <a:fontRef idx="minor">
            <a:schemeClr val="tx1"/>
          </a:fontRef>
        </p:style>
      </p:cxnSp>
      <p:cxnSp>
        <p:nvCxnSpPr>
          <p:cNvPr id="6" name="Straight Connector 33">
            <a:extLst>
              <a:ext uri="{FF2B5EF4-FFF2-40B4-BE49-F238E27FC236}">
                <a16:creationId xmlns:a16="http://schemas.microsoft.com/office/drawing/2014/main" id="{72438DED-2C66-785B-3BAE-259E5A0CF28D}"/>
              </a:ext>
            </a:extLst>
          </p:cNvPr>
          <p:cNvCxnSpPr>
            <a:cxnSpLocks/>
          </p:cNvCxnSpPr>
          <p:nvPr/>
        </p:nvCxnSpPr>
        <p:spPr>
          <a:xfrm flipH="1">
            <a:off x="5686328" y="3417594"/>
            <a:ext cx="5904000" cy="0"/>
          </a:xfrm>
          <a:prstGeom prst="line">
            <a:avLst/>
          </a:prstGeom>
          <a:ln w="19050">
            <a:solidFill>
              <a:srgbClr val="FDBD22"/>
            </a:solidFill>
          </a:ln>
        </p:spPr>
        <p:style>
          <a:lnRef idx="1">
            <a:schemeClr val="accent1"/>
          </a:lnRef>
          <a:fillRef idx="0">
            <a:schemeClr val="accent1"/>
          </a:fillRef>
          <a:effectRef idx="0">
            <a:schemeClr val="accent1"/>
          </a:effectRef>
          <a:fontRef idx="minor">
            <a:schemeClr val="tx1"/>
          </a:fontRef>
        </p:style>
      </p:cxnSp>
      <p:cxnSp>
        <p:nvCxnSpPr>
          <p:cNvPr id="7" name="Straight Connector 33">
            <a:extLst>
              <a:ext uri="{FF2B5EF4-FFF2-40B4-BE49-F238E27FC236}">
                <a16:creationId xmlns:a16="http://schemas.microsoft.com/office/drawing/2014/main" id="{D00BA0D9-0C87-97D8-7779-47F0CCFDE0B7}"/>
              </a:ext>
            </a:extLst>
          </p:cNvPr>
          <p:cNvCxnSpPr>
            <a:cxnSpLocks/>
          </p:cNvCxnSpPr>
          <p:nvPr/>
        </p:nvCxnSpPr>
        <p:spPr>
          <a:xfrm flipH="1">
            <a:off x="5686328" y="4246006"/>
            <a:ext cx="5904000" cy="0"/>
          </a:xfrm>
          <a:prstGeom prst="line">
            <a:avLst/>
          </a:prstGeom>
          <a:ln w="19050">
            <a:solidFill>
              <a:srgbClr val="FDBD22"/>
            </a:solidFill>
          </a:ln>
        </p:spPr>
        <p:style>
          <a:lnRef idx="1">
            <a:schemeClr val="accent1"/>
          </a:lnRef>
          <a:fillRef idx="0">
            <a:schemeClr val="accent1"/>
          </a:fillRef>
          <a:effectRef idx="0">
            <a:schemeClr val="accent1"/>
          </a:effectRef>
          <a:fontRef idx="minor">
            <a:schemeClr val="tx1"/>
          </a:fontRef>
        </p:style>
      </p:cxnSp>
      <p:cxnSp>
        <p:nvCxnSpPr>
          <p:cNvPr id="8" name="Straight Connector 33">
            <a:extLst>
              <a:ext uri="{FF2B5EF4-FFF2-40B4-BE49-F238E27FC236}">
                <a16:creationId xmlns:a16="http://schemas.microsoft.com/office/drawing/2014/main" id="{B5927760-6F72-1F16-9332-C5063C522F11}"/>
              </a:ext>
            </a:extLst>
          </p:cNvPr>
          <p:cNvCxnSpPr>
            <a:cxnSpLocks/>
          </p:cNvCxnSpPr>
          <p:nvPr/>
        </p:nvCxnSpPr>
        <p:spPr>
          <a:xfrm flipH="1">
            <a:off x="5686328" y="4991787"/>
            <a:ext cx="5904000" cy="0"/>
          </a:xfrm>
          <a:prstGeom prst="line">
            <a:avLst/>
          </a:prstGeom>
          <a:ln w="19050">
            <a:solidFill>
              <a:srgbClr val="FDBD22"/>
            </a:solidFill>
          </a:ln>
        </p:spPr>
        <p:style>
          <a:lnRef idx="1">
            <a:schemeClr val="accent1"/>
          </a:lnRef>
          <a:fillRef idx="0">
            <a:schemeClr val="accent1"/>
          </a:fillRef>
          <a:effectRef idx="0">
            <a:schemeClr val="accent1"/>
          </a:effectRef>
          <a:fontRef idx="minor">
            <a:schemeClr val="tx1"/>
          </a:fontRef>
        </p:style>
      </p:cxnSp>
      <p:sp>
        <p:nvSpPr>
          <p:cNvPr id="10" name="Text Placeholder 25">
            <a:extLst>
              <a:ext uri="{FF2B5EF4-FFF2-40B4-BE49-F238E27FC236}">
                <a16:creationId xmlns:a16="http://schemas.microsoft.com/office/drawing/2014/main" id="{ED9A7E70-815F-4AA6-E7A5-24FB82E14BDD}"/>
              </a:ext>
            </a:extLst>
          </p:cNvPr>
          <p:cNvSpPr txBox="1">
            <a:spLocks/>
          </p:cNvSpPr>
          <p:nvPr/>
        </p:nvSpPr>
        <p:spPr>
          <a:xfrm>
            <a:off x="6733039" y="5020318"/>
            <a:ext cx="4608000" cy="689519"/>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5959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4" name="TextBox 13">
            <a:extLst>
              <a:ext uri="{FF2B5EF4-FFF2-40B4-BE49-F238E27FC236}">
                <a16:creationId xmlns:a16="http://schemas.microsoft.com/office/drawing/2014/main" id="{32D38F5E-9B95-A381-7397-203FA3C20090}"/>
              </a:ext>
            </a:extLst>
          </p:cNvPr>
          <p:cNvSpPr txBox="1"/>
          <p:nvPr/>
        </p:nvSpPr>
        <p:spPr>
          <a:xfrm>
            <a:off x="6787296" y="4279249"/>
            <a:ext cx="4586297" cy="701731"/>
          </a:xfrm>
          <a:prstGeom prst="rect">
            <a:avLst/>
          </a:prstGeom>
          <a:noFill/>
        </p:spPr>
        <p:txBody>
          <a:bodyPr wrap="square">
            <a:spAutoFit/>
          </a:bodyPr>
          <a:lstStyle/>
          <a:p>
            <a:pPr lvl="0">
              <a:lnSpc>
                <a:spcPct val="90000"/>
              </a:lnSpc>
              <a:buClr>
                <a:srgbClr val="595959"/>
              </a:buClr>
              <a:buSzPts val="2200"/>
            </a:pPr>
            <a:r>
              <a:rPr lang="nl-NL" sz="2200">
                <a:solidFill>
                  <a:srgbClr val="595959"/>
                </a:solidFill>
                <a:ea typeface="Calibri"/>
                <a:cs typeface="Calibri"/>
                <a:sym typeface="Calibri"/>
              </a:rPr>
              <a:t>Succes- of mislukkingsverhalen onder de aandacht brengen</a:t>
            </a:r>
            <a:endParaRPr lang="en-GB" sz="2200" dirty="0">
              <a:solidFill>
                <a:srgbClr val="595959"/>
              </a:solidFill>
              <a:latin typeface="Calibri"/>
              <a:ea typeface="Calibri"/>
              <a:cs typeface="Calibri"/>
              <a:sym typeface="Calibri"/>
            </a:endParaRPr>
          </a:p>
        </p:txBody>
      </p:sp>
    </p:spTree>
    <p:extLst>
      <p:ext uri="{BB962C8B-B14F-4D97-AF65-F5344CB8AC3E}">
        <p14:creationId xmlns:p14="http://schemas.microsoft.com/office/powerpoint/2010/main" val="30286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64464"/>
            <a:ext cx="945698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680343"/>
            <a:ext cx="9632553" cy="803654"/>
          </a:xfrm>
        </p:spPr>
        <p:txBody>
          <a:bodyPr/>
          <a:lstStyle/>
          <a:p>
            <a:r>
              <a:rPr lang="en-US" sz="4800">
                <a:solidFill>
                  <a:schemeClr val="bg1"/>
                </a:solidFill>
              </a:rPr>
              <a:t>Subsidies – nadelen</a:t>
            </a:r>
            <a:endParaRPr lang="en-US" sz="4800" dirty="0"/>
          </a:p>
        </p:txBody>
      </p:sp>
      <p:graphicFrame>
        <p:nvGraphicFramePr>
          <p:cNvPr id="11" name="Table 10">
            <a:extLst>
              <a:ext uri="{FF2B5EF4-FFF2-40B4-BE49-F238E27FC236}">
                <a16:creationId xmlns:a16="http://schemas.microsoft.com/office/drawing/2014/main" id="{36070D92-78D6-7F86-2807-C1AC43A6CA07}"/>
              </a:ext>
            </a:extLst>
          </p:cNvPr>
          <p:cNvGraphicFramePr>
            <a:graphicFrameLocks noGrp="1"/>
          </p:cNvGraphicFramePr>
          <p:nvPr>
            <p:extLst>
              <p:ext uri="{D42A27DB-BD31-4B8C-83A1-F6EECF244321}">
                <p14:modId xmlns:p14="http://schemas.microsoft.com/office/powerpoint/2010/main" val="1674706007"/>
              </p:ext>
            </p:extLst>
          </p:nvPr>
        </p:nvGraphicFramePr>
        <p:xfrm>
          <a:off x="914401" y="1511024"/>
          <a:ext cx="9792069" cy="4201320"/>
        </p:xfrm>
        <a:graphic>
          <a:graphicData uri="http://schemas.openxmlformats.org/drawingml/2006/table">
            <a:tbl>
              <a:tblPr firstRow="1" bandRow="1">
                <a:tableStyleId>{5C22544A-7EE6-4342-B048-85BDC9FD1C3A}</a:tableStyleId>
              </a:tblPr>
              <a:tblGrid>
                <a:gridCol w="9792069">
                  <a:extLst>
                    <a:ext uri="{9D8B030D-6E8A-4147-A177-3AD203B41FA5}">
                      <a16:colId xmlns:a16="http://schemas.microsoft.com/office/drawing/2014/main" val="2533210767"/>
                    </a:ext>
                  </a:extLst>
                </a:gridCol>
              </a:tblGrid>
              <a:tr h="361714">
                <a:tc>
                  <a:txBody>
                    <a:bodyPr/>
                    <a:lstStyle/>
                    <a:p>
                      <a:pPr algn="ctr"/>
                      <a:r>
                        <a:rPr lang="en-GB" sz="2200" dirty="0"/>
                        <a:t>Cons</a:t>
                      </a:r>
                    </a:p>
                  </a:txBody>
                  <a:tcPr>
                    <a:solidFill>
                      <a:srgbClr val="DE0A1D"/>
                    </a:solidFill>
                  </a:tcPr>
                </a:tc>
                <a:extLst>
                  <a:ext uri="{0D108BD9-81ED-4DB2-BD59-A6C34878D82A}">
                    <a16:rowId xmlns:a16="http://schemas.microsoft.com/office/drawing/2014/main" val="1534491737"/>
                  </a:ext>
                </a:extLst>
              </a:tr>
              <a:tr h="377460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2000" dirty="0">
                          <a:solidFill>
                            <a:schemeClr val="bg1"/>
                          </a:solidFill>
                        </a:rPr>
                        <a:t>Verlies van controle - Ondernemers kunnen aanzienlijke controle over de richting van hun bedrijf verliezen, aangezien </a:t>
                      </a:r>
                      <a:r>
                        <a:rPr lang="nl-NL" sz="2000" dirty="0" err="1">
                          <a:solidFill>
                            <a:schemeClr val="bg1"/>
                          </a:solidFill>
                        </a:rPr>
                        <a:t>VC's</a:t>
                      </a:r>
                      <a:r>
                        <a:rPr lang="nl-NL" sz="2000" dirty="0">
                          <a:solidFill>
                            <a:schemeClr val="bg1"/>
                          </a:solidFill>
                        </a:rPr>
                        <a:t> aandringen op een hoog rendement.
Verwatering van eigendom - minder eigendom van het bedrijf, wat van invloed kan zijn op toekomstige inkomsten en beslissingsbevoegdheid.
Druk voor hoge groei - druk op ondernemers om snel op te schalen, soms ten koste van duurzaamheid op de lange termijn.
Exit-strategievereisten - ondernemers kunnen worden gedwongen het bedrijf eerder te verkopen of naar de beurs te gaan dan ze zouden willen.
Concurrerend en selectief
Complexe algemene voorwaarden</a:t>
                      </a:r>
                      <a:endParaRPr lang="en-GB" sz="2000" dirty="0">
                        <a:solidFill>
                          <a:schemeClr val="bg1"/>
                        </a:solidFill>
                      </a:endParaRPr>
                    </a:p>
                  </a:txBody>
                  <a:tcPr>
                    <a:solidFill>
                      <a:srgbClr val="47B5C8"/>
                    </a:solidFill>
                  </a:tcPr>
                </a:tc>
                <a:extLst>
                  <a:ext uri="{0D108BD9-81ED-4DB2-BD59-A6C34878D82A}">
                    <a16:rowId xmlns:a16="http://schemas.microsoft.com/office/drawing/2014/main" val="1433420104"/>
                  </a:ext>
                </a:extLst>
              </a:tr>
            </a:tbl>
          </a:graphicData>
        </a:graphic>
      </p:graphicFrame>
    </p:spTree>
    <p:extLst>
      <p:ext uri="{BB962C8B-B14F-4D97-AF65-F5344CB8AC3E}">
        <p14:creationId xmlns:p14="http://schemas.microsoft.com/office/powerpoint/2010/main" val="40086676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838836" y="1468118"/>
            <a:ext cx="10301330" cy="902735"/>
          </a:xfrm>
        </p:spPr>
        <p:txBody>
          <a:bodyPr/>
          <a:lstStyle/>
          <a:p>
            <a:pPr marL="0" indent="0"/>
            <a:r>
              <a:rPr lang="nl-NL" sz="2000" dirty="0"/>
              <a:t>Deze korte oefening helpt u bij het evalueren van uw zakelijke behoeften en het kiezen van de meest geschikte financieringsoptie. Volg deze stappen om de belangrijkste gebieden van uw bedrijf te beoordelen en een weloverwogen financieringsbeslissing te nemen.</a:t>
            </a:r>
          </a:p>
          <a:p>
            <a:pPr marL="0" indent="0"/>
            <a:r>
              <a:rPr lang="nl-NL" sz="2000" b="1" dirty="0">
                <a:solidFill>
                  <a:srgbClr val="47B5C8"/>
                </a:solidFill>
              </a:rPr>
              <a:t>Stap 1: Bedrijfsfase en doelen</a:t>
            </a:r>
          </a:p>
          <a:p>
            <a:pPr marL="0" indent="0"/>
            <a:r>
              <a:rPr lang="nl-NL" sz="2000" b="1" dirty="0"/>
              <a:t>Vraag: </a:t>
            </a:r>
            <a:r>
              <a:rPr lang="nl-NL" sz="2000" dirty="0"/>
              <a:t>In welke fase bevindt uw bedrijf zich momenteel?</a:t>
            </a:r>
          </a:p>
          <a:p>
            <a:pPr marL="0" indent="0"/>
            <a:r>
              <a:rPr lang="nl-NL" sz="2000" b="1" dirty="0"/>
              <a:t>Antwoord opties:
	a) </a:t>
            </a:r>
            <a:r>
              <a:rPr lang="nl-NL" sz="2000" dirty="0"/>
              <a:t>Opstarten/pre-inkomsten
	b) Vroeg stadium met groeiende inkomsten
	c) Gevestigd bedrijf dat op zoek is naar schaalvergroting
	d) Volwassen bedrijf dat op zoek is naar uitbreiding</a:t>
            </a:r>
            <a:r>
              <a:rPr lang="en-GB" sz="2000" dirty="0"/>
              <a:t> </a:t>
            </a:r>
          </a:p>
          <a:p>
            <a:pPr marL="0" indent="0"/>
            <a:r>
              <a:rPr lang="nl-NL" sz="1400" b="1" dirty="0"/>
              <a:t>Reflectie: </a:t>
            </a:r>
            <a:r>
              <a:rPr lang="nl-NL" sz="1400" dirty="0"/>
              <a:t>Als je in een opstartfase of in een vroeg stadium bent, heb je mogelijk kleinere, flexibele financiering nodig, zoals microleningen, subsidies of startinvesteringen. Gevestigde bedrijven hebben mogelijk grotere leningen of durfkapitaal nodig om expansie te stimuleren.</a:t>
            </a:r>
            <a:endParaRPr lang="en-GB" sz="2000" dirty="0"/>
          </a:p>
        </p:txBody>
      </p:sp>
      <p:sp>
        <p:nvSpPr>
          <p:cNvPr id="2" name="Freeform 1">
            <a:extLst>
              <a:ext uri="{FF2B5EF4-FFF2-40B4-BE49-F238E27FC236}">
                <a16:creationId xmlns:a16="http://schemas.microsoft.com/office/drawing/2014/main" id="{7B83FC6B-9FCD-D7A3-CB13-234D96458BFD}"/>
              </a:ext>
            </a:extLst>
          </p:cNvPr>
          <p:cNvSpPr/>
          <p:nvPr/>
        </p:nvSpPr>
        <p:spPr>
          <a:xfrm>
            <a:off x="-1" y="664464"/>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381636" y="761603"/>
            <a:ext cx="9632553" cy="803654"/>
          </a:xfrm>
        </p:spPr>
        <p:txBody>
          <a:bodyPr/>
          <a:lstStyle/>
          <a:p>
            <a:r>
              <a:rPr lang="nl-NL" sz="4000">
                <a:solidFill>
                  <a:schemeClr val="bg1"/>
                </a:solidFill>
              </a:rPr>
              <a:t>Oefening: De beste financieringsoptie vinden</a:t>
            </a:r>
            <a:endParaRPr lang="en-US" sz="4000" dirty="0"/>
          </a:p>
        </p:txBody>
      </p:sp>
    </p:spTree>
    <p:extLst>
      <p:ext uri="{BB962C8B-B14F-4D97-AF65-F5344CB8AC3E}">
        <p14:creationId xmlns:p14="http://schemas.microsoft.com/office/powerpoint/2010/main" val="27660210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859751" y="1722268"/>
            <a:ext cx="9632553" cy="2974535"/>
          </a:xfrm>
        </p:spPr>
        <p:txBody>
          <a:bodyPr/>
          <a:lstStyle/>
          <a:p>
            <a:pPr marL="0" indent="0"/>
            <a:r>
              <a:rPr lang="nl-NL" sz="2000" b="1" dirty="0">
                <a:solidFill>
                  <a:srgbClr val="47B5C8"/>
                </a:solidFill>
              </a:rPr>
              <a:t>Stap 2: Kapitaalbehoeften en doel</a:t>
            </a:r>
            <a:r>
              <a:rPr lang="nl-NL" sz="2000" b="1" dirty="0"/>
              <a:t>
Vraag: </a:t>
            </a:r>
            <a:r>
              <a:rPr lang="nl-NL" sz="2000" dirty="0"/>
              <a:t>Hoeveel financiering heeft u nodig en waar dient het voor?</a:t>
            </a:r>
            <a:r>
              <a:rPr lang="nl-NL" sz="2000" b="1" dirty="0"/>
              <a:t>
Antwoord opties:
	</a:t>
            </a:r>
            <a:r>
              <a:rPr lang="nl-NL" sz="2000" dirty="0"/>
              <a:t>a) Minder dan € 50.000 (voor apparatuur, werkkapitaal, enz.)
	b) €50.000 – €500.000 (voor productontwikkeling, aanwerving, marketing)
	c) Meer dan €500.000 (voor schaalvergroting, uitbreiding, grote projecten)</a:t>
            </a:r>
            <a:r>
              <a:rPr lang="nl-NL" sz="2000" b="1" dirty="0"/>
              <a:t>
</a:t>
            </a:r>
            <a:r>
              <a:rPr lang="nl-NL" sz="1400" b="1" dirty="0"/>
              <a:t>Reflectie: </a:t>
            </a:r>
            <a:r>
              <a:rPr lang="nl-NL" sz="1400" dirty="0"/>
              <a:t>Overweeg voor kleinere behoeften (a) microleningen of subsidies. Voor grotere behoeften (b of c) kunnen traditionele bankleningen of durfkapitaal geschikter zijn.</a:t>
            </a:r>
            <a:endParaRPr lang="en-GB" sz="1400" dirty="0"/>
          </a:p>
        </p:txBody>
      </p:sp>
      <p:sp>
        <p:nvSpPr>
          <p:cNvPr id="2" name="Freeform 1">
            <a:extLst>
              <a:ext uri="{FF2B5EF4-FFF2-40B4-BE49-F238E27FC236}">
                <a16:creationId xmlns:a16="http://schemas.microsoft.com/office/drawing/2014/main" id="{7B83FC6B-9FCD-D7A3-CB13-234D96458BFD}"/>
              </a:ext>
            </a:extLst>
          </p:cNvPr>
          <p:cNvSpPr/>
          <p:nvPr/>
        </p:nvSpPr>
        <p:spPr>
          <a:xfrm>
            <a:off x="-1" y="664464"/>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09604" y="791539"/>
            <a:ext cx="9632553" cy="803654"/>
          </a:xfrm>
        </p:spPr>
        <p:txBody>
          <a:bodyPr/>
          <a:lstStyle/>
          <a:p>
            <a:r>
              <a:rPr lang="nl-NL" sz="4000">
                <a:solidFill>
                  <a:schemeClr val="bg1"/>
                </a:solidFill>
              </a:rPr>
              <a:t>Oefening: De beste financieringsoptie vinden</a:t>
            </a:r>
            <a:endParaRPr lang="en-US" sz="4000" dirty="0"/>
          </a:p>
        </p:txBody>
      </p:sp>
    </p:spTree>
    <p:extLst>
      <p:ext uri="{BB962C8B-B14F-4D97-AF65-F5344CB8AC3E}">
        <p14:creationId xmlns:p14="http://schemas.microsoft.com/office/powerpoint/2010/main" val="6736567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859751" y="1300713"/>
            <a:ext cx="9632553" cy="902735"/>
          </a:xfrm>
        </p:spPr>
        <p:txBody>
          <a:bodyPr/>
          <a:lstStyle/>
          <a:p>
            <a:pPr marL="0" marR="0" lvl="0" indent="0" algn="l" defTabSz="914400" rtl="0" eaLnBrk="1" fontAlgn="auto" latinLnBrk="0" hangingPunct="1">
              <a:lnSpc>
                <a:spcPct val="100000"/>
              </a:lnSpc>
              <a:spcBef>
                <a:spcPts val="0"/>
              </a:spcBef>
              <a:spcAft>
                <a:spcPts val="0"/>
              </a:spcAft>
              <a:buClrTx/>
              <a:buSzTx/>
              <a:tabLst/>
              <a:defRPr/>
            </a:pPr>
            <a:endParaRPr kumimoji="0" lang="en-GB" sz="2400" i="0" u="none" strike="noStrike" kern="1200" cap="none" spc="0" normalizeH="0" baseline="0" noProof="0" dirty="0">
              <a:ln>
                <a:noFill/>
              </a:ln>
              <a:solidFill>
                <a:srgbClr val="086D6E"/>
              </a:solidFill>
              <a:effectLst/>
              <a:uLnTx/>
              <a:uFillTx/>
              <a:latin typeface="Calibri" panose="020F0502020204030204"/>
              <a:ea typeface="+mn-ea"/>
              <a:cs typeface="+mn-cs"/>
            </a:endParaRPr>
          </a:p>
          <a:p>
            <a:pPr marL="0" indent="0"/>
            <a:r>
              <a:rPr lang="nl-NL" sz="2000" b="1" dirty="0">
                <a:solidFill>
                  <a:srgbClr val="47B5C8"/>
                </a:solidFill>
              </a:rPr>
              <a:t>Stap 3: Risicotolerantie en financiële positie</a:t>
            </a:r>
          </a:p>
          <a:p>
            <a:pPr marL="0" indent="0"/>
            <a:r>
              <a:rPr lang="en-GB" sz="2000" b="1" dirty="0" err="1"/>
              <a:t>Vraag</a:t>
            </a:r>
            <a:r>
              <a:rPr lang="en-GB" sz="2000" dirty="0"/>
              <a:t>: </a:t>
            </a:r>
            <a:r>
              <a:rPr lang="nl-NL" sz="2000" dirty="0"/>
              <a:t>Voelt u zich op uw gemak bij het aangaan van schulden of het opgeven van eigen vermogen?</a:t>
            </a:r>
            <a:endParaRPr lang="en-GB" sz="2000" dirty="0"/>
          </a:p>
          <a:p>
            <a:pPr marL="0" indent="0"/>
            <a:r>
              <a:rPr lang="en-GB" sz="2000" b="1" dirty="0" err="1"/>
              <a:t>Antwoordopties</a:t>
            </a:r>
            <a:r>
              <a:rPr lang="en-GB" sz="2000" dirty="0"/>
              <a:t>:</a:t>
            </a:r>
          </a:p>
          <a:p>
            <a:pPr marL="0" indent="0"/>
            <a:r>
              <a:rPr lang="en-GB" sz="2000" dirty="0"/>
              <a:t>	a) </a:t>
            </a:r>
            <a:r>
              <a:rPr lang="nl-NL" sz="2000" dirty="0"/>
              <a:t>Ik ga liever geen schulden aan of verlies de controle over mijn bedrijf</a:t>
            </a:r>
            <a:r>
              <a:rPr lang="en-GB" sz="2000" dirty="0"/>
              <a:t>.</a:t>
            </a:r>
          </a:p>
          <a:p>
            <a:pPr marL="0" indent="0"/>
            <a:r>
              <a:rPr lang="en-GB" sz="2000" dirty="0"/>
              <a:t>	b) </a:t>
            </a:r>
            <a:r>
              <a:rPr lang="nl-NL" sz="2000" dirty="0"/>
              <a:t>Ik sta open voor schulden, maar wil het volledige eigendom behouden</a:t>
            </a:r>
            <a:r>
              <a:rPr lang="en-GB" sz="2000" dirty="0"/>
              <a:t>.</a:t>
            </a:r>
          </a:p>
          <a:p>
            <a:pPr marL="0" indent="0"/>
            <a:r>
              <a:rPr lang="en-GB" sz="2000" dirty="0"/>
              <a:t>	c) </a:t>
            </a:r>
            <a:r>
              <a:rPr lang="nl-NL" sz="2000" dirty="0"/>
              <a:t>Ik voel me op mijn gemak bij het opgeven van wat eigendom voor groot kapitaal en strategische</a:t>
            </a:r>
            <a:r>
              <a:rPr lang="en-GB" sz="2000" dirty="0"/>
              <a:t> support.</a:t>
            </a:r>
          </a:p>
          <a:p>
            <a:pPr marL="0" indent="0"/>
            <a:r>
              <a:rPr lang="nl-NL" sz="1600" b="1" dirty="0"/>
              <a:t>Reflectie: </a:t>
            </a:r>
            <a:r>
              <a:rPr lang="nl-NL" sz="1600" dirty="0"/>
              <a:t>Als u liever de controle behoudt en schulden vermijdt, zijn subsidies ideaal. Als u de terugbetaling aankunt, maar volledig eigendom wilt, kijk dan naar leningen. Als u vertrouwd bent met gedeeld eigendom, is durfkapitaal misschien de beste keuze.</a:t>
            </a:r>
            <a:endParaRPr lang="en-GB" sz="2800" dirty="0"/>
          </a:p>
        </p:txBody>
      </p:sp>
      <p:sp>
        <p:nvSpPr>
          <p:cNvPr id="2" name="Freeform 1">
            <a:extLst>
              <a:ext uri="{FF2B5EF4-FFF2-40B4-BE49-F238E27FC236}">
                <a16:creationId xmlns:a16="http://schemas.microsoft.com/office/drawing/2014/main" id="{7B83FC6B-9FCD-D7A3-CB13-234D96458BFD}"/>
              </a:ext>
            </a:extLst>
          </p:cNvPr>
          <p:cNvSpPr/>
          <p:nvPr/>
        </p:nvSpPr>
        <p:spPr>
          <a:xfrm>
            <a:off x="-1" y="664464"/>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361963" y="775061"/>
            <a:ext cx="9632553" cy="803654"/>
          </a:xfrm>
        </p:spPr>
        <p:txBody>
          <a:bodyPr/>
          <a:lstStyle/>
          <a:p>
            <a:r>
              <a:rPr lang="nl-NL" sz="4000">
                <a:solidFill>
                  <a:schemeClr val="bg1"/>
                </a:solidFill>
              </a:rPr>
              <a:t>Oefening: De beste financieringsoptie vinden</a:t>
            </a:r>
            <a:endParaRPr lang="en-US" sz="4000" dirty="0"/>
          </a:p>
        </p:txBody>
      </p:sp>
    </p:spTree>
    <p:extLst>
      <p:ext uri="{BB962C8B-B14F-4D97-AF65-F5344CB8AC3E}">
        <p14:creationId xmlns:p14="http://schemas.microsoft.com/office/powerpoint/2010/main" val="30778510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859751" y="1415732"/>
            <a:ext cx="9632553" cy="902735"/>
          </a:xfrm>
        </p:spPr>
        <p:txBody>
          <a:bodyPr/>
          <a:lstStyle/>
          <a:p>
            <a:pPr marL="0" marR="0" lvl="0" indent="0" algn="l" defTabSz="914400" rtl="0" eaLnBrk="1" fontAlgn="auto" latinLnBrk="0" hangingPunct="1">
              <a:lnSpc>
                <a:spcPct val="100000"/>
              </a:lnSpc>
              <a:spcBef>
                <a:spcPts val="0"/>
              </a:spcBef>
              <a:spcAft>
                <a:spcPts val="0"/>
              </a:spcAft>
              <a:buClrTx/>
              <a:buSzTx/>
              <a:tabLst/>
              <a:defRPr/>
            </a:pPr>
            <a:endParaRPr kumimoji="0" lang="en-GB" sz="2000" i="0" u="none" strike="noStrike" kern="1200" cap="none" spc="0" normalizeH="0" baseline="0" noProof="0" dirty="0">
              <a:ln>
                <a:noFill/>
              </a:ln>
              <a:solidFill>
                <a:srgbClr val="086D6E"/>
              </a:solidFill>
              <a:effectLst/>
              <a:uLnTx/>
              <a:uFillTx/>
              <a:latin typeface="Calibri" panose="020F0502020204030204"/>
              <a:ea typeface="+mn-ea"/>
              <a:cs typeface="+mn-cs"/>
            </a:endParaRPr>
          </a:p>
          <a:p>
            <a:pPr marL="0" indent="0"/>
            <a:r>
              <a:rPr lang="en-GB" sz="2000" b="1" dirty="0">
                <a:solidFill>
                  <a:srgbClr val="47B5C8"/>
                </a:solidFill>
              </a:rPr>
              <a:t>Stap 4: </a:t>
            </a:r>
            <a:r>
              <a:rPr lang="en-GB" sz="2000" b="1" dirty="0" err="1">
                <a:solidFill>
                  <a:srgbClr val="47B5C8"/>
                </a:solidFill>
              </a:rPr>
              <a:t>Krediet</a:t>
            </a:r>
            <a:r>
              <a:rPr lang="en-GB" sz="2000" b="1" dirty="0">
                <a:solidFill>
                  <a:srgbClr val="47B5C8"/>
                </a:solidFill>
              </a:rPr>
              <a:t> </a:t>
            </a:r>
            <a:r>
              <a:rPr lang="en-GB" sz="2000" b="1" dirty="0" err="1">
                <a:solidFill>
                  <a:srgbClr val="47B5C8"/>
                </a:solidFill>
              </a:rPr>
              <a:t>en</a:t>
            </a:r>
            <a:r>
              <a:rPr lang="en-GB" sz="2000" b="1" dirty="0">
                <a:solidFill>
                  <a:srgbClr val="47B5C8"/>
                </a:solidFill>
              </a:rPr>
              <a:t> </a:t>
            </a:r>
            <a:r>
              <a:rPr lang="en-GB" sz="2000" b="1" dirty="0" err="1">
                <a:solidFill>
                  <a:srgbClr val="47B5C8"/>
                </a:solidFill>
              </a:rPr>
              <a:t>onderpand</a:t>
            </a:r>
            <a:endParaRPr lang="en-GB" sz="2000" b="1" dirty="0">
              <a:solidFill>
                <a:srgbClr val="47B5C8"/>
              </a:solidFill>
            </a:endParaRPr>
          </a:p>
          <a:p>
            <a:pPr marL="0" indent="0"/>
            <a:r>
              <a:rPr lang="en-GB" sz="2000" b="1" dirty="0" err="1"/>
              <a:t>Vraag</a:t>
            </a:r>
            <a:r>
              <a:rPr lang="en-GB" sz="2000" b="1" dirty="0"/>
              <a:t>:</a:t>
            </a:r>
            <a:r>
              <a:rPr lang="en-GB" sz="2000" dirty="0"/>
              <a:t> </a:t>
            </a:r>
            <a:r>
              <a:rPr lang="nl-NL" sz="2000" dirty="0"/>
              <a:t>Wat is uw kredietwaardigheid en heeft u onderpand?</a:t>
            </a:r>
            <a:endParaRPr lang="en-GB" sz="2000" dirty="0"/>
          </a:p>
          <a:p>
            <a:pPr marL="0" indent="0"/>
            <a:r>
              <a:rPr lang="en-GB" sz="2000" b="1" dirty="0" err="1"/>
              <a:t>Antwoordopties</a:t>
            </a:r>
            <a:r>
              <a:rPr lang="en-GB" sz="2000" dirty="0"/>
              <a:t>:</a:t>
            </a:r>
          </a:p>
          <a:p>
            <a:pPr marL="0" indent="0"/>
            <a:r>
              <a:rPr lang="en-GB" sz="2000" dirty="0"/>
              <a:t>	a) </a:t>
            </a:r>
            <a:r>
              <a:rPr lang="nl-NL" sz="2000" dirty="0"/>
              <a:t>Sterk krediet en activa om als onderpand aan te bieden</a:t>
            </a:r>
            <a:r>
              <a:rPr lang="en-GB" sz="2000" dirty="0"/>
              <a:t>.</a:t>
            </a:r>
          </a:p>
          <a:p>
            <a:pPr marL="0" indent="0"/>
            <a:r>
              <a:rPr lang="en-GB" sz="2000" dirty="0"/>
              <a:t>	b) </a:t>
            </a:r>
            <a:r>
              <a:rPr lang="nl-NL" sz="2000" dirty="0"/>
              <a:t>Gemiddeld krediet met beperkt onderpand</a:t>
            </a:r>
            <a:r>
              <a:rPr lang="en-GB" sz="2000" dirty="0"/>
              <a:t>.</a:t>
            </a:r>
          </a:p>
          <a:p>
            <a:pPr marL="0" indent="0"/>
            <a:r>
              <a:rPr lang="en-GB" sz="2000" dirty="0"/>
              <a:t>	c) </a:t>
            </a:r>
            <a:r>
              <a:rPr lang="nl-NL" sz="2000" dirty="0"/>
              <a:t>Slecht krediet of geen onderpand</a:t>
            </a:r>
            <a:r>
              <a:rPr lang="en-GB" sz="2000" dirty="0"/>
              <a:t>.</a:t>
            </a:r>
            <a:endParaRPr lang="en-GB" sz="1600" dirty="0"/>
          </a:p>
          <a:p>
            <a:pPr marL="0" indent="0"/>
            <a:r>
              <a:rPr lang="en-GB" sz="1600" b="1" dirty="0" err="1"/>
              <a:t>Reflectie</a:t>
            </a:r>
            <a:r>
              <a:rPr lang="en-GB" sz="1600" dirty="0"/>
              <a:t>: </a:t>
            </a:r>
            <a:r>
              <a:rPr lang="nl-NL" sz="1600" dirty="0"/>
              <a:t>Als u een sterk krediet en onderpand heeft, zijn traditionele bankleningen een haalbare optie. Overweeg bij een gemiddeld of slecht krediet microleningen, subsidies of aandelenfinanciering zoals durfkapitaal, waarvoor flexibelere vereisten gelden</a:t>
            </a:r>
            <a:r>
              <a:rPr lang="en-GB" sz="1600" dirty="0"/>
              <a:t>.</a:t>
            </a:r>
            <a:endParaRPr lang="en-GB" sz="2800" dirty="0"/>
          </a:p>
        </p:txBody>
      </p:sp>
      <p:sp>
        <p:nvSpPr>
          <p:cNvPr id="2" name="Freeform 1">
            <a:extLst>
              <a:ext uri="{FF2B5EF4-FFF2-40B4-BE49-F238E27FC236}">
                <a16:creationId xmlns:a16="http://schemas.microsoft.com/office/drawing/2014/main" id="{7B83FC6B-9FCD-D7A3-CB13-234D96458BFD}"/>
              </a:ext>
            </a:extLst>
          </p:cNvPr>
          <p:cNvSpPr/>
          <p:nvPr/>
        </p:nvSpPr>
        <p:spPr>
          <a:xfrm>
            <a:off x="-1" y="664464"/>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nl-NL" sz="4000">
                <a:solidFill>
                  <a:schemeClr val="bg1"/>
                </a:solidFill>
              </a:rPr>
              <a:t>Oefening: De beste financieringsoptie vinden</a:t>
            </a:r>
            <a:endParaRPr lang="en-US" sz="4000" dirty="0"/>
          </a:p>
        </p:txBody>
      </p:sp>
    </p:spTree>
    <p:extLst>
      <p:ext uri="{BB962C8B-B14F-4D97-AF65-F5344CB8AC3E}">
        <p14:creationId xmlns:p14="http://schemas.microsoft.com/office/powerpoint/2010/main" val="40166656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928762" y="1323718"/>
            <a:ext cx="9632553" cy="902735"/>
          </a:xfrm>
        </p:spPr>
        <p:txBody>
          <a:bodyPr/>
          <a:lstStyle/>
          <a:p>
            <a:pPr marL="0" marR="0" lvl="0" indent="0" algn="l" defTabSz="914400" rtl="0" eaLnBrk="1" fontAlgn="auto" latinLnBrk="0" hangingPunct="1">
              <a:lnSpc>
                <a:spcPct val="100000"/>
              </a:lnSpc>
              <a:spcBef>
                <a:spcPts val="0"/>
              </a:spcBef>
              <a:spcAft>
                <a:spcPts val="0"/>
              </a:spcAft>
              <a:buClrTx/>
              <a:buSzTx/>
              <a:tabLst/>
              <a:defRPr/>
            </a:pPr>
            <a:endParaRPr kumimoji="0" lang="en-GB" sz="2200" i="0" u="none" strike="noStrike" kern="1200" cap="none" spc="0" normalizeH="0" baseline="0" noProof="0" dirty="0">
              <a:ln>
                <a:noFill/>
              </a:ln>
              <a:solidFill>
                <a:srgbClr val="086D6E"/>
              </a:solidFill>
              <a:effectLst/>
              <a:uLnTx/>
              <a:uFillTx/>
              <a:latin typeface="Calibri" panose="020F0502020204030204"/>
              <a:ea typeface="+mn-ea"/>
              <a:cs typeface="+mn-cs"/>
            </a:endParaRPr>
          </a:p>
          <a:p>
            <a:pPr marL="0" indent="0"/>
            <a:r>
              <a:rPr lang="en-GB" sz="2000" b="1" dirty="0">
                <a:solidFill>
                  <a:srgbClr val="47B5C8"/>
                </a:solidFill>
              </a:rPr>
              <a:t>Stap 5: </a:t>
            </a:r>
            <a:r>
              <a:rPr lang="en-GB" sz="2000" b="1" dirty="0" err="1">
                <a:solidFill>
                  <a:srgbClr val="47B5C8"/>
                </a:solidFill>
              </a:rPr>
              <a:t>Groeistrategie</a:t>
            </a:r>
            <a:r>
              <a:rPr lang="en-GB" sz="2000" b="1" dirty="0">
                <a:solidFill>
                  <a:srgbClr val="47B5C8"/>
                </a:solidFill>
              </a:rPr>
              <a:t> </a:t>
            </a:r>
            <a:r>
              <a:rPr lang="en-GB" sz="2000" b="1" dirty="0" err="1">
                <a:solidFill>
                  <a:srgbClr val="47B5C8"/>
                </a:solidFill>
              </a:rPr>
              <a:t>en</a:t>
            </a:r>
            <a:r>
              <a:rPr lang="en-GB" sz="2000" b="1" dirty="0">
                <a:solidFill>
                  <a:srgbClr val="47B5C8"/>
                </a:solidFill>
              </a:rPr>
              <a:t> </a:t>
            </a:r>
            <a:r>
              <a:rPr lang="en-GB" sz="2000" b="1" dirty="0" err="1">
                <a:solidFill>
                  <a:srgbClr val="47B5C8"/>
                </a:solidFill>
              </a:rPr>
              <a:t>langetermijnvisie</a:t>
            </a:r>
            <a:endParaRPr lang="en-GB" sz="2000" b="1" dirty="0">
              <a:solidFill>
                <a:srgbClr val="47B5C8"/>
              </a:solidFill>
            </a:endParaRPr>
          </a:p>
          <a:p>
            <a:pPr marL="0" indent="0"/>
            <a:r>
              <a:rPr lang="en-GB" sz="2000" b="1" dirty="0" err="1"/>
              <a:t>Vraag</a:t>
            </a:r>
            <a:r>
              <a:rPr lang="en-GB" sz="2000" b="1" dirty="0"/>
              <a:t>:</a:t>
            </a:r>
            <a:r>
              <a:rPr lang="en-GB" sz="2000" dirty="0"/>
              <a:t> </a:t>
            </a:r>
            <a:r>
              <a:rPr lang="nl-NL" sz="2000" dirty="0"/>
              <a:t>Hoe snel ben je van plan om te groeien en wat is je </a:t>
            </a:r>
            <a:r>
              <a:rPr lang="nl-NL" sz="2000" dirty="0" err="1"/>
              <a:t>exitstrategie</a:t>
            </a:r>
            <a:r>
              <a:rPr lang="nl-NL" sz="2000" dirty="0"/>
              <a:t>?</a:t>
            </a:r>
          </a:p>
          <a:p>
            <a:pPr marL="0" indent="0"/>
            <a:r>
              <a:rPr lang="en-GB" sz="2000" b="1" dirty="0" err="1"/>
              <a:t>Antwoordopties</a:t>
            </a:r>
            <a:r>
              <a:rPr lang="en-GB" sz="2000" dirty="0"/>
              <a:t>:</a:t>
            </a:r>
          </a:p>
          <a:p>
            <a:pPr marL="0" indent="0"/>
            <a:r>
              <a:rPr lang="en-GB" sz="2000" dirty="0"/>
              <a:t>	a) </a:t>
            </a:r>
            <a:r>
              <a:rPr lang="nl-NL" sz="2000" dirty="0"/>
              <a:t>Gestage, duurzame groei zonder onmiddellijke exit in het voorhoofd</a:t>
            </a:r>
            <a:r>
              <a:rPr lang="en-GB" sz="2000" dirty="0"/>
              <a:t>.</a:t>
            </a:r>
          </a:p>
          <a:p>
            <a:pPr marL="0" indent="0"/>
            <a:r>
              <a:rPr lang="en-GB" sz="2000" dirty="0"/>
              <a:t>	b) </a:t>
            </a:r>
            <a:r>
              <a:rPr lang="nl-NL" sz="2000" dirty="0"/>
              <a:t>Snelle groei met het oog op een beursgang of overname in de nabije toekomst</a:t>
            </a:r>
            <a:r>
              <a:rPr lang="en-GB" sz="2000" dirty="0"/>
              <a:t>.</a:t>
            </a:r>
          </a:p>
          <a:p>
            <a:pPr marL="0" indent="0"/>
            <a:r>
              <a:rPr lang="en-GB" sz="2000" dirty="0"/>
              <a:t>	c) </a:t>
            </a:r>
            <a:r>
              <a:rPr lang="nl-NL" sz="2000" dirty="0"/>
              <a:t>Focus op sociale of maatschappelijke impact met gematigde groeiverwachtingen</a:t>
            </a:r>
            <a:r>
              <a:rPr lang="en-GB" sz="2000" dirty="0"/>
              <a:t>.</a:t>
            </a:r>
          </a:p>
          <a:p>
            <a:pPr marL="0" indent="0"/>
            <a:r>
              <a:rPr lang="en-GB" sz="1600" dirty="0"/>
              <a:t>	</a:t>
            </a:r>
          </a:p>
          <a:p>
            <a:pPr marL="0" indent="0"/>
            <a:r>
              <a:rPr lang="en-GB" sz="1600" b="1" dirty="0" err="1"/>
              <a:t>Reflectie</a:t>
            </a:r>
            <a:r>
              <a:rPr lang="en-GB" sz="1600" dirty="0"/>
              <a:t>: </a:t>
            </a:r>
            <a:r>
              <a:rPr lang="nl-NL" sz="1600" dirty="0"/>
              <a:t>Als u van plan bent snelle groei en een duidelijke exit te plannen, is durfkapitaal ideaal. Voor een gestage groei kunnen leningen of bootstrapping voldoende zijn. Als je doel sociale impact is, zijn subsidies het ontdekken waard.</a:t>
            </a:r>
            <a:endParaRPr lang="en-GB" sz="2800" dirty="0"/>
          </a:p>
        </p:txBody>
      </p:sp>
      <p:sp>
        <p:nvSpPr>
          <p:cNvPr id="2" name="Freeform 1">
            <a:extLst>
              <a:ext uri="{FF2B5EF4-FFF2-40B4-BE49-F238E27FC236}">
                <a16:creationId xmlns:a16="http://schemas.microsoft.com/office/drawing/2014/main" id="{7B83FC6B-9FCD-D7A3-CB13-234D96458BFD}"/>
              </a:ext>
            </a:extLst>
          </p:cNvPr>
          <p:cNvSpPr/>
          <p:nvPr/>
        </p:nvSpPr>
        <p:spPr>
          <a:xfrm>
            <a:off x="-1" y="664464"/>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320399" y="785451"/>
            <a:ext cx="9632553" cy="803654"/>
          </a:xfrm>
        </p:spPr>
        <p:txBody>
          <a:bodyPr/>
          <a:lstStyle/>
          <a:p>
            <a:r>
              <a:rPr lang="nl-NL" sz="4000">
                <a:solidFill>
                  <a:schemeClr val="bg1"/>
                </a:solidFill>
              </a:rPr>
              <a:t>Oefening: De beste financieringsoptie vinden</a:t>
            </a:r>
            <a:endParaRPr lang="en-US" sz="4000" dirty="0"/>
          </a:p>
        </p:txBody>
      </p:sp>
    </p:spTree>
    <p:extLst>
      <p:ext uri="{BB962C8B-B14F-4D97-AF65-F5344CB8AC3E}">
        <p14:creationId xmlns:p14="http://schemas.microsoft.com/office/powerpoint/2010/main" val="16492099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859751" y="1317967"/>
            <a:ext cx="9632553" cy="902735"/>
          </a:xfrm>
        </p:spPr>
        <p:txBody>
          <a:bodyPr/>
          <a:lstStyle/>
          <a:p>
            <a:pPr marL="0" marR="0" lvl="0" indent="0" algn="l" defTabSz="914400" rtl="0" eaLnBrk="1" fontAlgn="auto" latinLnBrk="0" hangingPunct="1">
              <a:lnSpc>
                <a:spcPct val="100000"/>
              </a:lnSpc>
              <a:spcBef>
                <a:spcPts val="0"/>
              </a:spcBef>
              <a:spcAft>
                <a:spcPts val="0"/>
              </a:spcAft>
              <a:buClrTx/>
              <a:buSzTx/>
              <a:tabLst/>
              <a:defRPr/>
            </a:pPr>
            <a:endParaRPr kumimoji="0" lang="en-GB" sz="2400" i="0" u="none" strike="noStrike" kern="1200" cap="none" spc="0" normalizeH="0" baseline="0" noProof="0" dirty="0">
              <a:ln>
                <a:noFill/>
              </a:ln>
              <a:solidFill>
                <a:srgbClr val="086D6E"/>
              </a:solidFill>
              <a:effectLst/>
              <a:uLnTx/>
              <a:uFillTx/>
              <a:latin typeface="Calibri" panose="020F0502020204030204"/>
              <a:ea typeface="+mn-ea"/>
              <a:cs typeface="+mn-cs"/>
            </a:endParaRPr>
          </a:p>
          <a:p>
            <a:pPr marL="0" indent="0"/>
            <a:r>
              <a:rPr lang="en-GB" sz="2000" b="1" dirty="0">
                <a:solidFill>
                  <a:srgbClr val="47B5C8"/>
                </a:solidFill>
              </a:rPr>
              <a:t>Stap 6: De </a:t>
            </a:r>
            <a:r>
              <a:rPr lang="en-GB" sz="2000" b="1" dirty="0" err="1">
                <a:solidFill>
                  <a:srgbClr val="47B5C8"/>
                </a:solidFill>
              </a:rPr>
              <a:t>keuze</a:t>
            </a:r>
            <a:endParaRPr lang="en-GB" sz="2000" b="1" dirty="0">
              <a:solidFill>
                <a:srgbClr val="47B5C8"/>
              </a:solidFill>
            </a:endParaRPr>
          </a:p>
          <a:p>
            <a:pPr marL="0" indent="0"/>
            <a:r>
              <a:rPr lang="nl-NL" sz="2000" dirty="0"/>
              <a:t>Koppel op basis van uw antwoorden op de bovenstaande vragen uw bedrijfsprofiel aan de beste financieringsopties:</a:t>
            </a:r>
            <a:endParaRPr lang="nl-NL" sz="2000" b="1" dirty="0"/>
          </a:p>
          <a:p>
            <a:pPr marL="342900" indent="-342900">
              <a:buFont typeface="Arial" panose="020B0604020202020204" pitchFamily="34" charset="0"/>
              <a:buChar char="•"/>
            </a:pPr>
            <a:r>
              <a:rPr lang="nl-NL" sz="2000" b="1" dirty="0"/>
              <a:t>Microkredieten: </a:t>
            </a:r>
            <a:r>
              <a:rPr lang="nl-NL" sz="2000" dirty="0"/>
              <a:t>Kleine financieringsbehoeften, flexibele voorwaarden, bescheiden groei.</a:t>
            </a:r>
            <a:r>
              <a:rPr lang="nl-NL" sz="2000" b="1" dirty="0"/>
              <a:t>
Subsidies: </a:t>
            </a:r>
            <a:r>
              <a:rPr lang="nl-NL" sz="2000" dirty="0"/>
              <a:t>Niet-terugbetaalbare, sociaal impactvolle of innovatieve bedrijven, geen verlies van schulden of eigen vermogen.</a:t>
            </a:r>
            <a:r>
              <a:rPr lang="nl-NL" sz="2000" b="1" dirty="0"/>
              <a:t>
Traditionele bankleningen: </a:t>
            </a:r>
            <a:r>
              <a:rPr lang="nl-NL" sz="2000" dirty="0"/>
              <a:t>Grotere financiering met terugbetaling, gestage groei, onderpand vereist.</a:t>
            </a:r>
            <a:r>
              <a:rPr lang="nl-NL" sz="2000" b="1" dirty="0"/>
              <a:t>
Durfkapitaal: </a:t>
            </a:r>
            <a:r>
              <a:rPr lang="nl-NL" sz="2000" dirty="0"/>
              <a:t>Grote financiering, hoog groeipotentieel, bereid om eigen vermogen op te geven.</a:t>
            </a:r>
            <a:r>
              <a:rPr lang="en-GB" sz="2000" dirty="0"/>
              <a:t>	</a:t>
            </a:r>
          </a:p>
        </p:txBody>
      </p:sp>
      <p:sp>
        <p:nvSpPr>
          <p:cNvPr id="2" name="Freeform 1">
            <a:extLst>
              <a:ext uri="{FF2B5EF4-FFF2-40B4-BE49-F238E27FC236}">
                <a16:creationId xmlns:a16="http://schemas.microsoft.com/office/drawing/2014/main" id="{7B83FC6B-9FCD-D7A3-CB13-234D96458BFD}"/>
              </a:ext>
            </a:extLst>
          </p:cNvPr>
          <p:cNvSpPr/>
          <p:nvPr/>
        </p:nvSpPr>
        <p:spPr>
          <a:xfrm>
            <a:off x="-1" y="664464"/>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88780" y="761603"/>
            <a:ext cx="9632553" cy="803654"/>
          </a:xfrm>
        </p:spPr>
        <p:txBody>
          <a:bodyPr/>
          <a:lstStyle/>
          <a:p>
            <a:r>
              <a:rPr lang="nl-NL" sz="4000">
                <a:solidFill>
                  <a:schemeClr val="bg1"/>
                </a:solidFill>
              </a:rPr>
              <a:t>Oefening: De beste financieringsoptie vinden</a:t>
            </a:r>
            <a:endParaRPr lang="en-US" sz="4000" dirty="0"/>
          </a:p>
        </p:txBody>
      </p:sp>
    </p:spTree>
    <p:extLst>
      <p:ext uri="{BB962C8B-B14F-4D97-AF65-F5344CB8AC3E}">
        <p14:creationId xmlns:p14="http://schemas.microsoft.com/office/powerpoint/2010/main" val="31462338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4151981" y="2800399"/>
            <a:ext cx="7109888" cy="3066422"/>
          </a:xfrm>
        </p:spPr>
        <p:txBody>
          <a:bodyPr>
            <a:normAutofit/>
          </a:bodyPr>
          <a:lstStyle/>
          <a:p>
            <a:r>
              <a:rPr lang="nl-NL"/>
              <a:t>De rol van een financieel bemiddelaar</a:t>
            </a:r>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02</a:t>
            </a:r>
          </a:p>
        </p:txBody>
      </p:sp>
    </p:spTree>
    <p:extLst>
      <p:ext uri="{BB962C8B-B14F-4D97-AF65-F5344CB8AC3E}">
        <p14:creationId xmlns:p14="http://schemas.microsoft.com/office/powerpoint/2010/main" val="39275646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F9CD1C-D0CE-E2EB-7A38-D4DB4BE672E6}"/>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EB3C93E6-F80A-1BF8-6310-2FC6B1B3FE3B}"/>
              </a:ext>
            </a:extLst>
          </p:cNvPr>
          <p:cNvSpPr>
            <a:spLocks noGrp="1"/>
          </p:cNvSpPr>
          <p:nvPr>
            <p:ph type="body" sz="quarter" idx="18"/>
          </p:nvPr>
        </p:nvSpPr>
        <p:spPr>
          <a:xfrm>
            <a:off x="635464" y="1242434"/>
            <a:ext cx="10182060" cy="902735"/>
          </a:xfrm>
        </p:spPr>
        <p:txBody>
          <a:bodyPr/>
          <a:lstStyle/>
          <a:p>
            <a:pPr marL="0" indent="0" algn="just"/>
            <a:endParaRPr lang="en-GB" b="1" dirty="0">
              <a:solidFill>
                <a:srgbClr val="47B5C8"/>
              </a:solidFill>
            </a:endParaRPr>
          </a:p>
          <a:p>
            <a:pPr marL="0" indent="0" algn="just"/>
            <a:r>
              <a:rPr lang="nl-NL" sz="2000" dirty="0"/>
              <a:t>Bemiddelaars in de vorm van </a:t>
            </a:r>
            <a:r>
              <a:rPr lang="nl-NL" sz="2000" dirty="0" err="1"/>
              <a:t>leningfunctionarissen</a:t>
            </a:r>
            <a:r>
              <a:rPr lang="nl-NL" sz="2000" dirty="0"/>
              <a:t> of makelaars zijn nuttig om ervoor te zorgen dat zowel banken als kredietnemers profiteren van het leenproces. Ze bemiddelen tussen de twee en balanceren de behoefte van de bank aan veiligheid met de behoefte van de kredietnemer aan toegankelijke financiering. 
</a:t>
            </a:r>
            <a:r>
              <a:rPr lang="nl-NL" sz="2000" b="1" dirty="0"/>
              <a:t>Verantwoordelijkheden van een </a:t>
            </a:r>
            <a:r>
              <a:rPr lang="nl-NL" sz="2000" b="1" dirty="0" err="1"/>
              <a:t>leningfunctionaris</a:t>
            </a:r>
            <a:r>
              <a:rPr lang="nl-NL" sz="2000" b="1" dirty="0"/>
              <a:t>/makelaar</a:t>
            </a:r>
            <a:endParaRPr lang="nl-NL" sz="2000" dirty="0"/>
          </a:p>
          <a:p>
            <a:pPr marL="342900" indent="-342900" algn="just">
              <a:buFont typeface="Arial" panose="020B0604020202020204" pitchFamily="34" charset="0"/>
              <a:buChar char="•"/>
            </a:pPr>
            <a:r>
              <a:rPr lang="nl-NL" sz="2000" dirty="0"/>
              <a:t>Evaluatie van de toepassing: Beoordeelt </a:t>
            </a:r>
            <a:r>
              <a:rPr lang="nl-NL" sz="2000" dirty="0" err="1"/>
              <a:t>leningaanvragen</a:t>
            </a:r>
            <a:r>
              <a:rPr lang="nl-NL" sz="2000" dirty="0"/>
              <a:t> zorgvuldig om de kredietwaardigheid en financiële stabiliteit te beoordelen.
Documentanalyse: Onderzoekt financiële documenten en bedrijfsplannen om ervoor te zorgen dat ze in overeenstemming zijn met de </a:t>
            </a:r>
            <a:r>
              <a:rPr lang="nl-NL" sz="2000" dirty="0" err="1"/>
              <a:t>leningvereisten</a:t>
            </a:r>
            <a:r>
              <a:rPr lang="nl-NL" sz="2000" dirty="0"/>
              <a:t>.
De beste oplossing vinden voor uw behoeften: Verduidelijkt de beschikbare </a:t>
            </a:r>
            <a:r>
              <a:rPr lang="nl-NL" sz="2000" dirty="0" err="1"/>
              <a:t>leningopties</a:t>
            </a:r>
            <a:r>
              <a:rPr lang="nl-NL" sz="2000" dirty="0"/>
              <a:t>, voorwaarden, rentetarieven en vergoedingen om een oplossing te vinden die is afgestemd op uw behoeften.</a:t>
            </a:r>
            <a:endParaRPr lang="en-GB" sz="2000" dirty="0"/>
          </a:p>
        </p:txBody>
      </p:sp>
      <p:sp>
        <p:nvSpPr>
          <p:cNvPr id="2" name="Freeform 1">
            <a:extLst>
              <a:ext uri="{FF2B5EF4-FFF2-40B4-BE49-F238E27FC236}">
                <a16:creationId xmlns:a16="http://schemas.microsoft.com/office/drawing/2014/main" id="{B7E7A120-0E3F-CE50-A297-CFD6BA1DD34B}"/>
              </a:ext>
            </a:extLst>
          </p:cNvPr>
          <p:cNvSpPr/>
          <p:nvPr/>
        </p:nvSpPr>
        <p:spPr>
          <a:xfrm>
            <a:off x="-1" y="664464"/>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DF93B399-CFBF-A23F-9F68-B6310D68E8E3}"/>
              </a:ext>
            </a:extLst>
          </p:cNvPr>
          <p:cNvSpPr>
            <a:spLocks noGrp="1"/>
          </p:cNvSpPr>
          <p:nvPr>
            <p:ph type="body" sz="quarter" idx="16"/>
          </p:nvPr>
        </p:nvSpPr>
        <p:spPr>
          <a:xfrm>
            <a:off x="559390" y="890148"/>
            <a:ext cx="9632553" cy="803654"/>
          </a:xfrm>
        </p:spPr>
        <p:txBody>
          <a:bodyPr/>
          <a:lstStyle/>
          <a:p>
            <a:r>
              <a:rPr lang="nl-NL" sz="3200" b="1" dirty="0"/>
              <a:t>De rol van een bemiddelaar, bijv. </a:t>
            </a:r>
            <a:r>
              <a:rPr lang="nl-NL" sz="3200" b="1" dirty="0" err="1"/>
              <a:t>loan</a:t>
            </a:r>
            <a:r>
              <a:rPr lang="nl-NL" sz="3200" b="1" dirty="0"/>
              <a:t> </a:t>
            </a:r>
            <a:r>
              <a:rPr lang="nl-NL" sz="3200" b="1" dirty="0" err="1"/>
              <a:t>officer</a:t>
            </a:r>
            <a:r>
              <a:rPr lang="nl-NL" sz="3200" b="1" dirty="0"/>
              <a:t>/broker</a:t>
            </a:r>
          </a:p>
          <a:p>
            <a:endParaRPr lang="en-US" sz="3200" dirty="0"/>
          </a:p>
        </p:txBody>
      </p:sp>
    </p:spTree>
    <p:extLst>
      <p:ext uri="{BB962C8B-B14F-4D97-AF65-F5344CB8AC3E}">
        <p14:creationId xmlns:p14="http://schemas.microsoft.com/office/powerpoint/2010/main" val="30708250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702EFB-A704-C4DD-5363-BBA2E3925CEC}"/>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F18D262C-51E4-627B-C068-20F00B1C240E}"/>
              </a:ext>
            </a:extLst>
          </p:cNvPr>
          <p:cNvSpPr>
            <a:spLocks noGrp="1"/>
          </p:cNvSpPr>
          <p:nvPr>
            <p:ph type="body" sz="quarter" idx="18"/>
          </p:nvPr>
        </p:nvSpPr>
        <p:spPr>
          <a:xfrm>
            <a:off x="675721" y="1080616"/>
            <a:ext cx="10182060" cy="902735"/>
          </a:xfrm>
        </p:spPr>
        <p:txBody>
          <a:bodyPr/>
          <a:lstStyle/>
          <a:p>
            <a:pPr marL="0" marR="0" lvl="0" indent="0" algn="l" defTabSz="914400" rtl="0" eaLnBrk="1" fontAlgn="auto" latinLnBrk="0" hangingPunct="1">
              <a:lnSpc>
                <a:spcPct val="100000"/>
              </a:lnSpc>
              <a:spcBef>
                <a:spcPts val="0"/>
              </a:spcBef>
              <a:spcAft>
                <a:spcPts val="0"/>
              </a:spcAft>
              <a:buClrTx/>
              <a:buSzTx/>
              <a:tabLst/>
              <a:defRPr/>
            </a:pPr>
            <a:endParaRPr kumimoji="0" lang="en-GB" sz="2400" i="0" u="none" strike="noStrike" kern="1200" cap="none" spc="0" normalizeH="0" baseline="0" noProof="0" dirty="0">
              <a:ln>
                <a:noFill/>
              </a:ln>
              <a:solidFill>
                <a:srgbClr val="086D6E"/>
              </a:solidFill>
              <a:effectLst/>
              <a:uLnTx/>
              <a:uFillTx/>
              <a:latin typeface="Calibri" panose="020F0502020204030204"/>
              <a:ea typeface="+mn-ea"/>
              <a:cs typeface="+mn-cs"/>
            </a:endParaRPr>
          </a:p>
          <a:p>
            <a:pPr marL="342900" indent="-342900">
              <a:buFont typeface="Arial" panose="020B0604020202020204" pitchFamily="34" charset="0"/>
              <a:buChar char="•"/>
            </a:pPr>
            <a:r>
              <a:rPr lang="nl-NL" sz="2000" b="1" dirty="0"/>
              <a:t>Voorwaarden begrijpen: </a:t>
            </a:r>
            <a:r>
              <a:rPr lang="nl-NL" sz="2000" dirty="0"/>
              <a:t>Helpt u de details van de leningsvoorwaarden te begrijpen.</a:t>
            </a:r>
            <a:r>
              <a:rPr lang="nl-NL" sz="2000" b="1" dirty="0"/>
              <a:t>
Toepassingsadvies: </a:t>
            </a:r>
            <a:r>
              <a:rPr lang="nl-NL" sz="2000" dirty="0"/>
              <a:t>Biedt inzicht in hoe u uw </a:t>
            </a:r>
            <a:r>
              <a:rPr lang="nl-NL" sz="2000" dirty="0" err="1"/>
              <a:t>leningaanvraag</a:t>
            </a:r>
            <a:r>
              <a:rPr lang="nl-NL" sz="2000" dirty="0"/>
              <a:t> kunt verbeteren voor een grotere kans op goedkeuring.</a:t>
            </a:r>
            <a:r>
              <a:rPr lang="nl-NL" sz="2000" b="1" dirty="0"/>
              <a:t>
Hulp bij documentatie: </a:t>
            </a:r>
            <a:r>
              <a:rPr lang="nl-NL" sz="2000" dirty="0"/>
              <a:t>Helpt u bij het organiseren van de benodigde documenten, zoals financiële overzichten en bedrijfsplannen.</a:t>
            </a:r>
            <a:r>
              <a:rPr lang="nl-NL" sz="2000" b="1" dirty="0"/>
              <a:t>
Doorlopende hulp: </a:t>
            </a:r>
            <a:r>
              <a:rPr lang="nl-NL" sz="2000" dirty="0"/>
              <a:t>Biedt ondersteuning, zelfs nadat de lening is goedgekeurd, en bevordert een financiële relatie op lange termijn, vooral als het gaat om het waarborgen van naleving en naleving van wettelijke vereisten.</a:t>
            </a:r>
            <a:r>
              <a:rPr lang="nl-NL" sz="2000" b="1" dirty="0"/>
              <a:t>
Ondersteuning na lening: </a:t>
            </a:r>
            <a:r>
              <a:rPr lang="nl-NL" sz="2000" dirty="0"/>
              <a:t>Biedt begeleiding bij het gebruik van leningen, terugbetaling en eventuele problemen die zich voordoen</a:t>
            </a:r>
            <a:endParaRPr lang="en-GB" sz="2000" dirty="0">
              <a:solidFill>
                <a:srgbClr val="595959"/>
              </a:solidFill>
            </a:endParaRPr>
          </a:p>
          <a:p>
            <a:pPr marL="0" indent="0" algn="just"/>
            <a:endParaRPr lang="en-GB" sz="2200" dirty="0"/>
          </a:p>
        </p:txBody>
      </p:sp>
      <p:sp>
        <p:nvSpPr>
          <p:cNvPr id="2" name="Freeform 1">
            <a:extLst>
              <a:ext uri="{FF2B5EF4-FFF2-40B4-BE49-F238E27FC236}">
                <a16:creationId xmlns:a16="http://schemas.microsoft.com/office/drawing/2014/main" id="{953675BF-68F9-9C87-635F-E802EA6D80F3}"/>
              </a:ext>
            </a:extLst>
          </p:cNvPr>
          <p:cNvSpPr/>
          <p:nvPr/>
        </p:nvSpPr>
        <p:spPr>
          <a:xfrm>
            <a:off x="-1" y="664464"/>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0B832463-D5AB-48CB-F0F0-E9352A5B7E84}"/>
              </a:ext>
            </a:extLst>
          </p:cNvPr>
          <p:cNvSpPr>
            <a:spLocks noGrp="1"/>
          </p:cNvSpPr>
          <p:nvPr>
            <p:ph type="body" sz="quarter" idx="16"/>
          </p:nvPr>
        </p:nvSpPr>
        <p:spPr>
          <a:xfrm>
            <a:off x="403527" y="762568"/>
            <a:ext cx="9632553" cy="803654"/>
          </a:xfrm>
        </p:spPr>
        <p:txBody>
          <a:bodyPr/>
          <a:lstStyle/>
          <a:p>
            <a:r>
              <a:rPr lang="nl-NL" sz="4000" b="1" dirty="0"/>
              <a:t>De rol van een </a:t>
            </a:r>
            <a:r>
              <a:rPr lang="nl-NL" sz="4000" b="1" dirty="0" err="1"/>
              <a:t>leningfunctionaris</a:t>
            </a:r>
            <a:r>
              <a:rPr lang="nl-NL" sz="4000" b="1" dirty="0"/>
              <a:t>/makelaar</a:t>
            </a:r>
            <a:endParaRPr lang="en-US" sz="4000" dirty="0"/>
          </a:p>
        </p:txBody>
      </p:sp>
    </p:spTree>
    <p:extLst>
      <p:ext uri="{BB962C8B-B14F-4D97-AF65-F5344CB8AC3E}">
        <p14:creationId xmlns:p14="http://schemas.microsoft.com/office/powerpoint/2010/main" val="33292231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558573"/>
            <a:ext cx="10162618" cy="3849918"/>
          </a:xfrm>
        </p:spPr>
        <p:txBody>
          <a:bodyPr/>
          <a:lstStyle/>
          <a:p>
            <a:r>
              <a:rPr lang="en-GB" b="1" dirty="0">
                <a:solidFill>
                  <a:srgbClr val="47B5C8"/>
                </a:solidFill>
              </a:rPr>
              <a:t>Kennis:</a:t>
            </a:r>
          </a:p>
          <a:p>
            <a:r>
              <a:rPr lang="en-GB" b="1" dirty="0" err="1">
                <a:solidFill>
                  <a:srgbClr val="F2A72C"/>
                </a:solidFill>
              </a:rPr>
              <a:t>Beschikbare</a:t>
            </a:r>
            <a:r>
              <a:rPr lang="en-GB" b="1" dirty="0">
                <a:solidFill>
                  <a:srgbClr val="F2A72C"/>
                </a:solidFill>
              </a:rPr>
              <a:t> </a:t>
            </a:r>
            <a:r>
              <a:rPr lang="en-GB" b="1" dirty="0" err="1">
                <a:solidFill>
                  <a:srgbClr val="F2A72C"/>
                </a:solidFill>
              </a:rPr>
              <a:t>soorten</a:t>
            </a:r>
            <a:r>
              <a:rPr lang="en-GB" b="1" dirty="0">
                <a:solidFill>
                  <a:srgbClr val="F2A72C"/>
                </a:solidFill>
              </a:rPr>
              <a:t> financiering:</a:t>
            </a:r>
          </a:p>
          <a:p>
            <a:r>
              <a:rPr lang="nl-NL" sz="2200" dirty="0"/>
              <a:t>Ondernemers leren over de verschillende soorten financiering die voor hen beschikbaar zijn, bemiddeling bij het verkrijgen van een microlening.</a:t>
            </a:r>
          </a:p>
          <a:p>
            <a:r>
              <a:rPr lang="nl-NL" b="1" dirty="0">
                <a:solidFill>
                  <a:srgbClr val="F2A72C"/>
                </a:solidFill>
              </a:rPr>
              <a:t>Proces van het verkrijgen van een lening:</a:t>
            </a:r>
          </a:p>
          <a:p>
            <a:r>
              <a:rPr lang="nl-NL" sz="2200" dirty="0"/>
              <a:t>De rol van </a:t>
            </a:r>
            <a:r>
              <a:rPr lang="nl-NL" sz="2200" dirty="0" err="1"/>
              <a:t>leningfunctionarissen</a:t>
            </a:r>
            <a:r>
              <a:rPr lang="nl-NL" sz="2200" dirty="0"/>
              <a:t> en de documentatie die nodig is voor een aanvraag.</a:t>
            </a:r>
          </a:p>
          <a:p>
            <a:r>
              <a:rPr lang="en-GB" b="1" dirty="0" err="1">
                <a:solidFill>
                  <a:srgbClr val="F2A72C"/>
                </a:solidFill>
              </a:rPr>
              <a:t>Risicobeperking</a:t>
            </a:r>
            <a:r>
              <a:rPr lang="en-GB" b="1" dirty="0">
                <a:solidFill>
                  <a:srgbClr val="F2A72C"/>
                </a:solidFill>
              </a:rPr>
              <a:t>:</a:t>
            </a:r>
          </a:p>
          <a:p>
            <a:r>
              <a:rPr lang="nl-NL" sz="2200" dirty="0"/>
              <a:t>Risicobeheer en noodplanning bij het afsluiten van een lening</a:t>
            </a:r>
            <a:endParaRPr lang="en-GB" sz="2200"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56082"/>
            <a:ext cx="9632553" cy="803654"/>
          </a:xfrm>
        </p:spPr>
        <p:txBody>
          <a:bodyPr/>
          <a:lstStyle/>
          <a:p>
            <a:r>
              <a:rPr lang="en-IE" dirty="0" err="1">
                <a:solidFill>
                  <a:schemeClr val="bg1"/>
                </a:solidFill>
              </a:rPr>
              <a:t>Leerresultaten</a:t>
            </a:r>
            <a:endParaRPr lang="en-US" dirty="0"/>
          </a:p>
        </p:txBody>
      </p:sp>
    </p:spTree>
    <p:extLst>
      <p:ext uri="{BB962C8B-B14F-4D97-AF65-F5344CB8AC3E}">
        <p14:creationId xmlns:p14="http://schemas.microsoft.com/office/powerpoint/2010/main" val="32336298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1">
            <a:extLst>
              <a:ext uri="{FF2B5EF4-FFF2-40B4-BE49-F238E27FC236}">
                <a16:creationId xmlns:a16="http://schemas.microsoft.com/office/drawing/2014/main" id="{650BB2FE-4D04-68BE-E4C9-E831FEB881C1}"/>
              </a:ext>
            </a:extLst>
          </p:cNvPr>
          <p:cNvSpPr/>
          <p:nvPr/>
        </p:nvSpPr>
        <p:spPr>
          <a:xfrm>
            <a:off x="3176" y="582914"/>
            <a:ext cx="629997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graphicFrame>
        <p:nvGraphicFramePr>
          <p:cNvPr id="7" name="think-cell data - do not delete" hidden="1">
            <a:extLst>
              <a:ext uri="{FF2B5EF4-FFF2-40B4-BE49-F238E27FC236}">
                <a16:creationId xmlns:a16="http://schemas.microsoft.com/office/drawing/2014/main" id="{7D6D3D22-7D59-C4A6-7B80-486C7C65723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38" imgH="540" progId="TCLayout.ActiveDocument.1">
                  <p:embed/>
                </p:oleObj>
              </mc:Choice>
              <mc:Fallback>
                <p:oleObj name="think-cell Folie" r:id="rId3" imgW="538" imgH="540" progId="TCLayout.ActiveDocument.1">
                  <p:embed/>
                  <p:pic>
                    <p:nvPicPr>
                      <p:cNvPr id="7" name="think-cell data - do not delete" hidden="1">
                        <a:extLst>
                          <a:ext uri="{FF2B5EF4-FFF2-40B4-BE49-F238E27FC236}">
                            <a16:creationId xmlns:a16="http://schemas.microsoft.com/office/drawing/2014/main" id="{7D6D3D22-7D59-C4A6-7B80-486C7C65723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extplatzhalter 1">
            <a:extLst>
              <a:ext uri="{FF2B5EF4-FFF2-40B4-BE49-F238E27FC236}">
                <a16:creationId xmlns:a16="http://schemas.microsoft.com/office/drawing/2014/main" id="{6E3B7129-98E9-6ED0-FD69-42F6BEB7B326}"/>
              </a:ext>
            </a:extLst>
          </p:cNvPr>
          <p:cNvSpPr>
            <a:spLocks noGrp="1"/>
          </p:cNvSpPr>
          <p:nvPr>
            <p:ph type="body" sz="quarter" idx="18"/>
          </p:nvPr>
        </p:nvSpPr>
        <p:spPr>
          <a:xfrm>
            <a:off x="719655" y="1524949"/>
            <a:ext cx="5583491" cy="3662641"/>
          </a:xfrm>
        </p:spPr>
        <p:txBody>
          <a:bodyPr/>
          <a:lstStyle/>
          <a:p>
            <a:pPr marL="0" indent="0"/>
            <a:r>
              <a:rPr lang="nl-NL" b="1" dirty="0"/>
              <a:t>De belangrijkste vraag die u aan een </a:t>
            </a:r>
            <a:r>
              <a:rPr lang="nl-NL" b="1" dirty="0" err="1"/>
              <a:t>leningfunctionaris</a:t>
            </a:r>
            <a:r>
              <a:rPr lang="nl-NL" b="1" dirty="0"/>
              <a:t> moet stellen, is</a:t>
            </a:r>
            <a:r>
              <a:rPr lang="nl-NL" dirty="0"/>
              <a:t>:
</a:t>
            </a:r>
            <a:r>
              <a:rPr lang="nl-NL" i="1" dirty="0"/>
              <a:t>"Wat kunnen jullie doen om mij te helpen met deze aanvraag? Welke diensten bied je aan om ondernemers zoals ik te ondersteunen?"</a:t>
            </a:r>
            <a:r>
              <a:rPr lang="nl-NL" dirty="0"/>
              <a:t>
</a:t>
            </a:r>
            <a:r>
              <a:rPr lang="nl-NL" dirty="0" err="1"/>
              <a:t>Loan</a:t>
            </a:r>
            <a:r>
              <a:rPr lang="nl-NL" dirty="0"/>
              <a:t> </a:t>
            </a:r>
            <a:r>
              <a:rPr lang="nl-NL" dirty="0" err="1"/>
              <a:t>Officers</a:t>
            </a:r>
            <a:r>
              <a:rPr lang="nl-NL" dirty="0"/>
              <a:t> kunnen ondervertegenwoordigde ondernemers bijstaan op de volgende belangrijke gebieden tijdens het aanvraag- en goedkeuringsproces voor leningen:</a:t>
            </a:r>
            <a:endParaRPr lang="en-GB" sz="2000" dirty="0"/>
          </a:p>
        </p:txBody>
      </p:sp>
      <p:sp>
        <p:nvSpPr>
          <p:cNvPr id="3" name="Textplatzhalter 2">
            <a:extLst>
              <a:ext uri="{FF2B5EF4-FFF2-40B4-BE49-F238E27FC236}">
                <a16:creationId xmlns:a16="http://schemas.microsoft.com/office/drawing/2014/main" id="{6ECDFA28-505E-08B3-51C9-7E8A03395628}"/>
              </a:ext>
            </a:extLst>
          </p:cNvPr>
          <p:cNvSpPr>
            <a:spLocks noGrp="1"/>
          </p:cNvSpPr>
          <p:nvPr>
            <p:ph type="body" sz="quarter" idx="16"/>
          </p:nvPr>
        </p:nvSpPr>
        <p:spPr>
          <a:xfrm>
            <a:off x="-300734" y="745874"/>
            <a:ext cx="6665624" cy="992652"/>
          </a:xfrm>
        </p:spPr>
        <p:txBody>
          <a:bodyPr/>
          <a:lstStyle/>
          <a:p>
            <a:pPr algn="ctr"/>
            <a:r>
              <a:rPr lang="nl-NL" sz="2400" b="1" dirty="0">
                <a:solidFill>
                  <a:srgbClr val="595959"/>
                </a:solidFill>
              </a:rPr>
              <a:t>Ondersteuning aangeboden door </a:t>
            </a:r>
            <a:r>
              <a:rPr lang="nl-NL" sz="2400" b="1" dirty="0" err="1">
                <a:solidFill>
                  <a:srgbClr val="595959"/>
                </a:solidFill>
              </a:rPr>
              <a:t>Loan</a:t>
            </a:r>
            <a:r>
              <a:rPr lang="nl-NL" sz="2400" b="1" dirty="0">
                <a:solidFill>
                  <a:srgbClr val="595959"/>
                </a:solidFill>
              </a:rPr>
              <a:t> </a:t>
            </a:r>
            <a:r>
              <a:rPr lang="nl-NL" sz="2400" b="1" dirty="0" err="1">
                <a:solidFill>
                  <a:srgbClr val="595959"/>
                </a:solidFill>
              </a:rPr>
              <a:t>Officers</a:t>
            </a:r>
            <a:endParaRPr lang="de-DE" sz="2400" b="1" dirty="0">
              <a:solidFill>
                <a:srgbClr val="595959"/>
              </a:solidFill>
            </a:endParaRPr>
          </a:p>
        </p:txBody>
      </p:sp>
      <p:sp>
        <p:nvSpPr>
          <p:cNvPr id="4" name="Bildplatzhalter 3">
            <a:extLst>
              <a:ext uri="{FF2B5EF4-FFF2-40B4-BE49-F238E27FC236}">
                <a16:creationId xmlns:a16="http://schemas.microsoft.com/office/drawing/2014/main" id="{3F9212D8-EAE7-8705-6E7B-EFC19EDAB456}"/>
              </a:ext>
            </a:extLst>
          </p:cNvPr>
          <p:cNvSpPr>
            <a:spLocks noGrp="1"/>
          </p:cNvSpPr>
          <p:nvPr>
            <p:ph type="pic" sz="quarter" idx="42"/>
          </p:nvPr>
        </p:nvSpPr>
        <p:spPr>
          <a:xfrm>
            <a:off x="6545263" y="1216364"/>
            <a:ext cx="5646737" cy="4976618"/>
          </a:xfrm>
          <a:solidFill>
            <a:schemeClr val="bg1"/>
          </a:solidFill>
        </p:spPr>
        <p:txBody>
          <a:bodyPr/>
          <a:lstStyle/>
          <a:p>
            <a:pPr marL="0" indent="0">
              <a:buNone/>
            </a:pPr>
            <a:r>
              <a:rPr lang="nl-NL" sz="2000" dirty="0">
                <a:solidFill>
                  <a:srgbClr val="595959"/>
                </a:solidFill>
              </a:rPr>
              <a:t>Bepalen wat het beste past bij microkrediet voor uw zakelijke behoeften. Ze bieden inzicht in rentetarieven, terugbetalingsvoorwaarden en geschiktheidscriteria om te helpen bij het kiezen van de meest geschikte lening.</a:t>
            </a:r>
          </a:p>
          <a:p>
            <a:pPr marL="0" indent="0">
              <a:buNone/>
            </a:pPr>
            <a:r>
              <a:rPr lang="nl-NL" sz="2000" dirty="0">
                <a:solidFill>
                  <a:srgbClr val="595959"/>
                </a:solidFill>
              </a:rPr>
              <a:t>Ondersteuning van ondernemers bij het ontwikkelen van essentiële documenten die hun toepassing versterken: </a:t>
            </a:r>
          </a:p>
          <a:p>
            <a:r>
              <a:rPr lang="nl-NL" sz="2000" dirty="0">
                <a:solidFill>
                  <a:srgbClr val="595959"/>
                </a:solidFill>
              </a:rPr>
              <a:t>Businessplannen met groeistrategieën en financiële prognoses
Financiële prognoses, omzetprognoses en uitgavenbudgetten
Haalbaarheidsbeoordelingen ter evaluatie van de levensvatbaarheid en duurzaamheid van bedrijfsuitbreidingsplannen</a:t>
            </a:r>
            <a:endParaRPr lang="en-GB" sz="2000" dirty="0">
              <a:solidFill>
                <a:srgbClr val="595959"/>
              </a:solidFill>
            </a:endParaRPr>
          </a:p>
        </p:txBody>
      </p:sp>
    </p:spTree>
    <p:extLst>
      <p:ext uri="{BB962C8B-B14F-4D97-AF65-F5344CB8AC3E}">
        <p14:creationId xmlns:p14="http://schemas.microsoft.com/office/powerpoint/2010/main" val="40647439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B346B-BC6F-8F29-7BB9-AAC9FC7A4887}"/>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D79A5FFC-F8AC-7821-812A-B11DC40C014D}"/>
              </a:ext>
            </a:extLst>
          </p:cNvPr>
          <p:cNvSpPr>
            <a:spLocks noGrp="1"/>
          </p:cNvSpPr>
          <p:nvPr>
            <p:ph type="body" sz="quarter" idx="18"/>
          </p:nvPr>
        </p:nvSpPr>
        <p:spPr>
          <a:xfrm>
            <a:off x="675721" y="1080616"/>
            <a:ext cx="10182060" cy="902735"/>
          </a:xfrm>
        </p:spPr>
        <p:txBody>
          <a:bodyPr/>
          <a:lstStyle/>
          <a:p>
            <a:pPr marL="0" marR="0" lvl="0" indent="0" algn="l" defTabSz="914400" rtl="0" eaLnBrk="1" fontAlgn="auto" latinLnBrk="0" hangingPunct="1">
              <a:lnSpc>
                <a:spcPct val="100000"/>
              </a:lnSpc>
              <a:spcBef>
                <a:spcPts val="0"/>
              </a:spcBef>
              <a:spcAft>
                <a:spcPts val="0"/>
              </a:spcAft>
              <a:buClrTx/>
              <a:buSzTx/>
              <a:tabLst/>
              <a:defRPr/>
            </a:pPr>
            <a:endParaRPr kumimoji="0" lang="en-GB" sz="2400" i="0" u="none" strike="noStrike" kern="1200" cap="none" spc="0" normalizeH="0" baseline="0" noProof="0" dirty="0">
              <a:ln>
                <a:noFill/>
              </a:ln>
              <a:solidFill>
                <a:srgbClr val="086D6E"/>
              </a:solidFill>
              <a:effectLst/>
              <a:uLnTx/>
              <a:uFillTx/>
              <a:latin typeface="Calibri" panose="020F0502020204030204"/>
              <a:ea typeface="+mn-ea"/>
              <a:cs typeface="+mn-cs"/>
            </a:endParaRPr>
          </a:p>
          <a:p>
            <a:pPr marL="0" indent="0"/>
            <a:r>
              <a:rPr lang="nl-NL" sz="2000" b="1" dirty="0"/>
              <a:t>Het verzamelen van de benodigde documentatie en het organiseren ervan: </a:t>
            </a:r>
            <a:r>
              <a:rPr lang="nl-NL" sz="2000" b="1" dirty="0" err="1"/>
              <a:t>Loan</a:t>
            </a:r>
            <a:r>
              <a:rPr lang="nl-NL" sz="2000" b="1" dirty="0"/>
              <a:t> </a:t>
            </a:r>
            <a:r>
              <a:rPr lang="nl-NL" sz="2000" b="1" dirty="0" err="1"/>
              <a:t>officers</a:t>
            </a:r>
            <a:r>
              <a:rPr lang="nl-NL" sz="2000" b="1" dirty="0"/>
              <a:t> kunnen ondernemers helpen bij het samenstellen en organiseren van de vereiste documentatie voor het aanvraagproces voor leningen, zoals:</a:t>
            </a:r>
          </a:p>
          <a:p>
            <a:pPr marL="342900" indent="-342900">
              <a:buFont typeface="Arial" panose="020B0604020202020204" pitchFamily="34" charset="0"/>
              <a:buChar char="•"/>
            </a:pPr>
            <a:r>
              <a:rPr lang="nl-NL" sz="2000" b="1" dirty="0"/>
              <a:t>Bedrijfsregistratiedocumenten </a:t>
            </a:r>
            <a:r>
              <a:rPr lang="nl-NL" sz="2000" dirty="0"/>
              <a:t>die de juridische bedrijfsstatus verifiëren</a:t>
            </a:r>
            <a:r>
              <a:rPr lang="nl-NL" sz="2000" b="1" dirty="0"/>
              <a:t>
Bewijs van inkomen </a:t>
            </a:r>
            <a:r>
              <a:rPr lang="nl-NL" sz="2000" dirty="0"/>
              <a:t>(bijv. belastingaangiften, bankafschriften) dat financiële stabiliteit aantoont</a:t>
            </a:r>
            <a:r>
              <a:rPr lang="nl-NL" sz="2000" b="1" dirty="0"/>
              <a:t>
Persoonlijke en zakelijke referenties </a:t>
            </a:r>
            <a:r>
              <a:rPr lang="nl-NL" sz="2000" dirty="0"/>
              <a:t>die de geloofwaardigheid en reputatie valideren</a:t>
            </a:r>
            <a:r>
              <a:rPr lang="nl-NL" sz="2000" b="1" dirty="0"/>
              <a:t>
Producten of diensten: </a:t>
            </a:r>
            <a:r>
              <a:rPr lang="nl-NL" sz="2000" dirty="0"/>
              <a:t>Beschrijving van het product/de dienst, het probleem dat het oplost, prijsstrategie, uniek verkoopvoorstel, levenscyclus, intellectueel eigendom</a:t>
            </a:r>
            <a:r>
              <a:rPr lang="nl-NL" sz="2000" b="1" dirty="0"/>
              <a:t>.
Marketing- en verkoopstrategie: </a:t>
            </a:r>
            <a:r>
              <a:rPr lang="nl-NL" sz="2000" dirty="0"/>
              <a:t>Marketingkanalen, advertentie- en promotiestrategieën, verkooptrechters, strategieën voor klantenbinding.</a:t>
            </a:r>
            <a:endParaRPr lang="en-GB" sz="2000" dirty="0"/>
          </a:p>
        </p:txBody>
      </p:sp>
      <p:sp>
        <p:nvSpPr>
          <p:cNvPr id="2" name="Freeform 1">
            <a:extLst>
              <a:ext uri="{FF2B5EF4-FFF2-40B4-BE49-F238E27FC236}">
                <a16:creationId xmlns:a16="http://schemas.microsoft.com/office/drawing/2014/main" id="{35ABC025-AC1C-1B0D-04C0-DF206197A251}"/>
              </a:ext>
            </a:extLst>
          </p:cNvPr>
          <p:cNvSpPr/>
          <p:nvPr/>
        </p:nvSpPr>
        <p:spPr>
          <a:xfrm>
            <a:off x="-1" y="664464"/>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11AA4254-C956-BCE6-7FBA-F1CCDE089F16}"/>
              </a:ext>
            </a:extLst>
          </p:cNvPr>
          <p:cNvSpPr>
            <a:spLocks noGrp="1"/>
          </p:cNvSpPr>
          <p:nvPr>
            <p:ph type="body" sz="quarter" idx="16"/>
          </p:nvPr>
        </p:nvSpPr>
        <p:spPr>
          <a:xfrm>
            <a:off x="-719281" y="750076"/>
            <a:ext cx="10621817" cy="803654"/>
          </a:xfrm>
        </p:spPr>
        <p:txBody>
          <a:bodyPr/>
          <a:lstStyle/>
          <a:p>
            <a:pPr algn="ctr"/>
            <a:r>
              <a:rPr lang="nl-NL" b="1"/>
              <a:t>Ondersteuning aangeboden door Loan Officers</a:t>
            </a:r>
            <a:endParaRPr lang="en-US" dirty="0"/>
          </a:p>
        </p:txBody>
      </p:sp>
    </p:spTree>
    <p:extLst>
      <p:ext uri="{BB962C8B-B14F-4D97-AF65-F5344CB8AC3E}">
        <p14:creationId xmlns:p14="http://schemas.microsoft.com/office/powerpoint/2010/main" val="11110442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FDF3C-147F-7AD0-CBF9-D88F18DDEF9B}"/>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633F3593-ACE1-36EC-F0AA-F134AB03E893}"/>
              </a:ext>
            </a:extLst>
          </p:cNvPr>
          <p:cNvSpPr>
            <a:spLocks noGrp="1"/>
          </p:cNvSpPr>
          <p:nvPr>
            <p:ph type="body" sz="quarter" idx="18"/>
          </p:nvPr>
        </p:nvSpPr>
        <p:spPr>
          <a:xfrm>
            <a:off x="675721" y="1080616"/>
            <a:ext cx="8002453" cy="902735"/>
          </a:xfrm>
        </p:spPr>
        <p:txBody>
          <a:bodyPr/>
          <a:lstStyle/>
          <a:p>
            <a:pPr marL="0" marR="0" lvl="0" indent="0" algn="l" defTabSz="914400" rtl="0" eaLnBrk="1" fontAlgn="auto" latinLnBrk="0" hangingPunct="1">
              <a:lnSpc>
                <a:spcPct val="100000"/>
              </a:lnSpc>
              <a:spcBef>
                <a:spcPts val="0"/>
              </a:spcBef>
              <a:spcAft>
                <a:spcPts val="0"/>
              </a:spcAft>
              <a:buClrTx/>
              <a:buSzTx/>
              <a:tabLst/>
              <a:defRPr/>
            </a:pPr>
            <a:endParaRPr kumimoji="0" lang="en-GB" sz="2400" i="0" u="none" strike="noStrike" kern="1200" cap="none" spc="0" normalizeH="0" baseline="0" noProof="0" dirty="0">
              <a:ln>
                <a:noFill/>
              </a:ln>
              <a:solidFill>
                <a:srgbClr val="086D6E"/>
              </a:solidFill>
              <a:effectLst/>
              <a:uLnTx/>
              <a:uFillTx/>
              <a:latin typeface="Calibri" panose="020F0502020204030204"/>
              <a:ea typeface="+mn-ea"/>
              <a:cs typeface="+mn-cs"/>
            </a:endParaRPr>
          </a:p>
          <a:p>
            <a:pPr marL="342900" indent="-342900">
              <a:buFont typeface="Arial" panose="020B0604020202020204" pitchFamily="34" charset="0"/>
              <a:buChar char="•"/>
            </a:pPr>
            <a:r>
              <a:rPr lang="nl-NL" sz="2000" b="1" dirty="0"/>
              <a:t>Operationeel plan: </a:t>
            </a:r>
            <a:r>
              <a:rPr lang="nl-NL" sz="2000" dirty="0"/>
              <a:t>locatie en faciliteiten, behoeften aan apparatuur en technologie, voorraadbeheer (indien van toepassing), toeleveringsketen en logistiek, productieprocessen (indien relevant</a:t>
            </a:r>
            <a:r>
              <a:rPr lang="nl-NL" sz="2000" b="1" dirty="0"/>
              <a:t>)
Financieel Plan: </a:t>
            </a:r>
            <a:r>
              <a:rPr lang="nl-NL" sz="2000" dirty="0"/>
              <a:t>Verdienmodel, kostenstructuur, kasstroomprognoses, winst- en verliesrekening, balans, break-even analyse, financieringsvereisten</a:t>
            </a:r>
            <a:r>
              <a:rPr lang="nl-NL" sz="2000" b="1" dirty="0"/>
              <a:t>
Financieringsverzoek: </a:t>
            </a:r>
            <a:r>
              <a:rPr lang="nl-NL" sz="2000" dirty="0"/>
              <a:t>Benodigde financieringsbedrag, uitsplitsing van hoe fondsen zullen worden gebruikt, gewenste voorwaarden (lening, eigen vermogen, enz.) en toekomstige financieringsbehoeften</a:t>
            </a:r>
            <a:r>
              <a:rPr lang="nl-NL" sz="2000" b="1" dirty="0"/>
              <a:t>.
Bijlage: </a:t>
            </a:r>
            <a:r>
              <a:rPr lang="nl-NL" sz="2000" dirty="0"/>
              <a:t>Cv's van belangrijke teamleden, productafbeeldingen of -ontwerpen, licenties, patenten of juridische documentatie, gedetailleerde marktonderzoeksgegevens of grafieken.</a:t>
            </a:r>
            <a:endParaRPr lang="en-GB" sz="2000" dirty="0">
              <a:solidFill>
                <a:srgbClr val="595959"/>
              </a:solidFill>
            </a:endParaRPr>
          </a:p>
          <a:p>
            <a:pPr marL="0" indent="0" algn="just"/>
            <a:endParaRPr lang="en-GB" sz="2200" dirty="0"/>
          </a:p>
        </p:txBody>
      </p:sp>
      <p:sp>
        <p:nvSpPr>
          <p:cNvPr id="2" name="Freeform 1">
            <a:extLst>
              <a:ext uri="{FF2B5EF4-FFF2-40B4-BE49-F238E27FC236}">
                <a16:creationId xmlns:a16="http://schemas.microsoft.com/office/drawing/2014/main" id="{954D3B2F-F420-F833-B68E-9572188E8FC2}"/>
              </a:ext>
            </a:extLst>
          </p:cNvPr>
          <p:cNvSpPr/>
          <p:nvPr/>
        </p:nvSpPr>
        <p:spPr>
          <a:xfrm>
            <a:off x="-1" y="664464"/>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197CA58E-33B0-366A-618B-F65DF2095733}"/>
              </a:ext>
            </a:extLst>
          </p:cNvPr>
          <p:cNvSpPr>
            <a:spLocks noGrp="1"/>
          </p:cNvSpPr>
          <p:nvPr>
            <p:ph type="body" sz="quarter" idx="16"/>
          </p:nvPr>
        </p:nvSpPr>
        <p:spPr>
          <a:xfrm>
            <a:off x="-551102" y="728329"/>
            <a:ext cx="10372435" cy="803654"/>
          </a:xfrm>
        </p:spPr>
        <p:txBody>
          <a:bodyPr/>
          <a:lstStyle/>
          <a:p>
            <a:pPr algn="ctr"/>
            <a:r>
              <a:rPr lang="nl-NL" b="1" dirty="0"/>
              <a:t>Ondersteuning aangeboden door </a:t>
            </a:r>
            <a:r>
              <a:rPr lang="nl-NL" b="1" dirty="0" err="1"/>
              <a:t>Loan</a:t>
            </a:r>
            <a:r>
              <a:rPr lang="nl-NL" b="1" dirty="0"/>
              <a:t> </a:t>
            </a:r>
            <a:r>
              <a:rPr lang="nl-NL" b="1" dirty="0" err="1"/>
              <a:t>Officers</a:t>
            </a:r>
            <a:endParaRPr lang="en-US" dirty="0"/>
          </a:p>
        </p:txBody>
      </p:sp>
      <p:pic>
        <p:nvPicPr>
          <p:cNvPr id="6" name="Picture 5" descr="A stack of papers with blue lines&#10;&#10;Description automatically generated">
            <a:extLst>
              <a:ext uri="{FF2B5EF4-FFF2-40B4-BE49-F238E27FC236}">
                <a16:creationId xmlns:a16="http://schemas.microsoft.com/office/drawing/2014/main" id="{DDC24093-BF87-1FDD-407A-925E547F3EA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543411" y="1940584"/>
            <a:ext cx="3371255" cy="3223763"/>
          </a:xfrm>
          <a:prstGeom prst="rect">
            <a:avLst/>
          </a:prstGeom>
        </p:spPr>
      </p:pic>
    </p:spTree>
    <p:extLst>
      <p:ext uri="{BB962C8B-B14F-4D97-AF65-F5344CB8AC3E}">
        <p14:creationId xmlns:p14="http://schemas.microsoft.com/office/powerpoint/2010/main" val="17922659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422592"/>
            <a:ext cx="1054869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13308" y="587937"/>
            <a:ext cx="12193438" cy="803654"/>
          </a:xfrm>
        </p:spPr>
        <p:txBody>
          <a:bodyPr/>
          <a:lstStyle/>
          <a:p>
            <a:r>
              <a:rPr lang="nl-NL" sz="2800" b="1">
                <a:solidFill>
                  <a:schemeClr val="bg1"/>
                </a:solidFill>
              </a:rPr>
              <a:t>Businessplan ter ondersteuning van lening-/financieringsaanvraag</a:t>
            </a:r>
            <a:endParaRPr lang="en-US" sz="2800" dirty="0"/>
          </a:p>
        </p:txBody>
      </p:sp>
      <p:graphicFrame>
        <p:nvGraphicFramePr>
          <p:cNvPr id="11" name="Table 10">
            <a:extLst>
              <a:ext uri="{FF2B5EF4-FFF2-40B4-BE49-F238E27FC236}">
                <a16:creationId xmlns:a16="http://schemas.microsoft.com/office/drawing/2014/main" id="{25E4FFF2-7D30-E70A-10D0-F53F684F386C}"/>
              </a:ext>
            </a:extLst>
          </p:cNvPr>
          <p:cNvGraphicFramePr>
            <a:graphicFrameLocks noGrp="1"/>
          </p:cNvGraphicFramePr>
          <p:nvPr>
            <p:extLst>
              <p:ext uri="{D42A27DB-BD31-4B8C-83A1-F6EECF244321}">
                <p14:modId xmlns:p14="http://schemas.microsoft.com/office/powerpoint/2010/main" val="2670413260"/>
              </p:ext>
            </p:extLst>
          </p:nvPr>
        </p:nvGraphicFramePr>
        <p:xfrm>
          <a:off x="1153512" y="1288616"/>
          <a:ext cx="9395182" cy="5059680"/>
        </p:xfrm>
        <a:graphic>
          <a:graphicData uri="http://schemas.openxmlformats.org/drawingml/2006/table">
            <a:tbl>
              <a:tblPr firstRow="1" bandRow="1">
                <a:tableStyleId>{5C22544A-7EE6-4342-B048-85BDC9FD1C3A}</a:tableStyleId>
              </a:tblPr>
              <a:tblGrid>
                <a:gridCol w="1052213">
                  <a:extLst>
                    <a:ext uri="{9D8B030D-6E8A-4147-A177-3AD203B41FA5}">
                      <a16:colId xmlns:a16="http://schemas.microsoft.com/office/drawing/2014/main" val="3331344605"/>
                    </a:ext>
                  </a:extLst>
                </a:gridCol>
                <a:gridCol w="1875415">
                  <a:extLst>
                    <a:ext uri="{9D8B030D-6E8A-4147-A177-3AD203B41FA5}">
                      <a16:colId xmlns:a16="http://schemas.microsoft.com/office/drawing/2014/main" val="3741715521"/>
                    </a:ext>
                  </a:extLst>
                </a:gridCol>
                <a:gridCol w="1927998">
                  <a:extLst>
                    <a:ext uri="{9D8B030D-6E8A-4147-A177-3AD203B41FA5}">
                      <a16:colId xmlns:a16="http://schemas.microsoft.com/office/drawing/2014/main" val="2056632296"/>
                    </a:ext>
                  </a:extLst>
                </a:gridCol>
                <a:gridCol w="4539556">
                  <a:extLst>
                    <a:ext uri="{9D8B030D-6E8A-4147-A177-3AD203B41FA5}">
                      <a16:colId xmlns:a16="http://schemas.microsoft.com/office/drawing/2014/main" val="3899104601"/>
                    </a:ext>
                  </a:extLst>
                </a:gridCol>
              </a:tblGrid>
              <a:tr h="0">
                <a:tc>
                  <a:txBody>
                    <a:bodyPr/>
                    <a:lstStyle/>
                    <a:p>
                      <a:pPr algn="ctr"/>
                      <a:r>
                        <a:rPr lang="en-GB" sz="1400" dirty="0"/>
                        <a:t>Component</a:t>
                      </a:r>
                    </a:p>
                  </a:txBody>
                  <a:tcPr/>
                </a:tc>
                <a:tc>
                  <a:txBody>
                    <a:bodyPr/>
                    <a:lstStyle/>
                    <a:p>
                      <a:pPr algn="ctr"/>
                      <a:r>
                        <a:rPr lang="en-GB" sz="1400" dirty="0"/>
                        <a:t>Doel</a:t>
                      </a:r>
                    </a:p>
                  </a:txBody>
                  <a:tcPr/>
                </a:tc>
                <a:tc>
                  <a:txBody>
                    <a:bodyPr/>
                    <a:lstStyle/>
                    <a:p>
                      <a:pPr algn="ctr"/>
                      <a:r>
                        <a:rPr lang="en-GB" sz="1400" dirty="0" err="1"/>
                        <a:t>Voordelen</a:t>
                      </a:r>
                      <a:endParaRPr lang="en-GB" sz="1400" dirty="0"/>
                    </a:p>
                  </a:txBody>
                  <a:tcPr/>
                </a:tc>
                <a:tc>
                  <a:txBody>
                    <a:bodyPr/>
                    <a:lstStyle/>
                    <a:p>
                      <a:pPr algn="ctr"/>
                      <a:r>
                        <a:rPr lang="en-GB" sz="1400" dirty="0" err="1"/>
                        <a:t>Belang</a:t>
                      </a:r>
                      <a:r>
                        <a:rPr lang="en-GB" sz="1400" dirty="0"/>
                        <a:t> </a:t>
                      </a:r>
                      <a:r>
                        <a:rPr lang="en-GB" sz="1400" dirty="0" err="1"/>
                        <a:t>voor</a:t>
                      </a:r>
                      <a:r>
                        <a:rPr lang="en-GB" sz="1400" dirty="0"/>
                        <a:t> </a:t>
                      </a:r>
                      <a:r>
                        <a:rPr lang="en-GB" sz="1400" dirty="0" err="1"/>
                        <a:t>belanghebbenden</a:t>
                      </a:r>
                      <a:endParaRPr lang="en-GB" sz="1400" dirty="0"/>
                    </a:p>
                  </a:txBody>
                  <a:tcPr/>
                </a:tc>
                <a:extLst>
                  <a:ext uri="{0D108BD9-81ED-4DB2-BD59-A6C34878D82A}">
                    <a16:rowId xmlns:a16="http://schemas.microsoft.com/office/drawing/2014/main" val="2856057524"/>
                  </a:ext>
                </a:extLst>
              </a:tr>
              <a:tr h="370840">
                <a:tc>
                  <a:txBody>
                    <a:bodyPr/>
                    <a:lstStyle/>
                    <a:p>
                      <a:r>
                        <a:rPr lang="en-GB" sz="1050" dirty="0" err="1"/>
                        <a:t>Samenvatting</a:t>
                      </a:r>
                      <a:endParaRPr lang="en-GB" sz="1050" dirty="0"/>
                    </a:p>
                  </a:txBody>
                  <a:tcPr/>
                </a:tc>
                <a:tc>
                  <a:txBody>
                    <a:bodyPr/>
                    <a:lstStyle/>
                    <a:p>
                      <a:pPr algn="ctr"/>
                      <a:r>
                        <a:rPr lang="nl-NL" sz="1050" dirty="0"/>
                        <a:t>Biedt een beknopt overzicht van het bedrijf</a:t>
                      </a:r>
                      <a:r>
                        <a:rPr lang="en-GB" sz="1050" dirty="0"/>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050" dirty="0"/>
                        <a:t>Helpt lezers het bedrijfsidee snel te begrijpen.</a:t>
                      </a:r>
                      <a:endParaRPr lang="en-GB" sz="1050" dirty="0"/>
                    </a:p>
                  </a:txBody>
                  <a:tcPr/>
                </a:tc>
                <a:tc>
                  <a:txBody>
                    <a:bodyPr/>
                    <a:lstStyle/>
                    <a:p>
                      <a:r>
                        <a:rPr lang="nl-NL" sz="1050" b="1" dirty="0"/>
                        <a:t>Investeerders en kredietverstrekkers: Beoordeelt snel of het bedrijf de moeite waard is om verder te overwegen. Ondernemers: Verheldert de visie.</a:t>
                      </a:r>
                      <a:endParaRPr lang="en-GB" sz="1050" dirty="0"/>
                    </a:p>
                  </a:txBody>
                  <a:tcPr/>
                </a:tc>
                <a:extLst>
                  <a:ext uri="{0D108BD9-81ED-4DB2-BD59-A6C34878D82A}">
                    <a16:rowId xmlns:a16="http://schemas.microsoft.com/office/drawing/2014/main" val="834962739"/>
                  </a:ext>
                </a:extLst>
              </a:tr>
              <a:tr h="370840">
                <a:tc>
                  <a:txBody>
                    <a:bodyPr/>
                    <a:lstStyle/>
                    <a:p>
                      <a:r>
                        <a:rPr lang="en-GB" sz="1050" dirty="0" err="1"/>
                        <a:t>Beschrijving</a:t>
                      </a:r>
                      <a:r>
                        <a:rPr lang="en-GB" sz="1050" dirty="0"/>
                        <a:t> van het </a:t>
                      </a:r>
                      <a:r>
                        <a:rPr lang="en-GB" sz="1050" dirty="0" err="1"/>
                        <a:t>bedrijf</a:t>
                      </a:r>
                      <a:endParaRPr lang="en-GB" sz="105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050" dirty="0"/>
                        <a:t>Beschrijft wat het bedrijf doet en wat zijn marktpositie is.</a:t>
                      </a:r>
                      <a:endParaRPr lang="en-GB" sz="105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050" dirty="0"/>
                        <a:t>Definieert wat het bedrijf onderscheidt van concurrenten.</a:t>
                      </a:r>
                      <a:endParaRPr lang="en-GB" sz="1050" dirty="0"/>
                    </a:p>
                  </a:txBody>
                  <a:tcPr/>
                </a:tc>
                <a:tc>
                  <a:txBody>
                    <a:bodyPr/>
                    <a:lstStyle/>
                    <a:p>
                      <a:r>
                        <a:rPr lang="nl-NL" sz="1050" b="1" dirty="0"/>
                        <a:t>Ondernemers: Helpt bij het identificeren van de unieke </a:t>
                      </a:r>
                      <a:r>
                        <a:rPr lang="nl-NL" sz="1050" b="1" dirty="0" err="1"/>
                        <a:t>waardepropositie</a:t>
                      </a:r>
                      <a:r>
                        <a:rPr lang="nl-NL" sz="1050" b="1" dirty="0"/>
                        <a:t> van het bedrijf. Beleggers: Toont marktdifferentiatie.</a:t>
                      </a:r>
                      <a:endParaRPr lang="en-GB" sz="1050" dirty="0"/>
                    </a:p>
                  </a:txBody>
                  <a:tcPr/>
                </a:tc>
                <a:extLst>
                  <a:ext uri="{0D108BD9-81ED-4DB2-BD59-A6C34878D82A}">
                    <a16:rowId xmlns:a16="http://schemas.microsoft.com/office/drawing/2014/main" val="1981225835"/>
                  </a:ext>
                </a:extLst>
              </a:tr>
              <a:tr h="370840">
                <a:tc>
                  <a:txBody>
                    <a:bodyPr/>
                    <a:lstStyle/>
                    <a:p>
                      <a:r>
                        <a:rPr lang="en-GB" sz="1050" dirty="0" err="1"/>
                        <a:t>Marktanalyse</a:t>
                      </a:r>
                      <a:endParaRPr lang="en-GB" sz="105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050" dirty="0"/>
                        <a:t>Evalueert de industrie, de doelmarkt en de concurrentie.</a:t>
                      </a:r>
                      <a:endParaRPr lang="en-GB" sz="105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dirty="0" err="1"/>
                        <a:t>Identificeert</a:t>
                      </a:r>
                      <a:r>
                        <a:rPr lang="en-GB" sz="1050" dirty="0"/>
                        <a:t> </a:t>
                      </a:r>
                      <a:r>
                        <a:rPr lang="en-GB" sz="1050" dirty="0" err="1"/>
                        <a:t>markttrends</a:t>
                      </a:r>
                      <a:r>
                        <a:rPr lang="en-GB" sz="1050" dirty="0"/>
                        <a:t> </a:t>
                      </a:r>
                      <a:r>
                        <a:rPr lang="en-GB" sz="1050" dirty="0" err="1"/>
                        <a:t>en</a:t>
                      </a:r>
                      <a:r>
                        <a:rPr lang="en-GB" sz="1050" dirty="0"/>
                        <a:t> </a:t>
                      </a:r>
                      <a:r>
                        <a:rPr lang="en-GB" sz="1050" dirty="0" err="1"/>
                        <a:t>kansen</a:t>
                      </a:r>
                      <a:r>
                        <a:rPr lang="en-GB" sz="1050" dirty="0"/>
                        <a:t>.</a:t>
                      </a:r>
                    </a:p>
                  </a:txBody>
                  <a:tcPr/>
                </a:tc>
                <a:tc>
                  <a:txBody>
                    <a:bodyPr/>
                    <a:lstStyle/>
                    <a:p>
                      <a:r>
                        <a:rPr lang="nl-NL" sz="1050" b="1" dirty="0"/>
                        <a:t>Investeerders: Begrijpt het marktpotentieel en het concurrentielandschap. Ondernemers: Begeleidt marketing- en groeistrategieën.</a:t>
                      </a:r>
                      <a:endParaRPr lang="en-GB" sz="1050" dirty="0"/>
                    </a:p>
                  </a:txBody>
                  <a:tcPr/>
                </a:tc>
                <a:extLst>
                  <a:ext uri="{0D108BD9-81ED-4DB2-BD59-A6C34878D82A}">
                    <a16:rowId xmlns:a16="http://schemas.microsoft.com/office/drawing/2014/main" val="3732244288"/>
                  </a:ext>
                </a:extLst>
              </a:tr>
              <a:tr h="409808">
                <a:tc>
                  <a:txBody>
                    <a:bodyPr/>
                    <a:lstStyle/>
                    <a:p>
                      <a:r>
                        <a:rPr lang="en-GB" sz="1050" dirty="0" err="1"/>
                        <a:t>Organisatie</a:t>
                      </a:r>
                      <a:r>
                        <a:rPr lang="en-GB" sz="1050" dirty="0"/>
                        <a:t> &amp; Management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050" dirty="0"/>
                        <a:t>Details van de bedrijfsstructuur en leiderschapsrollen.</a:t>
                      </a:r>
                      <a:endParaRPr lang="en-GB" sz="105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dirty="0" err="1"/>
                        <a:t>Toont</a:t>
                      </a:r>
                      <a:r>
                        <a:rPr lang="en-GB" sz="1050" dirty="0"/>
                        <a:t> expertise </a:t>
                      </a:r>
                      <a:r>
                        <a:rPr lang="en-GB" sz="1050" dirty="0" err="1"/>
                        <a:t>en</a:t>
                      </a:r>
                      <a:r>
                        <a:rPr lang="en-GB" sz="1050" dirty="0"/>
                        <a:t> </a:t>
                      </a:r>
                      <a:r>
                        <a:rPr lang="en-GB" sz="1050" dirty="0" err="1"/>
                        <a:t>managementcapaciteiten</a:t>
                      </a:r>
                      <a:r>
                        <a:rPr lang="en-GB" sz="1050" dirty="0"/>
                        <a:t>.</a:t>
                      </a:r>
                    </a:p>
                  </a:txBody>
                  <a:tcPr/>
                </a:tc>
                <a:tc>
                  <a:txBody>
                    <a:bodyPr/>
                    <a:lstStyle/>
                    <a:p>
                      <a:r>
                        <a:rPr lang="nl-NL" sz="1050" b="1" dirty="0"/>
                        <a:t>Kredietverstrekkers: Zorgt voor bekwaam leiderschap om de lening effectief te beheren. Investeerders: Beoordeelt de ervaring van het managementteam.</a:t>
                      </a:r>
                      <a:endParaRPr lang="en-GB" sz="1050" dirty="0"/>
                    </a:p>
                  </a:txBody>
                  <a:tcPr/>
                </a:tc>
                <a:extLst>
                  <a:ext uri="{0D108BD9-81ED-4DB2-BD59-A6C34878D82A}">
                    <a16:rowId xmlns:a16="http://schemas.microsoft.com/office/drawing/2014/main" val="1260225485"/>
                  </a:ext>
                </a:extLst>
              </a:tr>
              <a:tr h="370840">
                <a:tc>
                  <a:txBody>
                    <a:bodyPr/>
                    <a:lstStyle/>
                    <a:p>
                      <a:r>
                        <a:rPr lang="en-GB" sz="1050" dirty="0" err="1"/>
                        <a:t>Producten</a:t>
                      </a:r>
                      <a:r>
                        <a:rPr lang="en-GB" sz="1050" dirty="0"/>
                        <a:t> of </a:t>
                      </a:r>
                      <a:r>
                        <a:rPr lang="en-GB" sz="1050" dirty="0" err="1"/>
                        <a:t>Diensten</a:t>
                      </a:r>
                      <a:endParaRPr lang="en-GB" sz="105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050" dirty="0"/>
                        <a:t>Beschrijft wat het bedrijf te bieden heeft en wat de voordelen ervan zijn.</a:t>
                      </a:r>
                      <a:endParaRPr lang="en-GB" sz="105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050" dirty="0"/>
                        <a:t>Laat zien hoe producten voldoen aan de behoeften van de klant.</a:t>
                      </a:r>
                      <a:endParaRPr lang="en-GB" sz="1050" dirty="0"/>
                    </a:p>
                  </a:txBody>
                  <a:tcPr/>
                </a:tc>
                <a:tc>
                  <a:txBody>
                    <a:bodyPr/>
                    <a:lstStyle/>
                    <a:p>
                      <a:r>
                        <a:rPr lang="nl-NL" sz="1050" b="1" dirty="0"/>
                        <a:t>Investeerders: Begrijpt de waarde van het product en past bij de markt. Ondernemers: Verfijnt het productaanbod en de berichtgeving aan klanten.</a:t>
                      </a:r>
                      <a:endParaRPr lang="en-GB" sz="1050" dirty="0"/>
                    </a:p>
                  </a:txBody>
                  <a:tcPr/>
                </a:tc>
                <a:extLst>
                  <a:ext uri="{0D108BD9-81ED-4DB2-BD59-A6C34878D82A}">
                    <a16:rowId xmlns:a16="http://schemas.microsoft.com/office/drawing/2014/main" val="1904398329"/>
                  </a:ext>
                </a:extLst>
              </a:tr>
              <a:tr h="370840">
                <a:tc>
                  <a:txBody>
                    <a:bodyPr/>
                    <a:lstStyle/>
                    <a:p>
                      <a:r>
                        <a:rPr lang="en-GB" sz="1050" dirty="0"/>
                        <a:t>Marketing &amp; Sales </a:t>
                      </a:r>
                      <a:r>
                        <a:rPr lang="en-GB" sz="1050" dirty="0" err="1"/>
                        <a:t>Strategie</a:t>
                      </a:r>
                      <a:endParaRPr lang="en-GB" sz="105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050" dirty="0"/>
                        <a:t>Schetst hoe het bedrijf klanten zal aantrekken.</a:t>
                      </a:r>
                      <a:endParaRPr lang="en-GB" sz="105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050" dirty="0"/>
                        <a:t>Demonstreert plannen voor klantenwerving en -behoud.</a:t>
                      </a:r>
                      <a:endParaRPr lang="en-GB" sz="1050" dirty="0"/>
                    </a:p>
                  </a:txBody>
                  <a:tcPr/>
                </a:tc>
                <a:tc>
                  <a:txBody>
                    <a:bodyPr/>
                    <a:lstStyle/>
                    <a:p>
                      <a:r>
                        <a:rPr lang="nl-NL" sz="1050" b="1" dirty="0"/>
                        <a:t>Investeerders: evalueert het groeipotentieel. Ondernemers: Biedt een routekaart voor marketing- en verkoopinspanningen.</a:t>
                      </a:r>
                      <a:endParaRPr lang="en-GB" sz="1050" dirty="0"/>
                    </a:p>
                  </a:txBody>
                  <a:tcPr/>
                </a:tc>
                <a:extLst>
                  <a:ext uri="{0D108BD9-81ED-4DB2-BD59-A6C34878D82A}">
                    <a16:rowId xmlns:a16="http://schemas.microsoft.com/office/drawing/2014/main" val="3888947073"/>
                  </a:ext>
                </a:extLst>
              </a:tr>
              <a:tr h="370840">
                <a:tc>
                  <a:txBody>
                    <a:bodyPr/>
                    <a:lstStyle/>
                    <a:p>
                      <a:r>
                        <a:rPr lang="en-GB" sz="1050" dirty="0" err="1"/>
                        <a:t>Operationeel</a:t>
                      </a:r>
                      <a:r>
                        <a:rPr lang="en-GB" sz="1050" dirty="0"/>
                        <a:t> plan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050" dirty="0"/>
                        <a:t>Details van de dagelijkse activiteiten en logistiek.</a:t>
                      </a:r>
                      <a:endParaRPr lang="en-GB" sz="105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050" dirty="0"/>
                        <a:t>Zorgt voor soepele bedrijfsprocessen en </a:t>
                      </a:r>
                      <a:r>
                        <a:rPr lang="nl-NL" sz="1050" dirty="0" err="1"/>
                        <a:t>supply</a:t>
                      </a:r>
                      <a:r>
                        <a:rPr lang="nl-NL" sz="1050" dirty="0"/>
                        <a:t> </a:t>
                      </a:r>
                      <a:r>
                        <a:rPr lang="nl-NL" sz="1050" dirty="0" err="1"/>
                        <a:t>chains</a:t>
                      </a:r>
                      <a:r>
                        <a:rPr lang="nl-NL" sz="1050" dirty="0"/>
                        <a:t>.</a:t>
                      </a:r>
                      <a:endParaRPr lang="en-GB" sz="1050" dirty="0"/>
                    </a:p>
                  </a:txBody>
                  <a:tcPr/>
                </a:tc>
                <a:tc>
                  <a:txBody>
                    <a:bodyPr/>
                    <a:lstStyle/>
                    <a:p>
                      <a:r>
                        <a:rPr lang="nl-NL" sz="1050" b="1" dirty="0"/>
                        <a:t>Kredietverstrekkers: Toont het vermogen om zaken effectief te beheren. Ondernemers: Helpt bij het efficiënt beheren van operaties.</a:t>
                      </a:r>
                      <a:endParaRPr lang="en-GB" sz="1050" dirty="0"/>
                    </a:p>
                  </a:txBody>
                  <a:tcPr/>
                </a:tc>
                <a:extLst>
                  <a:ext uri="{0D108BD9-81ED-4DB2-BD59-A6C34878D82A}">
                    <a16:rowId xmlns:a16="http://schemas.microsoft.com/office/drawing/2014/main" val="4227770908"/>
                  </a:ext>
                </a:extLst>
              </a:tr>
              <a:tr h="370840">
                <a:tc>
                  <a:txBody>
                    <a:bodyPr/>
                    <a:lstStyle/>
                    <a:p>
                      <a:r>
                        <a:rPr lang="en-GB" sz="1050" dirty="0" err="1"/>
                        <a:t>Financieel</a:t>
                      </a:r>
                      <a:r>
                        <a:rPr lang="en-GB" sz="1050" dirty="0"/>
                        <a:t> plan</a:t>
                      </a:r>
                    </a:p>
                  </a:txBody>
                  <a:tcPr/>
                </a:tc>
                <a:tc>
                  <a:txBody>
                    <a:bodyPr/>
                    <a:lstStyle/>
                    <a:p>
                      <a:pPr algn="ctr"/>
                      <a:r>
                        <a:rPr lang="nl-NL" sz="1050" dirty="0"/>
                        <a:t>Biedt financiële prognoses en projecties.</a:t>
                      </a:r>
                      <a:endParaRPr lang="en-GB" sz="1050" dirty="0"/>
                    </a:p>
                  </a:txBody>
                  <a:tcPr/>
                </a:tc>
                <a:tc>
                  <a:txBody>
                    <a:bodyPr/>
                    <a:lstStyle/>
                    <a:p>
                      <a:r>
                        <a:rPr lang="en-GB" sz="1050" dirty="0" err="1"/>
                        <a:t>Toont</a:t>
                      </a:r>
                      <a:r>
                        <a:rPr lang="en-GB" sz="1050" dirty="0"/>
                        <a:t> </a:t>
                      </a:r>
                      <a:r>
                        <a:rPr lang="en-GB" sz="1050" dirty="0" err="1"/>
                        <a:t>winstgevendheid</a:t>
                      </a:r>
                      <a:r>
                        <a:rPr lang="en-GB" sz="1050" dirty="0"/>
                        <a:t> </a:t>
                      </a:r>
                      <a:r>
                        <a:rPr lang="en-GB" sz="1050" dirty="0" err="1"/>
                        <a:t>en</a:t>
                      </a:r>
                      <a:r>
                        <a:rPr lang="en-GB" sz="1050" dirty="0"/>
                        <a:t> </a:t>
                      </a:r>
                      <a:r>
                        <a:rPr lang="en-GB" sz="1050" dirty="0" err="1"/>
                        <a:t>cashflowpotentieel</a:t>
                      </a:r>
                      <a:r>
                        <a:rPr lang="en-GB" sz="1050" dirty="0"/>
                        <a:t>.</a:t>
                      </a:r>
                    </a:p>
                  </a:txBody>
                  <a:tcPr/>
                </a:tc>
                <a:tc>
                  <a:txBody>
                    <a:bodyPr/>
                    <a:lstStyle/>
                    <a:p>
                      <a:r>
                        <a:rPr lang="nl-NL" sz="1050" b="1" dirty="0"/>
                        <a:t>Kredietverstrekkers: Beoordeelt het vermogen om leningen terug te betalen. Investeerders: Begrijpt het potentiële rendement op de investering.</a:t>
                      </a:r>
                      <a:endParaRPr lang="en-GB" sz="1050" dirty="0"/>
                    </a:p>
                  </a:txBody>
                  <a:tcPr/>
                </a:tc>
                <a:extLst>
                  <a:ext uri="{0D108BD9-81ED-4DB2-BD59-A6C34878D82A}">
                    <a16:rowId xmlns:a16="http://schemas.microsoft.com/office/drawing/2014/main" val="1499157387"/>
                  </a:ext>
                </a:extLst>
              </a:tr>
              <a:tr h="370840">
                <a:tc>
                  <a:txBody>
                    <a:bodyPr/>
                    <a:lstStyle/>
                    <a:p>
                      <a:r>
                        <a:rPr lang="en-GB" sz="1050" dirty="0" err="1"/>
                        <a:t>Financieringsaanvraag</a:t>
                      </a:r>
                      <a:endParaRPr lang="en-GB" sz="1050" dirty="0"/>
                    </a:p>
                  </a:txBody>
                  <a:tcPr/>
                </a:tc>
                <a:tc>
                  <a:txBody>
                    <a:bodyPr/>
                    <a:lstStyle/>
                    <a:p>
                      <a:pPr algn="ctr"/>
                      <a:r>
                        <a:rPr lang="nl-NL" sz="1050" dirty="0"/>
                        <a:t>Geeft aan hoeveel geld er nodig is en hoe het zal worden gebruikt.</a:t>
                      </a:r>
                      <a:endParaRPr lang="en-GB" sz="1050" dirty="0"/>
                    </a:p>
                  </a:txBody>
                  <a:tcPr/>
                </a:tc>
                <a:tc>
                  <a:txBody>
                    <a:bodyPr/>
                    <a:lstStyle/>
                    <a:p>
                      <a:r>
                        <a:rPr lang="nl-NL" sz="1050" dirty="0"/>
                        <a:t>Verduidelijking van het gebruik van investeringen of leningen</a:t>
                      </a:r>
                      <a:r>
                        <a:rPr lang="en-GB" sz="1050" dirty="0"/>
                        <a:t>.</a:t>
                      </a:r>
                    </a:p>
                  </a:txBody>
                  <a:tcPr/>
                </a:tc>
                <a:tc>
                  <a:txBody>
                    <a:bodyPr/>
                    <a:lstStyle/>
                    <a:p>
                      <a:r>
                        <a:rPr lang="nl-NL" sz="1050" b="1" dirty="0"/>
                        <a:t>Kredietverstrekkers: Evalueert de leningsvereisten. Investeerders: Begrijpt de behoefte aan fondsen en plannen voor groei.</a:t>
                      </a:r>
                      <a:endParaRPr lang="en-GB" sz="1050" dirty="0"/>
                    </a:p>
                  </a:txBody>
                  <a:tcPr/>
                </a:tc>
                <a:extLst>
                  <a:ext uri="{0D108BD9-81ED-4DB2-BD59-A6C34878D82A}">
                    <a16:rowId xmlns:a16="http://schemas.microsoft.com/office/drawing/2014/main" val="2267476344"/>
                  </a:ext>
                </a:extLst>
              </a:tr>
              <a:tr h="370840">
                <a:tc>
                  <a:txBody>
                    <a:bodyPr/>
                    <a:lstStyle/>
                    <a:p>
                      <a:r>
                        <a:rPr lang="en-GB" sz="1050" dirty="0"/>
                        <a:t>Appendix</a:t>
                      </a:r>
                    </a:p>
                  </a:txBody>
                  <a:tcPr/>
                </a:tc>
                <a:tc>
                  <a:txBody>
                    <a:bodyPr/>
                    <a:lstStyle/>
                    <a:p>
                      <a:pPr algn="ctr"/>
                      <a:r>
                        <a:rPr lang="en-GB" sz="1050" dirty="0" err="1"/>
                        <a:t>Bevat</a:t>
                      </a:r>
                      <a:r>
                        <a:rPr lang="en-GB" sz="1050" dirty="0"/>
                        <a:t> </a:t>
                      </a:r>
                      <a:r>
                        <a:rPr lang="en-GB" sz="1050" dirty="0" err="1"/>
                        <a:t>ondersteunende</a:t>
                      </a:r>
                      <a:r>
                        <a:rPr lang="en-GB" sz="1050" dirty="0"/>
                        <a:t> </a:t>
                      </a:r>
                      <a:r>
                        <a:rPr lang="en-GB" sz="1050" dirty="0" err="1"/>
                        <a:t>documenten</a:t>
                      </a:r>
                      <a:r>
                        <a:rPr lang="en-GB" sz="1050" dirty="0"/>
                        <a:t>.</a:t>
                      </a:r>
                    </a:p>
                  </a:txBody>
                  <a:tcPr/>
                </a:tc>
                <a:tc>
                  <a:txBody>
                    <a:bodyPr/>
                    <a:lstStyle/>
                    <a:p>
                      <a:r>
                        <a:rPr lang="nl-NL" sz="1050" dirty="0"/>
                        <a:t>Biedt aanvullend bewijs voor claims in het plan.</a:t>
                      </a:r>
                      <a:endParaRPr lang="en-GB" sz="1050" dirty="0"/>
                    </a:p>
                  </a:txBody>
                  <a:tcPr/>
                </a:tc>
                <a:tc>
                  <a:txBody>
                    <a:bodyPr/>
                    <a:lstStyle/>
                    <a:p>
                      <a:r>
                        <a:rPr lang="nl-NL" sz="1050" b="1" dirty="0"/>
                        <a:t>Investeerders en kredietverstrekkers: valideert bedrijfsinformatie. Ondernemers: Houdt belangrijke documenten georganiseerd en toegankelijk.</a:t>
                      </a:r>
                      <a:endParaRPr lang="en-GB" sz="1050" dirty="0"/>
                    </a:p>
                  </a:txBody>
                  <a:tcPr/>
                </a:tc>
                <a:extLst>
                  <a:ext uri="{0D108BD9-81ED-4DB2-BD59-A6C34878D82A}">
                    <a16:rowId xmlns:a16="http://schemas.microsoft.com/office/drawing/2014/main" val="4008832504"/>
                  </a:ext>
                </a:extLst>
              </a:tr>
            </a:tbl>
          </a:graphicData>
        </a:graphic>
      </p:graphicFrame>
    </p:spTree>
    <p:extLst>
      <p:ext uri="{BB962C8B-B14F-4D97-AF65-F5344CB8AC3E}">
        <p14:creationId xmlns:p14="http://schemas.microsoft.com/office/powerpoint/2010/main" val="36933136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1">
            <a:extLst>
              <a:ext uri="{FF2B5EF4-FFF2-40B4-BE49-F238E27FC236}">
                <a16:creationId xmlns:a16="http://schemas.microsoft.com/office/drawing/2014/main" id="{650BB2FE-4D04-68BE-E4C9-E831FEB881C1}"/>
              </a:ext>
            </a:extLst>
          </p:cNvPr>
          <p:cNvSpPr/>
          <p:nvPr/>
        </p:nvSpPr>
        <p:spPr>
          <a:xfrm>
            <a:off x="48054" y="582914"/>
            <a:ext cx="5774935" cy="679295"/>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graphicFrame>
        <p:nvGraphicFramePr>
          <p:cNvPr id="7" name="think-cell data - do not delete" hidden="1">
            <a:extLst>
              <a:ext uri="{FF2B5EF4-FFF2-40B4-BE49-F238E27FC236}">
                <a16:creationId xmlns:a16="http://schemas.microsoft.com/office/drawing/2014/main" id="{7D6D3D22-7D59-C4A6-7B80-486C7C65723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38" imgH="540" progId="TCLayout.ActiveDocument.1">
                  <p:embed/>
                </p:oleObj>
              </mc:Choice>
              <mc:Fallback>
                <p:oleObj name="think-cell Folie" r:id="rId3" imgW="538" imgH="540" progId="TCLayout.ActiveDocument.1">
                  <p:embed/>
                  <p:pic>
                    <p:nvPicPr>
                      <p:cNvPr id="7" name="think-cell data - do not delete" hidden="1">
                        <a:extLst>
                          <a:ext uri="{FF2B5EF4-FFF2-40B4-BE49-F238E27FC236}">
                            <a16:creationId xmlns:a16="http://schemas.microsoft.com/office/drawing/2014/main" id="{7D6D3D22-7D59-C4A6-7B80-486C7C65723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extplatzhalter 2">
            <a:extLst>
              <a:ext uri="{FF2B5EF4-FFF2-40B4-BE49-F238E27FC236}">
                <a16:creationId xmlns:a16="http://schemas.microsoft.com/office/drawing/2014/main" id="{6ECDFA28-505E-08B3-51C9-7E8A03395628}"/>
              </a:ext>
            </a:extLst>
          </p:cNvPr>
          <p:cNvSpPr>
            <a:spLocks noGrp="1"/>
          </p:cNvSpPr>
          <p:nvPr>
            <p:ph type="body" sz="quarter" idx="16"/>
          </p:nvPr>
        </p:nvSpPr>
        <p:spPr>
          <a:xfrm>
            <a:off x="115992" y="698990"/>
            <a:ext cx="6337818" cy="992652"/>
          </a:xfrm>
        </p:spPr>
        <p:txBody>
          <a:bodyPr/>
          <a:lstStyle/>
          <a:p>
            <a:r>
              <a:rPr lang="en-GB" sz="3200" b="1" dirty="0" err="1">
                <a:solidFill>
                  <a:srgbClr val="595959"/>
                </a:solidFill>
              </a:rPr>
              <a:t>Uw</a:t>
            </a:r>
            <a:r>
              <a:rPr lang="en-GB" sz="3200" b="1" dirty="0">
                <a:solidFill>
                  <a:srgbClr val="595959"/>
                </a:solidFill>
              </a:rPr>
              <a:t> </a:t>
            </a:r>
            <a:r>
              <a:rPr lang="en-GB" sz="3200" b="1" dirty="0" err="1">
                <a:solidFill>
                  <a:srgbClr val="595959"/>
                </a:solidFill>
              </a:rPr>
              <a:t>businessplan</a:t>
            </a:r>
            <a:r>
              <a:rPr lang="en-GB" sz="3200" b="1" dirty="0">
                <a:solidFill>
                  <a:srgbClr val="595959"/>
                </a:solidFill>
              </a:rPr>
              <a:t> </a:t>
            </a:r>
            <a:r>
              <a:rPr lang="en-GB" sz="3200" b="1" dirty="0" err="1">
                <a:solidFill>
                  <a:srgbClr val="595959"/>
                </a:solidFill>
              </a:rPr>
              <a:t>ondervragen</a:t>
            </a:r>
            <a:endParaRPr lang="de-DE" sz="3200" b="1" dirty="0">
              <a:solidFill>
                <a:srgbClr val="595959"/>
              </a:solidFill>
            </a:endParaRPr>
          </a:p>
        </p:txBody>
      </p:sp>
      <p:sp>
        <p:nvSpPr>
          <p:cNvPr id="4" name="Bildplatzhalter 3">
            <a:extLst>
              <a:ext uri="{FF2B5EF4-FFF2-40B4-BE49-F238E27FC236}">
                <a16:creationId xmlns:a16="http://schemas.microsoft.com/office/drawing/2014/main" id="{3F9212D8-EAE7-8705-6E7B-EFC19EDAB456}"/>
              </a:ext>
            </a:extLst>
          </p:cNvPr>
          <p:cNvSpPr>
            <a:spLocks noGrp="1"/>
          </p:cNvSpPr>
          <p:nvPr>
            <p:ph type="pic" sz="quarter" idx="42"/>
          </p:nvPr>
        </p:nvSpPr>
        <p:spPr>
          <a:xfrm>
            <a:off x="6631845" y="1391018"/>
            <a:ext cx="5367552" cy="4900225"/>
          </a:xfrm>
          <a:solidFill>
            <a:schemeClr val="bg1"/>
          </a:solidFill>
        </p:spPr>
        <p:txBody>
          <a:bodyPr/>
          <a:lstStyle/>
          <a:p>
            <a:pPr marL="0" indent="0">
              <a:buNone/>
            </a:pPr>
            <a:r>
              <a:rPr lang="en-US" sz="2200" b="1" dirty="0" err="1">
                <a:solidFill>
                  <a:srgbClr val="47B5C8"/>
                </a:solidFill>
              </a:rPr>
              <a:t>Bedrijfsmodel</a:t>
            </a:r>
            <a:r>
              <a:rPr lang="en-US" sz="2200" b="1" dirty="0">
                <a:solidFill>
                  <a:srgbClr val="47B5C8"/>
                </a:solidFill>
              </a:rPr>
              <a:t>:</a:t>
            </a:r>
          </a:p>
          <a:p>
            <a:r>
              <a:rPr lang="nl-NL" sz="2200" dirty="0">
                <a:solidFill>
                  <a:srgbClr val="595959"/>
                </a:solidFill>
              </a:rPr>
              <a:t>Hoe verdient uw bedrijf geld?
Wat maakt uw bedrijf anders dan anderen?
Hoe gaat u uw bedrijf laten groeien met de lening?</a:t>
            </a:r>
          </a:p>
          <a:p>
            <a:pPr marL="0" indent="0">
              <a:buNone/>
            </a:pPr>
            <a:r>
              <a:rPr lang="en-US" sz="2200" b="1" dirty="0" err="1">
                <a:solidFill>
                  <a:srgbClr val="DE0A1D"/>
                </a:solidFill>
              </a:rPr>
              <a:t>Doelmarkt</a:t>
            </a:r>
            <a:r>
              <a:rPr lang="en-US" sz="2200" b="1" dirty="0">
                <a:solidFill>
                  <a:srgbClr val="DE0A1D"/>
                </a:solidFill>
              </a:rPr>
              <a:t>:</a:t>
            </a:r>
          </a:p>
          <a:p>
            <a:r>
              <a:rPr lang="nl-NL" sz="2200" dirty="0">
                <a:solidFill>
                  <a:srgbClr val="595959"/>
                </a:solidFill>
              </a:rPr>
              <a:t>Wie zijn uw klanten en wat vinden ze leuk? 
Hoe ga je ze bereiken en met hen in contact komen? 
Wat heb je geleerd over hun behoeften?</a:t>
            </a:r>
            <a:endParaRPr lang="en-US" sz="2200" b="1" dirty="0">
              <a:solidFill>
                <a:srgbClr val="595959"/>
              </a:solidFill>
            </a:endParaRPr>
          </a:p>
        </p:txBody>
      </p:sp>
      <p:sp>
        <p:nvSpPr>
          <p:cNvPr id="5" name="TextBox 4">
            <a:extLst>
              <a:ext uri="{FF2B5EF4-FFF2-40B4-BE49-F238E27FC236}">
                <a16:creationId xmlns:a16="http://schemas.microsoft.com/office/drawing/2014/main" id="{152CD51B-738E-C932-50CE-9689E23C246D}"/>
              </a:ext>
            </a:extLst>
          </p:cNvPr>
          <p:cNvSpPr txBox="1"/>
          <p:nvPr/>
        </p:nvSpPr>
        <p:spPr>
          <a:xfrm>
            <a:off x="6237515" y="446944"/>
            <a:ext cx="6662056" cy="923330"/>
          </a:xfrm>
          <a:prstGeom prst="rect">
            <a:avLst/>
          </a:prstGeom>
          <a:noFill/>
        </p:spPr>
        <p:txBody>
          <a:bodyPr wrap="square" rtlCol="0">
            <a:spAutoFit/>
          </a:bodyPr>
          <a:lstStyle/>
          <a:p>
            <a:r>
              <a:rPr lang="nl-NL" b="1" dirty="0"/>
              <a:t>Vragen die de </a:t>
            </a:r>
            <a:r>
              <a:rPr lang="nl-NL" b="1" dirty="0" err="1"/>
              <a:t>leningfunctionaris</a:t>
            </a:r>
            <a:r>
              <a:rPr lang="nl-NL" b="1" dirty="0"/>
              <a:t> kan stellen om aanvragers te helpen bij het presenteren van hun businessplan</a:t>
            </a:r>
            <a:r>
              <a:rPr lang="en-GB" b="1" dirty="0"/>
              <a:t> </a:t>
            </a:r>
            <a:r>
              <a:rPr lang="en-GB" b="1" dirty="0">
                <a:solidFill>
                  <a:srgbClr val="47B5C8"/>
                </a:solidFill>
              </a:rPr>
              <a:t>(1/2)</a:t>
            </a:r>
          </a:p>
          <a:p>
            <a:endParaRPr lang="en-GB" b="1" dirty="0"/>
          </a:p>
        </p:txBody>
      </p:sp>
      <p:sp>
        <p:nvSpPr>
          <p:cNvPr id="10" name="Textplatzhalter 1">
            <a:extLst>
              <a:ext uri="{FF2B5EF4-FFF2-40B4-BE49-F238E27FC236}">
                <a16:creationId xmlns:a16="http://schemas.microsoft.com/office/drawing/2014/main" id="{126C14EF-856D-7986-1B9F-677236A56D8A}"/>
              </a:ext>
            </a:extLst>
          </p:cNvPr>
          <p:cNvSpPr>
            <a:spLocks noGrp="1"/>
          </p:cNvSpPr>
          <p:nvPr>
            <p:ph type="body" sz="quarter" idx="18"/>
          </p:nvPr>
        </p:nvSpPr>
        <p:spPr>
          <a:xfrm>
            <a:off x="776912" y="1303698"/>
            <a:ext cx="5710867" cy="4049263"/>
          </a:xfrm>
        </p:spPr>
        <p:txBody>
          <a:bodyPr/>
          <a:lstStyle/>
          <a:p>
            <a:pPr marL="0" indent="0"/>
            <a:r>
              <a:rPr lang="nl-NL" b="1" dirty="0">
                <a:latin typeface="Calibri" panose="020F0502020204030204" pitchFamily="34" charset="0"/>
                <a:ea typeface="Calibri" panose="020F0502020204030204" pitchFamily="34" charset="0"/>
              </a:rPr>
              <a:t>Waar de </a:t>
            </a:r>
            <a:r>
              <a:rPr lang="nl-NL" b="1" dirty="0" err="1">
                <a:latin typeface="Calibri" panose="020F0502020204030204" pitchFamily="34" charset="0"/>
                <a:ea typeface="Calibri" panose="020F0502020204030204" pitchFamily="34" charset="0"/>
              </a:rPr>
              <a:t>leningfunctionaris</a:t>
            </a:r>
            <a:r>
              <a:rPr lang="nl-NL" b="1" dirty="0">
                <a:latin typeface="Calibri" panose="020F0502020204030204" pitchFamily="34" charset="0"/>
                <a:ea typeface="Calibri" panose="020F0502020204030204" pitchFamily="34" charset="0"/>
              </a:rPr>
              <a:t> om meer informatie over kan vragen:</a:t>
            </a:r>
          </a:p>
          <a:p>
            <a:pPr marL="342900" indent="-342900">
              <a:buFont typeface="Arial" panose="020B0604020202020204" pitchFamily="34" charset="0"/>
              <a:buChar char="•"/>
            </a:pPr>
            <a:r>
              <a:rPr lang="nl-NL" dirty="0">
                <a:latin typeface="Calibri" panose="020F0502020204030204" pitchFamily="34" charset="0"/>
                <a:ea typeface="Calibri" panose="020F0502020204030204" pitchFamily="34" charset="0"/>
              </a:rPr>
              <a:t>Hoe uw bedrijf werkt – Bedrijfsmodel
Aan wie u verkoopt - Doelmarkt
Wie uw concurrenten zijn – Concurrentielandschap
Hoe u van plan bent uw bedrijf te promoten – Marketingstrategieën
Hoe u van plan bent de lening te gebruiken - Voorgesteld gebruik van leenfondsen</a:t>
            </a:r>
            <a:endParaRPr lang="en-US"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9293926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777D76-AA7A-A1E1-0174-596BD54A9124}"/>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7C6492F8-986E-2FA6-6C77-713762B91C98}"/>
              </a:ext>
            </a:extLst>
          </p:cNvPr>
          <p:cNvSpPr>
            <a:spLocks noGrp="1"/>
          </p:cNvSpPr>
          <p:nvPr>
            <p:ph type="body" sz="quarter" idx="18"/>
          </p:nvPr>
        </p:nvSpPr>
        <p:spPr>
          <a:xfrm>
            <a:off x="878449" y="1334150"/>
            <a:ext cx="10435102" cy="902735"/>
          </a:xfrm>
        </p:spPr>
        <p:txBody>
          <a:bodyPr/>
          <a:lstStyle/>
          <a:p>
            <a:r>
              <a:rPr lang="en-GB" sz="2000" b="1" dirty="0" err="1">
                <a:solidFill>
                  <a:srgbClr val="DE0A1D"/>
                </a:solidFill>
              </a:rPr>
              <a:t>Competitief</a:t>
            </a:r>
            <a:r>
              <a:rPr lang="en-GB" sz="2000" b="1" dirty="0">
                <a:solidFill>
                  <a:srgbClr val="DE0A1D"/>
                </a:solidFill>
              </a:rPr>
              <a:t> </a:t>
            </a:r>
            <a:r>
              <a:rPr lang="en-GB" sz="2000" b="1" dirty="0" err="1">
                <a:solidFill>
                  <a:srgbClr val="DE0A1D"/>
                </a:solidFill>
              </a:rPr>
              <a:t>landschap</a:t>
            </a:r>
            <a:r>
              <a:rPr lang="en-GB" sz="2000" b="1" dirty="0">
                <a:solidFill>
                  <a:srgbClr val="DE0A1D"/>
                </a:solidFill>
              </a:rPr>
              <a:t>: </a:t>
            </a:r>
          </a:p>
          <a:p>
            <a:pPr marL="342900" indent="-342900">
              <a:buFont typeface="Arial" panose="020B0604020202020204" pitchFamily="34" charset="0"/>
              <a:buChar char="•"/>
            </a:pPr>
            <a:r>
              <a:rPr lang="nl-NL" sz="2000" dirty="0"/>
              <a:t>Wie zijn je belangrijkste concurrenten, wat maakt je beter? 
Hoe ga je opvallen en meer klanten krijgen?
Hoe ga je om met veranderingen in de competitie?</a:t>
            </a:r>
          </a:p>
          <a:p>
            <a:pPr marL="0" indent="0"/>
            <a:r>
              <a:rPr lang="en-GB" sz="2000" b="1" dirty="0">
                <a:solidFill>
                  <a:srgbClr val="F2A72C"/>
                </a:solidFill>
              </a:rPr>
              <a:t>Marketing </a:t>
            </a:r>
            <a:r>
              <a:rPr lang="en-GB" sz="2000" b="1" dirty="0" err="1">
                <a:solidFill>
                  <a:srgbClr val="F2A72C"/>
                </a:solidFill>
              </a:rPr>
              <a:t>strategieën</a:t>
            </a:r>
            <a:r>
              <a:rPr lang="en-GB" sz="2000" b="1" dirty="0">
                <a:solidFill>
                  <a:srgbClr val="F2A72C"/>
                </a:solidFill>
              </a:rPr>
              <a:t>:</a:t>
            </a:r>
          </a:p>
          <a:p>
            <a:pPr marL="357188" lvl="1" indent="-357188">
              <a:buFont typeface="Arial" panose="020B0604020202020204" pitchFamily="34" charset="0"/>
              <a:buChar char="•"/>
            </a:pPr>
            <a:r>
              <a:rPr lang="en-GB" spc="0" dirty="0">
                <a:solidFill>
                  <a:srgbClr val="595959"/>
                </a:solidFill>
                <a:latin typeface="+mn-lt"/>
              </a:rPr>
              <a:t>How do you advertise your products or services? </a:t>
            </a:r>
          </a:p>
          <a:p>
            <a:pPr marL="357188" lvl="1" indent="-357188">
              <a:buFont typeface="Arial" panose="020B0604020202020204" pitchFamily="34" charset="0"/>
              <a:buChar char="•"/>
            </a:pPr>
            <a:r>
              <a:rPr lang="en-GB" spc="0" dirty="0">
                <a:solidFill>
                  <a:srgbClr val="595959"/>
                </a:solidFill>
                <a:latin typeface="+mn-lt"/>
              </a:rPr>
              <a:t>How will you use the loan to boost your marketing? </a:t>
            </a:r>
          </a:p>
          <a:p>
            <a:pPr marL="357188" lvl="1" indent="-357188">
              <a:buFont typeface="Arial" panose="020B0604020202020204" pitchFamily="34" charset="0"/>
              <a:buChar char="•"/>
            </a:pPr>
            <a:r>
              <a:rPr lang="en-GB" spc="0" dirty="0">
                <a:solidFill>
                  <a:srgbClr val="595959"/>
                </a:solidFill>
                <a:latin typeface="+mn-lt"/>
              </a:rPr>
              <a:t>How do you measure if your marketing works? </a:t>
            </a:r>
            <a:endParaRPr lang="en-US" b="1" spc="0" dirty="0">
              <a:solidFill>
                <a:srgbClr val="595959"/>
              </a:solidFill>
              <a:latin typeface="+mn-lt"/>
            </a:endParaRPr>
          </a:p>
          <a:p>
            <a:r>
              <a:rPr lang="en-GB" sz="2000" b="1" dirty="0">
                <a:solidFill>
                  <a:srgbClr val="086575"/>
                </a:solidFill>
              </a:rPr>
              <a:t>Proposed Use of Loan Funds</a:t>
            </a:r>
            <a:r>
              <a:rPr lang="en-US" sz="2000" b="1" dirty="0">
                <a:solidFill>
                  <a:srgbClr val="086575"/>
                </a:solidFill>
              </a:rPr>
              <a:t>:  </a:t>
            </a:r>
          </a:p>
          <a:p>
            <a:pPr marL="342900" indent="-342900">
              <a:buFont typeface="Arial" panose="020B0604020202020204" pitchFamily="34" charset="0"/>
              <a:buChar char="•"/>
            </a:pPr>
            <a:r>
              <a:rPr lang="en-GB" sz="2000" spc="0" dirty="0">
                <a:solidFill>
                  <a:srgbClr val="595959"/>
                </a:solidFill>
                <a:latin typeface="+mn-lt"/>
              </a:rPr>
              <a:t>How will you use the loan to grow your business? </a:t>
            </a:r>
          </a:p>
          <a:p>
            <a:pPr marL="342900" indent="-342900">
              <a:buFont typeface="Arial" panose="020B0604020202020204" pitchFamily="34" charset="0"/>
              <a:buChar char="•"/>
            </a:pPr>
            <a:r>
              <a:rPr lang="en-GB" sz="2000" spc="0" dirty="0">
                <a:solidFill>
                  <a:srgbClr val="595959"/>
                </a:solidFill>
                <a:latin typeface="+mn-lt"/>
              </a:rPr>
              <a:t>Can you explain where exactly the money will go?  </a:t>
            </a:r>
          </a:p>
          <a:p>
            <a:pPr marL="342900" indent="-342900">
              <a:buFont typeface="Arial" panose="020B0604020202020204" pitchFamily="34" charset="0"/>
              <a:buChar char="•"/>
            </a:pPr>
            <a:r>
              <a:rPr lang="en-GB" sz="2000" spc="0" dirty="0">
                <a:solidFill>
                  <a:srgbClr val="595959"/>
                </a:solidFill>
                <a:latin typeface="+mn-lt"/>
              </a:rPr>
              <a:t>What goals do you hope to achieve with the loan? </a:t>
            </a:r>
            <a:endParaRPr lang="en-US" sz="2000" spc="0" dirty="0">
              <a:solidFill>
                <a:srgbClr val="595959"/>
              </a:solidFill>
              <a:latin typeface="+mn-lt"/>
            </a:endParaRPr>
          </a:p>
          <a:p>
            <a:pPr marL="342900" indent="-342900">
              <a:buFont typeface="Arial" panose="020B0604020202020204" pitchFamily="34" charset="0"/>
              <a:buChar char="•"/>
            </a:pPr>
            <a:endParaRPr lang="en-GB" sz="2000" dirty="0">
              <a:solidFill>
                <a:srgbClr val="595959"/>
              </a:solidFill>
            </a:endParaRPr>
          </a:p>
          <a:p>
            <a:pPr marL="0" indent="0" algn="just"/>
            <a:endParaRPr lang="en-GB" sz="2000" dirty="0"/>
          </a:p>
        </p:txBody>
      </p:sp>
      <p:sp>
        <p:nvSpPr>
          <p:cNvPr id="4" name="Text Placeholder 3">
            <a:extLst>
              <a:ext uri="{FF2B5EF4-FFF2-40B4-BE49-F238E27FC236}">
                <a16:creationId xmlns:a16="http://schemas.microsoft.com/office/drawing/2014/main" id="{74D4739D-8ED0-552C-F518-AD8A4B4CC5BD}"/>
              </a:ext>
            </a:extLst>
          </p:cNvPr>
          <p:cNvSpPr>
            <a:spLocks noGrp="1"/>
          </p:cNvSpPr>
          <p:nvPr>
            <p:ph type="body" sz="quarter" idx="16"/>
          </p:nvPr>
        </p:nvSpPr>
        <p:spPr>
          <a:xfrm>
            <a:off x="577750" y="530496"/>
            <a:ext cx="10366090" cy="803654"/>
          </a:xfrm>
        </p:spPr>
        <p:txBody>
          <a:bodyPr/>
          <a:lstStyle/>
          <a:p>
            <a:r>
              <a:rPr lang="nl-NL" sz="2800" b="1" dirty="0">
                <a:solidFill>
                  <a:srgbClr val="47B5C8"/>
                </a:solidFill>
              </a:rPr>
              <a:t>Vragen die de </a:t>
            </a:r>
            <a:r>
              <a:rPr lang="nl-NL" sz="2800" b="1" dirty="0" err="1">
                <a:solidFill>
                  <a:srgbClr val="47B5C8"/>
                </a:solidFill>
              </a:rPr>
              <a:t>leningfunctionaris</a:t>
            </a:r>
            <a:r>
              <a:rPr lang="nl-NL" sz="2800" b="1" dirty="0">
                <a:solidFill>
                  <a:srgbClr val="47B5C8"/>
                </a:solidFill>
              </a:rPr>
              <a:t> kan stellen om aanvragers te helpen bij het presenteren van hun businessplan</a:t>
            </a:r>
            <a:r>
              <a:rPr lang="en-GB" sz="2400" b="1" dirty="0">
                <a:solidFill>
                  <a:srgbClr val="47B5C8"/>
                </a:solidFill>
              </a:rPr>
              <a:t>(2/2)</a:t>
            </a:r>
            <a:endParaRPr lang="en-GB" sz="3200" b="1" dirty="0">
              <a:solidFill>
                <a:srgbClr val="47B5C8"/>
              </a:solidFill>
            </a:endParaRPr>
          </a:p>
          <a:p>
            <a:r>
              <a:rPr lang="en-US" sz="4000" dirty="0">
                <a:solidFill>
                  <a:schemeClr val="bg1"/>
                </a:solidFill>
              </a:rPr>
              <a:t>	</a:t>
            </a:r>
            <a:endParaRPr lang="en-US" sz="4000" dirty="0"/>
          </a:p>
        </p:txBody>
      </p:sp>
      <p:pic>
        <p:nvPicPr>
          <p:cNvPr id="7" name="Picture 6" descr="A keyboard with blue buttons&#10;&#10;Description automatically generated">
            <a:extLst>
              <a:ext uri="{FF2B5EF4-FFF2-40B4-BE49-F238E27FC236}">
                <a16:creationId xmlns:a16="http://schemas.microsoft.com/office/drawing/2014/main" id="{E487DA09-1C24-956D-4B8C-049AA9C4A93B}"/>
              </a:ext>
            </a:extLst>
          </p:cNvPr>
          <p:cNvPicPr>
            <a:picLocks noChangeAspect="1"/>
          </p:cNvPicPr>
          <p:nvPr/>
        </p:nvPicPr>
        <p:blipFill>
          <a:blip r:embed="rId2">
            <a:extLst>
              <a:ext uri="{837473B0-CC2E-450A-ABE3-18F120FF3D39}">
                <a1611:picAttrSrcUrl xmlns:a1611="http://schemas.microsoft.com/office/drawing/2016/11/main" r:id="rId3"/>
              </a:ext>
            </a:extLst>
          </a:blip>
          <a:srcRect l="44648"/>
          <a:stretch/>
        </p:blipFill>
        <p:spPr>
          <a:xfrm>
            <a:off x="8419380" y="1948766"/>
            <a:ext cx="2314228" cy="2697996"/>
          </a:xfrm>
          <a:prstGeom prst="rect">
            <a:avLst/>
          </a:prstGeom>
        </p:spPr>
      </p:pic>
    </p:spTree>
    <p:extLst>
      <p:ext uri="{BB962C8B-B14F-4D97-AF65-F5344CB8AC3E}">
        <p14:creationId xmlns:p14="http://schemas.microsoft.com/office/powerpoint/2010/main" val="21724457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7FC899-0468-C046-600A-5F7B4A7B7BEB}"/>
            </a:ext>
          </a:extLst>
        </p:cNvPr>
        <p:cNvGrpSpPr/>
        <p:nvPr/>
      </p:nvGrpSpPr>
      <p:grpSpPr>
        <a:xfrm>
          <a:off x="0" y="0"/>
          <a:ext cx="0" cy="0"/>
          <a:chOff x="0" y="0"/>
          <a:chExt cx="0" cy="0"/>
        </a:xfrm>
      </p:grpSpPr>
      <p:sp>
        <p:nvSpPr>
          <p:cNvPr id="2" name="Freeform 1">
            <a:extLst>
              <a:ext uri="{FF2B5EF4-FFF2-40B4-BE49-F238E27FC236}">
                <a16:creationId xmlns:a16="http://schemas.microsoft.com/office/drawing/2014/main" id="{B41549AB-8FEC-5F6A-0467-FA0B52FBDB2E}"/>
              </a:ext>
            </a:extLst>
          </p:cNvPr>
          <p:cNvSpPr/>
          <p:nvPr/>
        </p:nvSpPr>
        <p:spPr>
          <a:xfrm>
            <a:off x="0" y="475288"/>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5" name="Text Placeholder 4">
            <a:extLst>
              <a:ext uri="{FF2B5EF4-FFF2-40B4-BE49-F238E27FC236}">
                <a16:creationId xmlns:a16="http://schemas.microsoft.com/office/drawing/2014/main" id="{BD32AC77-4DCF-27C6-1948-D5C09C696600}"/>
              </a:ext>
            </a:extLst>
          </p:cNvPr>
          <p:cNvSpPr>
            <a:spLocks noGrp="1"/>
          </p:cNvSpPr>
          <p:nvPr>
            <p:ph type="body" sz="quarter" idx="18"/>
          </p:nvPr>
        </p:nvSpPr>
        <p:spPr>
          <a:xfrm>
            <a:off x="606709" y="1466848"/>
            <a:ext cx="10078544" cy="902735"/>
          </a:xfrm>
        </p:spPr>
        <p:txBody>
          <a:bodyPr/>
          <a:lstStyle/>
          <a:p>
            <a:pPr marL="285750" indent="-285750">
              <a:buFont typeface="Arial" panose="020B0604020202020204" pitchFamily="34" charset="0"/>
              <a:buChar char="•"/>
            </a:pPr>
            <a:r>
              <a:rPr lang="nl-NL" sz="2000" dirty="0">
                <a:latin typeface="Calibri" panose="020F0502020204030204" pitchFamily="34" charset="0"/>
                <a:ea typeface="Calibri" panose="020F0502020204030204" pitchFamily="34" charset="0"/>
              </a:rPr>
              <a:t>Geef een sjabloon of begeleiding bij het structureren van een uitgebreid businessplan dat aansluit bij de vereisten van de microlening of andere financiering. 
Modellen of voorbeelden geven van succesvolle bedrijfsplannen die financiering hebben opgeleverd 
Benadruk de mogelijkheden voor herzieningen of feedback op het businessplan om ervoor te zorgen dat het voldoet aan de criteria voor goedkeuring van leningen
Advies over de beste manier om financiële prognoses en haalbaarheidsbeoordelingen te presenteren om de </a:t>
            </a:r>
            <a:r>
              <a:rPr lang="nl-NL" sz="2000" dirty="0" err="1">
                <a:latin typeface="Calibri" panose="020F0502020204030204" pitchFamily="34" charset="0"/>
                <a:ea typeface="Calibri" panose="020F0502020204030204" pitchFamily="34" charset="0"/>
              </a:rPr>
              <a:t>leningaanvraag</a:t>
            </a:r>
            <a:r>
              <a:rPr lang="nl-NL" sz="2000" dirty="0">
                <a:latin typeface="Calibri" panose="020F0502020204030204" pitchFamily="34" charset="0"/>
                <a:ea typeface="Calibri" panose="020F0502020204030204" pitchFamily="34" charset="0"/>
              </a:rPr>
              <a:t> te versterken.
Deel specifieke richtlijnen of voorkeuren met betrekking tot het formaat of de inhoud van het businessplan waarvan ik op de hoogte moet zijn?</a:t>
            </a:r>
            <a:endParaRPr lang="en-GB" sz="2000" dirty="0">
              <a:solidFill>
                <a:srgbClr val="595959"/>
              </a:solidFill>
            </a:endParaRPr>
          </a:p>
          <a:p>
            <a:pPr marL="0" indent="0" algn="just"/>
            <a:endParaRPr lang="en-GB" sz="2200" dirty="0"/>
          </a:p>
        </p:txBody>
      </p:sp>
      <p:sp>
        <p:nvSpPr>
          <p:cNvPr id="4" name="Text Placeholder 3">
            <a:extLst>
              <a:ext uri="{FF2B5EF4-FFF2-40B4-BE49-F238E27FC236}">
                <a16:creationId xmlns:a16="http://schemas.microsoft.com/office/drawing/2014/main" id="{E15AA95A-E2FA-CB69-4B15-29CD98D8CB2E}"/>
              </a:ext>
            </a:extLst>
          </p:cNvPr>
          <p:cNvSpPr>
            <a:spLocks noGrp="1"/>
          </p:cNvSpPr>
          <p:nvPr>
            <p:ph type="body" sz="quarter" idx="16"/>
          </p:nvPr>
        </p:nvSpPr>
        <p:spPr>
          <a:xfrm>
            <a:off x="0" y="569241"/>
            <a:ext cx="10366090" cy="803654"/>
          </a:xfrm>
        </p:spPr>
        <p:txBody>
          <a:bodyPr/>
          <a:lstStyle/>
          <a:p>
            <a:r>
              <a:rPr lang="nl-NL" sz="4000" dirty="0"/>
              <a:t>Krijg duidelijkheid als uw bemiddelaar dat kan</a:t>
            </a:r>
            <a:r>
              <a:rPr lang="en-US" sz="4000" dirty="0">
                <a:solidFill>
                  <a:schemeClr val="bg1"/>
                </a:solidFill>
              </a:rPr>
              <a:t>	</a:t>
            </a:r>
            <a:endParaRPr lang="en-US" sz="4000" dirty="0"/>
          </a:p>
        </p:txBody>
      </p:sp>
    </p:spTree>
    <p:extLst>
      <p:ext uri="{BB962C8B-B14F-4D97-AF65-F5344CB8AC3E}">
        <p14:creationId xmlns:p14="http://schemas.microsoft.com/office/powerpoint/2010/main" val="26320236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1">
            <a:extLst>
              <a:ext uri="{FF2B5EF4-FFF2-40B4-BE49-F238E27FC236}">
                <a16:creationId xmlns:a16="http://schemas.microsoft.com/office/drawing/2014/main" id="{650BB2FE-4D04-68BE-E4C9-E831FEB881C1}"/>
              </a:ext>
            </a:extLst>
          </p:cNvPr>
          <p:cNvSpPr/>
          <p:nvPr/>
        </p:nvSpPr>
        <p:spPr>
          <a:xfrm>
            <a:off x="3176" y="582914"/>
            <a:ext cx="609282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graphicFrame>
        <p:nvGraphicFramePr>
          <p:cNvPr id="7" name="think-cell data - do not delete" hidden="1">
            <a:extLst>
              <a:ext uri="{FF2B5EF4-FFF2-40B4-BE49-F238E27FC236}">
                <a16:creationId xmlns:a16="http://schemas.microsoft.com/office/drawing/2014/main" id="{7D6D3D22-7D59-C4A6-7B80-486C7C65723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38" imgH="540" progId="TCLayout.ActiveDocument.1">
                  <p:embed/>
                </p:oleObj>
              </mc:Choice>
              <mc:Fallback>
                <p:oleObj name="think-cell Folie" r:id="rId3" imgW="538" imgH="540" progId="TCLayout.ActiveDocument.1">
                  <p:embed/>
                  <p:pic>
                    <p:nvPicPr>
                      <p:cNvPr id="7" name="think-cell data - do not delete" hidden="1">
                        <a:extLst>
                          <a:ext uri="{FF2B5EF4-FFF2-40B4-BE49-F238E27FC236}">
                            <a16:creationId xmlns:a16="http://schemas.microsoft.com/office/drawing/2014/main" id="{7D6D3D22-7D59-C4A6-7B80-486C7C65723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extplatzhalter 1">
            <a:extLst>
              <a:ext uri="{FF2B5EF4-FFF2-40B4-BE49-F238E27FC236}">
                <a16:creationId xmlns:a16="http://schemas.microsoft.com/office/drawing/2014/main" id="{6E3B7129-98E9-6ED0-FD69-42F6BEB7B326}"/>
              </a:ext>
            </a:extLst>
          </p:cNvPr>
          <p:cNvSpPr>
            <a:spLocks noGrp="1"/>
          </p:cNvSpPr>
          <p:nvPr>
            <p:ph type="body" sz="quarter" idx="18"/>
          </p:nvPr>
        </p:nvSpPr>
        <p:spPr>
          <a:xfrm>
            <a:off x="691141" y="1443071"/>
            <a:ext cx="5404859" cy="3600497"/>
          </a:xfrm>
        </p:spPr>
        <p:txBody>
          <a:bodyPr/>
          <a:lstStyle/>
          <a:p>
            <a:pPr marL="0" indent="0"/>
            <a:r>
              <a:rPr lang="en-GB" sz="1800" b="1" dirty="0">
                <a:effectLst/>
                <a:latin typeface="Calibri" panose="020F0502020204030204" pitchFamily="34" charset="0"/>
                <a:ea typeface="Calibri" panose="020F0502020204030204" pitchFamily="34" charset="0"/>
              </a:rPr>
              <a:t>	</a:t>
            </a:r>
            <a:endParaRPr lang="en-GB" sz="2000" dirty="0"/>
          </a:p>
          <a:p>
            <a:pPr marL="0" indent="0"/>
            <a:r>
              <a:rPr lang="nl-NL" sz="2200" dirty="0">
                <a:latin typeface="Calibri" panose="020F0502020204030204" pitchFamily="34" charset="0"/>
                <a:ea typeface="Calibri" panose="020F0502020204030204" pitchFamily="34" charset="0"/>
              </a:rPr>
              <a:t>Hoewel u in Module 3 Financiële geletterdheid hebt geleerd over financiële projecten, delen we in dit gedeelte het formaat van financiële projecties die bij uw businessplan moeten worden ingediend bij het lenen of verkrijgen van financiering.</a:t>
            </a:r>
            <a:endParaRPr lang="en-US" sz="2200" dirty="0">
              <a:effectLst/>
              <a:latin typeface="Calibri" panose="020F0502020204030204" pitchFamily="34" charset="0"/>
              <a:ea typeface="Calibri" panose="020F0502020204030204" pitchFamily="34" charset="0"/>
            </a:endParaRPr>
          </a:p>
        </p:txBody>
      </p:sp>
      <p:sp>
        <p:nvSpPr>
          <p:cNvPr id="3" name="Textplatzhalter 2">
            <a:extLst>
              <a:ext uri="{FF2B5EF4-FFF2-40B4-BE49-F238E27FC236}">
                <a16:creationId xmlns:a16="http://schemas.microsoft.com/office/drawing/2014/main" id="{6ECDFA28-505E-08B3-51C9-7E8A03395628}"/>
              </a:ext>
            </a:extLst>
          </p:cNvPr>
          <p:cNvSpPr>
            <a:spLocks noGrp="1"/>
          </p:cNvSpPr>
          <p:nvPr>
            <p:ph type="body" sz="quarter" idx="16"/>
          </p:nvPr>
        </p:nvSpPr>
        <p:spPr>
          <a:xfrm>
            <a:off x="425904" y="629525"/>
            <a:ext cx="5528275" cy="992652"/>
          </a:xfrm>
        </p:spPr>
        <p:txBody>
          <a:bodyPr/>
          <a:lstStyle/>
          <a:p>
            <a:r>
              <a:rPr lang="en-GB" sz="4000" dirty="0" err="1">
                <a:solidFill>
                  <a:srgbClr val="595959"/>
                </a:solidFill>
                <a:latin typeface="Calibri" panose="020F0502020204030204" pitchFamily="34" charset="0"/>
                <a:ea typeface="Calibri" panose="020F0502020204030204" pitchFamily="34" charset="0"/>
              </a:rPr>
              <a:t>Financiële</a:t>
            </a:r>
            <a:r>
              <a:rPr lang="en-GB" sz="4000" dirty="0">
                <a:solidFill>
                  <a:srgbClr val="595959"/>
                </a:solidFill>
                <a:latin typeface="Calibri" panose="020F0502020204030204" pitchFamily="34" charset="0"/>
                <a:ea typeface="Calibri" panose="020F0502020204030204" pitchFamily="34" charset="0"/>
              </a:rPr>
              <a:t> </a:t>
            </a:r>
            <a:r>
              <a:rPr lang="en-GB" sz="4000" dirty="0" err="1">
                <a:solidFill>
                  <a:srgbClr val="595959"/>
                </a:solidFill>
                <a:latin typeface="Calibri" panose="020F0502020204030204" pitchFamily="34" charset="0"/>
                <a:ea typeface="Calibri" panose="020F0502020204030204" pitchFamily="34" charset="0"/>
              </a:rPr>
              <a:t>projecties</a:t>
            </a:r>
            <a:endParaRPr lang="de-DE" sz="4000" dirty="0">
              <a:solidFill>
                <a:srgbClr val="595959"/>
              </a:solidFill>
            </a:endParaRPr>
          </a:p>
        </p:txBody>
      </p:sp>
      <p:pic>
        <p:nvPicPr>
          <p:cNvPr id="9" name="Picture Placeholder 8" descr="A magnifying glass and graph paper&#10;&#10;Description automatically generated">
            <a:extLst>
              <a:ext uri="{FF2B5EF4-FFF2-40B4-BE49-F238E27FC236}">
                <a16:creationId xmlns:a16="http://schemas.microsoft.com/office/drawing/2014/main" id="{C6E150C3-2C79-02AA-320F-EF2CB1E51098}"/>
              </a:ext>
            </a:extLst>
          </p:cNvPr>
          <p:cNvPicPr>
            <a:picLocks noGrp="1" noChangeAspect="1"/>
          </p:cNvPicPr>
          <p:nvPr>
            <p:ph type="pic" sz="quarter" idx="42"/>
          </p:nvPr>
        </p:nvPicPr>
        <p:blipFill>
          <a:blip r:embed="rId5">
            <a:extLst>
              <a:ext uri="{837473B0-CC2E-450A-ABE3-18F120FF3D39}">
                <a1611:picAttrSrcUrl xmlns:a1611="http://schemas.microsoft.com/office/drawing/2016/11/main" r:id="rId6"/>
              </a:ext>
            </a:extLst>
          </a:blip>
          <a:srcRect l="15861" r="15861"/>
          <a:stretch>
            <a:fillRect/>
          </a:stretch>
        </p:blipFill>
        <p:spPr>
          <a:xfrm>
            <a:off x="6545263" y="1377950"/>
            <a:ext cx="5646737" cy="4656138"/>
          </a:xfrm>
          <a:solidFill>
            <a:schemeClr val="bg1"/>
          </a:solidFill>
        </p:spPr>
      </p:pic>
      <p:sp>
        <p:nvSpPr>
          <p:cNvPr id="5" name="TextBox 4">
            <a:extLst>
              <a:ext uri="{FF2B5EF4-FFF2-40B4-BE49-F238E27FC236}">
                <a16:creationId xmlns:a16="http://schemas.microsoft.com/office/drawing/2014/main" id="{AAF1B666-5B89-48DC-13EA-A36369C843E6}"/>
              </a:ext>
            </a:extLst>
          </p:cNvPr>
          <p:cNvSpPr txBox="1"/>
          <p:nvPr/>
        </p:nvSpPr>
        <p:spPr>
          <a:xfrm>
            <a:off x="6343979" y="629525"/>
            <a:ext cx="6049303" cy="553998"/>
          </a:xfrm>
          <a:prstGeom prst="rect">
            <a:avLst/>
          </a:prstGeom>
          <a:noFill/>
        </p:spPr>
        <p:txBody>
          <a:bodyPr wrap="square" rtlCol="0">
            <a:spAutoFit/>
          </a:bodyPr>
          <a:lstStyle/>
          <a:p>
            <a:r>
              <a:rPr lang="en-GB" sz="3000" dirty="0"/>
              <a:t>	</a:t>
            </a:r>
          </a:p>
        </p:txBody>
      </p:sp>
    </p:spTree>
    <p:extLst>
      <p:ext uri="{BB962C8B-B14F-4D97-AF65-F5344CB8AC3E}">
        <p14:creationId xmlns:p14="http://schemas.microsoft.com/office/powerpoint/2010/main" val="27048602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5D69B-44A0-AA8C-DBE8-CA22F2B712BB}"/>
            </a:ext>
          </a:extLst>
        </p:cNvPr>
        <p:cNvGrpSpPr/>
        <p:nvPr/>
      </p:nvGrpSpPr>
      <p:grpSpPr>
        <a:xfrm>
          <a:off x="0" y="0"/>
          <a:ext cx="0" cy="0"/>
          <a:chOff x="0" y="0"/>
          <a:chExt cx="0" cy="0"/>
        </a:xfrm>
      </p:grpSpPr>
      <p:sp>
        <p:nvSpPr>
          <p:cNvPr id="2" name="Freeform 1">
            <a:extLst>
              <a:ext uri="{FF2B5EF4-FFF2-40B4-BE49-F238E27FC236}">
                <a16:creationId xmlns:a16="http://schemas.microsoft.com/office/drawing/2014/main" id="{6FEC729A-33F8-3EA8-9866-A735867E3D55}"/>
              </a:ext>
            </a:extLst>
          </p:cNvPr>
          <p:cNvSpPr/>
          <p:nvPr/>
        </p:nvSpPr>
        <p:spPr>
          <a:xfrm>
            <a:off x="0" y="474683"/>
            <a:ext cx="10547230" cy="756019"/>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5" name="Text Placeholder 4">
            <a:extLst>
              <a:ext uri="{FF2B5EF4-FFF2-40B4-BE49-F238E27FC236}">
                <a16:creationId xmlns:a16="http://schemas.microsoft.com/office/drawing/2014/main" id="{4681A121-5A78-214D-0FB0-576F6047AE2F}"/>
              </a:ext>
            </a:extLst>
          </p:cNvPr>
          <p:cNvSpPr>
            <a:spLocks noGrp="1"/>
          </p:cNvSpPr>
          <p:nvPr>
            <p:ph type="body" sz="quarter" idx="18"/>
          </p:nvPr>
        </p:nvSpPr>
        <p:spPr>
          <a:xfrm>
            <a:off x="468686" y="1367171"/>
            <a:ext cx="10078544" cy="902735"/>
          </a:xfrm>
        </p:spPr>
        <p:txBody>
          <a:bodyPr/>
          <a:lstStyle/>
          <a:p>
            <a:pPr marL="342900" indent="-342900">
              <a:buFont typeface="Arial" panose="020B0604020202020204" pitchFamily="34" charset="0"/>
              <a:buChar char="•"/>
            </a:pPr>
            <a:r>
              <a:rPr lang="en-US" sz="2000" b="1" dirty="0" err="1">
                <a:solidFill>
                  <a:srgbClr val="47B5C8"/>
                </a:solidFill>
              </a:rPr>
              <a:t>Resultatenrekening</a:t>
            </a:r>
            <a:r>
              <a:rPr lang="en-US" sz="2000" b="1" dirty="0">
                <a:solidFill>
                  <a:srgbClr val="47B5C8"/>
                </a:solidFill>
              </a:rPr>
              <a:t>: </a:t>
            </a:r>
            <a:r>
              <a:rPr lang="nl-NL" sz="2000" dirty="0"/>
              <a:t>Omzet – prognose van de verkoop, kosten van verkochte goederen, brutowinst, bedrijfskosten – salarissen, huur, marketing, nutsvoorzieningen en andere vaste en variabele kosten, nettowinst – brutowinst minus bedrijfskosten, belastingen en rente.</a:t>
            </a:r>
          </a:p>
          <a:p>
            <a:pPr marL="342900" indent="-342900">
              <a:buFont typeface="Arial" panose="020B0604020202020204" pitchFamily="34" charset="0"/>
              <a:buChar char="•"/>
            </a:pPr>
            <a:r>
              <a:rPr lang="en-US" sz="2000" b="1" dirty="0" err="1">
                <a:solidFill>
                  <a:srgbClr val="F2A72C"/>
                </a:solidFill>
              </a:rPr>
              <a:t>Kasstroom</a:t>
            </a:r>
            <a:r>
              <a:rPr lang="en-US" sz="2000" b="1" dirty="0">
                <a:solidFill>
                  <a:srgbClr val="F2A72C"/>
                </a:solidFill>
              </a:rPr>
              <a:t> prognoses: </a:t>
            </a:r>
            <a:r>
              <a:rPr lang="nl-NL" sz="2000" dirty="0"/>
              <a:t>Instroom van kasmiddelen – inkomsten uit verkoop, investeringen, leningen of andere bronnen; uitstroom van contanten – betalingen voor uitgaven zoals huur, salarisadministratie, leveranciers, belastingen en aflossingen van leningen; netto kasstroom; Kassasaldo openen en sluiten.</a:t>
            </a:r>
          </a:p>
          <a:p>
            <a:pPr marL="342900" indent="-342900">
              <a:buFont typeface="Arial" panose="020B0604020202020204" pitchFamily="34" charset="0"/>
              <a:buChar char="•"/>
            </a:pPr>
            <a:r>
              <a:rPr lang="en-GB" sz="2000" b="1" dirty="0">
                <a:solidFill>
                  <a:srgbClr val="DE0A1D"/>
                </a:solidFill>
              </a:rPr>
              <a:t>Prognoses van de </a:t>
            </a:r>
            <a:r>
              <a:rPr lang="en-GB" sz="2000" b="1" dirty="0" err="1">
                <a:solidFill>
                  <a:srgbClr val="DE0A1D"/>
                </a:solidFill>
              </a:rPr>
              <a:t>balans</a:t>
            </a:r>
            <a:r>
              <a:rPr lang="en-US" sz="2000" b="1" dirty="0">
                <a:solidFill>
                  <a:srgbClr val="DE0A1D"/>
                </a:solidFill>
              </a:rPr>
              <a:t>: </a:t>
            </a:r>
            <a:r>
              <a:rPr lang="nl-NL" sz="2000" dirty="0"/>
              <a:t>Activa – vlottende activa (liquide middelen, debiteuren, inventaris) en vaste activa (onroerend goed, uitrusting, enz.); Verplichtingen – kortlopende verplichtingen (crediteuren, leningen die binnen een jaar vervallen) en langlopende verplichtingen (leningen, hypotheken); Eigen vermogen – eigen vermogen in handen van de bedrijfseigenaren.</a:t>
            </a:r>
            <a:endParaRPr lang="en-GB" sz="2000" dirty="0"/>
          </a:p>
        </p:txBody>
      </p:sp>
      <p:sp>
        <p:nvSpPr>
          <p:cNvPr id="4" name="Text Placeholder 3">
            <a:extLst>
              <a:ext uri="{FF2B5EF4-FFF2-40B4-BE49-F238E27FC236}">
                <a16:creationId xmlns:a16="http://schemas.microsoft.com/office/drawing/2014/main" id="{325846A8-E855-57FB-8662-9BA0C1D4E60F}"/>
              </a:ext>
            </a:extLst>
          </p:cNvPr>
          <p:cNvSpPr>
            <a:spLocks noGrp="1"/>
          </p:cNvSpPr>
          <p:nvPr>
            <p:ph type="body" sz="quarter" idx="16"/>
          </p:nvPr>
        </p:nvSpPr>
        <p:spPr>
          <a:xfrm>
            <a:off x="181140" y="588356"/>
            <a:ext cx="10366090" cy="803654"/>
          </a:xfrm>
        </p:spPr>
        <p:txBody>
          <a:bodyPr/>
          <a:lstStyle/>
          <a:p>
            <a:r>
              <a:rPr lang="nl-NL" sz="2400" dirty="0">
                <a:latin typeface="Calibri" panose="020F0502020204030204" pitchFamily="34" charset="0"/>
                <a:ea typeface="Calibri" panose="020F0502020204030204" pitchFamily="34" charset="0"/>
              </a:rPr>
              <a:t>Formaat van financiële projecties die nodig zijn om financiering aan te trekken</a:t>
            </a:r>
            <a:r>
              <a:rPr lang="en-US" dirty="0">
                <a:solidFill>
                  <a:schemeClr val="bg1"/>
                </a:solidFill>
              </a:rPr>
              <a:t>	</a:t>
            </a:r>
            <a:endParaRPr lang="en-US" dirty="0"/>
          </a:p>
        </p:txBody>
      </p:sp>
    </p:spTree>
    <p:extLst>
      <p:ext uri="{BB962C8B-B14F-4D97-AF65-F5344CB8AC3E}">
        <p14:creationId xmlns:p14="http://schemas.microsoft.com/office/powerpoint/2010/main" val="22298165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B976E-432D-095F-B572-CAF8F2208902}"/>
            </a:ext>
          </a:extLst>
        </p:cNvPr>
        <p:cNvGrpSpPr/>
        <p:nvPr/>
      </p:nvGrpSpPr>
      <p:grpSpPr>
        <a:xfrm>
          <a:off x="0" y="0"/>
          <a:ext cx="0" cy="0"/>
          <a:chOff x="0" y="0"/>
          <a:chExt cx="0" cy="0"/>
        </a:xfrm>
      </p:grpSpPr>
      <p:sp>
        <p:nvSpPr>
          <p:cNvPr id="2" name="Freeform 1">
            <a:extLst>
              <a:ext uri="{FF2B5EF4-FFF2-40B4-BE49-F238E27FC236}">
                <a16:creationId xmlns:a16="http://schemas.microsoft.com/office/drawing/2014/main" id="{B2D1F67C-71C6-7F0E-8593-DFA0F7C5CFC0}"/>
              </a:ext>
            </a:extLst>
          </p:cNvPr>
          <p:cNvSpPr/>
          <p:nvPr/>
        </p:nvSpPr>
        <p:spPr>
          <a:xfrm>
            <a:off x="0" y="474683"/>
            <a:ext cx="10547230" cy="756019"/>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5" name="Text Placeholder 4">
            <a:extLst>
              <a:ext uri="{FF2B5EF4-FFF2-40B4-BE49-F238E27FC236}">
                <a16:creationId xmlns:a16="http://schemas.microsoft.com/office/drawing/2014/main" id="{31C5F02A-E4E8-3F2D-CFF4-F3FE2E65DF90}"/>
              </a:ext>
            </a:extLst>
          </p:cNvPr>
          <p:cNvSpPr>
            <a:spLocks noGrp="1"/>
          </p:cNvSpPr>
          <p:nvPr>
            <p:ph type="body" sz="quarter" idx="18"/>
          </p:nvPr>
        </p:nvSpPr>
        <p:spPr>
          <a:xfrm>
            <a:off x="649826" y="1404886"/>
            <a:ext cx="10299970" cy="902735"/>
          </a:xfrm>
        </p:spPr>
        <p:txBody>
          <a:bodyPr/>
          <a:lstStyle/>
          <a:p>
            <a:pPr marL="342900" indent="-342900">
              <a:buFont typeface="Arial" panose="020B0604020202020204" pitchFamily="34" charset="0"/>
              <a:buChar char="•"/>
            </a:pPr>
            <a:r>
              <a:rPr lang="en-GB" sz="2000" b="1" dirty="0">
                <a:solidFill>
                  <a:srgbClr val="47B5C8"/>
                </a:solidFill>
              </a:rPr>
              <a:t>Break-even analyse</a:t>
            </a:r>
            <a:r>
              <a:rPr lang="en-US" sz="2000" b="1" dirty="0">
                <a:solidFill>
                  <a:srgbClr val="47B5C8"/>
                </a:solidFill>
              </a:rPr>
              <a:t>: </a:t>
            </a:r>
            <a:r>
              <a:rPr lang="nl-NL" sz="2000" dirty="0"/>
              <a:t>Vaste kosten – kosten die niet veranderen met de productie; variabele kosten – kosten die variëren met de productie; Break-even point – het aantal eenheden of verkopen dat nodig is om vaste en variabele kosten te dekken.</a:t>
            </a:r>
          </a:p>
          <a:p>
            <a:pPr marL="342900" indent="-342900">
              <a:buFont typeface="Arial" panose="020B0604020202020204" pitchFamily="34" charset="0"/>
              <a:buChar char="•"/>
            </a:pPr>
            <a:r>
              <a:rPr lang="en-US" sz="2000" b="1" dirty="0" err="1">
                <a:solidFill>
                  <a:srgbClr val="DE0A1D"/>
                </a:solidFill>
              </a:rPr>
              <a:t>Verkoop</a:t>
            </a:r>
            <a:r>
              <a:rPr lang="en-US" sz="2000" b="1" dirty="0">
                <a:solidFill>
                  <a:srgbClr val="DE0A1D"/>
                </a:solidFill>
              </a:rPr>
              <a:t> prognose: </a:t>
            </a:r>
            <a:r>
              <a:rPr lang="nl-NL" sz="2000" dirty="0"/>
              <a:t>Uitsplitsing van de verkoop naar product of dienst; maandelijkse, driemaandelijkse of jaarlijkse schattingen; aannames die worden gebruikt voor de prognose (marktvraag, groeipercentage, prijsstrategie).</a:t>
            </a:r>
            <a:endParaRPr lang="en-US" sz="2000" dirty="0">
              <a:solidFill>
                <a:srgbClr val="595959"/>
              </a:solidFill>
            </a:endParaRPr>
          </a:p>
          <a:p>
            <a:pPr marL="342900" indent="-342900">
              <a:buFont typeface="Arial" panose="020B0604020202020204" pitchFamily="34" charset="0"/>
              <a:buChar char="•"/>
            </a:pPr>
            <a:r>
              <a:rPr lang="en-US" sz="2000" b="1" dirty="0" err="1">
                <a:solidFill>
                  <a:srgbClr val="086575"/>
                </a:solidFill>
              </a:rPr>
              <a:t>Aannamen</a:t>
            </a:r>
            <a:r>
              <a:rPr lang="en-US" sz="2000" b="1" dirty="0">
                <a:solidFill>
                  <a:srgbClr val="086575"/>
                </a:solidFill>
              </a:rPr>
              <a:t>: </a:t>
            </a:r>
            <a:r>
              <a:rPr lang="nl-NL" sz="2000" dirty="0"/>
              <a:t>Prijsaannames, omzetgroeipercentage, kostenaannames, marktomvang en vraagtrends.</a:t>
            </a:r>
          </a:p>
          <a:p>
            <a:pPr marL="342900" indent="-342900">
              <a:buFont typeface="Arial" panose="020B0604020202020204" pitchFamily="34" charset="0"/>
              <a:buChar char="•"/>
            </a:pPr>
            <a:r>
              <a:rPr lang="en-US" sz="2000" b="1" dirty="0" err="1">
                <a:solidFill>
                  <a:srgbClr val="47B5C8"/>
                </a:solidFill>
              </a:rPr>
              <a:t>Financieringsbehoeften</a:t>
            </a:r>
            <a:r>
              <a:rPr lang="en-US" sz="2000" b="1" dirty="0">
                <a:solidFill>
                  <a:srgbClr val="47B5C8"/>
                </a:solidFill>
              </a:rPr>
              <a:t>: </a:t>
            </a:r>
            <a:r>
              <a:rPr lang="nl-NL" sz="2000" dirty="0"/>
              <a:t>Totaal nodig bedrag; uitsplitsing van de wijze waarop de middelen zullen worden besteed; tijdlijn voor wanneer het geld zal worden gebruikt.</a:t>
            </a:r>
          </a:p>
          <a:p>
            <a:pPr marL="342900" indent="-342900">
              <a:buFont typeface="Arial" panose="020B0604020202020204" pitchFamily="34" charset="0"/>
              <a:buChar char="•"/>
            </a:pPr>
            <a:r>
              <a:rPr lang="en-GB" sz="2000" b="1" dirty="0" err="1">
                <a:solidFill>
                  <a:srgbClr val="F2A72C"/>
                </a:solidFill>
              </a:rPr>
              <a:t>Gevoeligheidsanalyse</a:t>
            </a:r>
            <a:r>
              <a:rPr lang="en-GB" sz="2000" dirty="0">
                <a:solidFill>
                  <a:srgbClr val="F2A72C"/>
                </a:solidFill>
              </a:rPr>
              <a:t>: </a:t>
            </a:r>
            <a:r>
              <a:rPr lang="nl-NL" sz="2000" dirty="0"/>
              <a:t>Best-case, worst-case en meest waarschijnlijke scenario's; Hoe een stijging of daling van 10% in inkomsten of kosten de winstgevendheid en cashflow beïnvloedt.</a:t>
            </a:r>
            <a:endParaRPr lang="en-US" sz="2000" dirty="0">
              <a:solidFill>
                <a:srgbClr val="595959"/>
              </a:solidFill>
            </a:endParaRPr>
          </a:p>
          <a:p>
            <a:pPr marL="342900" indent="-342900">
              <a:buFont typeface="Arial" panose="020B0604020202020204" pitchFamily="34" charset="0"/>
              <a:buChar char="•"/>
            </a:pPr>
            <a:endParaRPr lang="en-GB" sz="2000" dirty="0">
              <a:solidFill>
                <a:srgbClr val="595959"/>
              </a:solidFill>
            </a:endParaRPr>
          </a:p>
          <a:p>
            <a:pPr marL="0" indent="0" algn="just"/>
            <a:endParaRPr lang="en-GB" sz="2000" dirty="0"/>
          </a:p>
        </p:txBody>
      </p:sp>
      <p:sp>
        <p:nvSpPr>
          <p:cNvPr id="4" name="Text Placeholder 3">
            <a:extLst>
              <a:ext uri="{FF2B5EF4-FFF2-40B4-BE49-F238E27FC236}">
                <a16:creationId xmlns:a16="http://schemas.microsoft.com/office/drawing/2014/main" id="{2AE3DBC5-EF11-351E-444C-380B0F88AF4E}"/>
              </a:ext>
            </a:extLst>
          </p:cNvPr>
          <p:cNvSpPr>
            <a:spLocks noGrp="1"/>
          </p:cNvSpPr>
          <p:nvPr>
            <p:ph type="body" sz="quarter" idx="16"/>
          </p:nvPr>
        </p:nvSpPr>
        <p:spPr>
          <a:xfrm>
            <a:off x="90570" y="601232"/>
            <a:ext cx="10366090" cy="803654"/>
          </a:xfrm>
        </p:spPr>
        <p:txBody>
          <a:bodyPr/>
          <a:lstStyle/>
          <a:p>
            <a:r>
              <a:rPr lang="nl-NL" sz="2400">
                <a:latin typeface="Calibri" panose="020F0502020204030204" pitchFamily="34" charset="0"/>
                <a:ea typeface="Calibri" panose="020F0502020204030204" pitchFamily="34" charset="0"/>
              </a:rPr>
              <a:t>Formaat van financiële projecties die nodig zijn om financiering aan te trekken</a:t>
            </a:r>
            <a:endParaRPr lang="en-US" sz="2400" dirty="0"/>
          </a:p>
        </p:txBody>
      </p:sp>
    </p:spTree>
    <p:extLst>
      <p:ext uri="{BB962C8B-B14F-4D97-AF65-F5344CB8AC3E}">
        <p14:creationId xmlns:p14="http://schemas.microsoft.com/office/powerpoint/2010/main" val="1497730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2998" y="789155"/>
            <a:ext cx="9632553" cy="4892667"/>
          </a:xfrm>
        </p:spPr>
        <p:txBody>
          <a:bodyPr/>
          <a:lstStyle/>
          <a:p>
            <a:r>
              <a:rPr lang="en-IE" dirty="0" err="1">
                <a:solidFill>
                  <a:schemeClr val="bg1"/>
                </a:solidFill>
              </a:rPr>
              <a:t>Leerresultaten</a:t>
            </a:r>
            <a:br>
              <a:rPr lang="en-GB" sz="2400" b="1" dirty="0">
                <a:solidFill>
                  <a:srgbClr val="47B5C8"/>
                </a:solidFill>
              </a:rPr>
            </a:br>
            <a:br>
              <a:rPr lang="en-GB" b="1" dirty="0">
                <a:solidFill>
                  <a:srgbClr val="47B5C8"/>
                </a:solidFill>
              </a:rPr>
            </a:br>
            <a:r>
              <a:rPr lang="en-GB" sz="2400" b="1" dirty="0">
                <a:solidFill>
                  <a:srgbClr val="47B5C8"/>
                </a:solidFill>
              </a:rPr>
              <a:t>Skills:</a:t>
            </a:r>
          </a:p>
          <a:p>
            <a:pPr algn="just"/>
            <a:r>
              <a:rPr lang="en-GB" sz="2200" b="1" dirty="0" err="1">
                <a:solidFill>
                  <a:srgbClr val="F2A72C"/>
                </a:solidFill>
              </a:rPr>
              <a:t>Leningen</a:t>
            </a:r>
            <a:r>
              <a:rPr lang="en-GB" sz="2200" b="1" dirty="0">
                <a:solidFill>
                  <a:srgbClr val="F2A72C"/>
                </a:solidFill>
              </a:rPr>
              <a:t> </a:t>
            </a:r>
            <a:r>
              <a:rPr lang="en-GB" sz="2200" b="1" dirty="0" err="1">
                <a:solidFill>
                  <a:srgbClr val="F2A72C"/>
                </a:solidFill>
              </a:rPr>
              <a:t>geletterdheid</a:t>
            </a:r>
            <a:r>
              <a:rPr lang="en-GB" sz="2200" b="1" dirty="0">
                <a:solidFill>
                  <a:srgbClr val="F2A72C"/>
                </a:solidFill>
              </a:rPr>
              <a:t>:</a:t>
            </a:r>
            <a:r>
              <a:rPr lang="en-GB" sz="2200" dirty="0"/>
              <a:t> </a:t>
            </a:r>
            <a:r>
              <a:rPr lang="nl-NL" sz="2200" dirty="0"/>
              <a:t>Ondernemers kunnen de voorwaarden van een lening decoderen, specifieke tarieven en vergoedingen berekenen om eigenaar te worden van het aflossingsplan.</a:t>
            </a:r>
            <a:endParaRPr lang="en-GB" sz="400" dirty="0"/>
          </a:p>
          <a:p>
            <a:pPr algn="just"/>
            <a:r>
              <a:rPr lang="en-GB" sz="2200" b="1" dirty="0" err="1">
                <a:solidFill>
                  <a:srgbClr val="F2A72C"/>
                </a:solidFill>
              </a:rPr>
              <a:t>Verfijning</a:t>
            </a:r>
            <a:r>
              <a:rPr lang="en-GB" sz="2200" b="1" dirty="0">
                <a:solidFill>
                  <a:srgbClr val="F2A72C"/>
                </a:solidFill>
              </a:rPr>
              <a:t> </a:t>
            </a:r>
            <a:r>
              <a:rPr lang="en-GB" sz="2200" b="1" dirty="0" err="1">
                <a:solidFill>
                  <a:srgbClr val="F2A72C"/>
                </a:solidFill>
              </a:rPr>
              <a:t>businessplan</a:t>
            </a:r>
            <a:r>
              <a:rPr lang="en-GB" sz="2200" b="1" dirty="0">
                <a:solidFill>
                  <a:srgbClr val="F2A72C"/>
                </a:solidFill>
              </a:rPr>
              <a:t>: </a:t>
            </a:r>
            <a:r>
              <a:rPr lang="nl-NL" sz="2200" dirty="0"/>
              <a:t>Mogelijkheid om een uitgebreid businessplan op te stellen met marktanalyse en financiële projecties.</a:t>
            </a:r>
            <a:endParaRPr lang="en-GB" sz="400" dirty="0"/>
          </a:p>
          <a:p>
            <a:pPr algn="just"/>
            <a:r>
              <a:rPr lang="en-GB" sz="2200" b="1" dirty="0" err="1">
                <a:solidFill>
                  <a:srgbClr val="F2A72C"/>
                </a:solidFill>
              </a:rPr>
              <a:t>Risicobeoordeling</a:t>
            </a:r>
            <a:r>
              <a:rPr lang="en-GB" sz="2200" b="1" dirty="0">
                <a:solidFill>
                  <a:srgbClr val="F2A72C"/>
                </a:solidFill>
              </a:rPr>
              <a:t>: </a:t>
            </a:r>
            <a:r>
              <a:rPr lang="nl-NL" sz="2200" dirty="0"/>
              <a:t>Vermogen om risico's in verband met het veiligstellen van een lening te identificeren en te beperken.</a:t>
            </a:r>
            <a:endParaRPr lang="en-US" sz="2200" dirty="0"/>
          </a:p>
          <a:p>
            <a:pPr algn="just"/>
            <a:endParaRPr lang="en-US" sz="2200" dirty="0"/>
          </a:p>
        </p:txBody>
      </p:sp>
    </p:spTree>
    <p:extLst>
      <p:ext uri="{BB962C8B-B14F-4D97-AF65-F5344CB8AC3E}">
        <p14:creationId xmlns:p14="http://schemas.microsoft.com/office/powerpoint/2010/main" val="4181211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F3CCC-9204-7B1F-CDA4-4D2A8A38555C}"/>
            </a:ext>
          </a:extLst>
        </p:cNvPr>
        <p:cNvGrpSpPr/>
        <p:nvPr/>
      </p:nvGrpSpPr>
      <p:grpSpPr>
        <a:xfrm>
          <a:off x="0" y="0"/>
          <a:ext cx="0" cy="0"/>
          <a:chOff x="0" y="0"/>
          <a:chExt cx="0" cy="0"/>
        </a:xfrm>
      </p:grpSpPr>
      <p:sp>
        <p:nvSpPr>
          <p:cNvPr id="2" name="Freeform 1">
            <a:extLst>
              <a:ext uri="{FF2B5EF4-FFF2-40B4-BE49-F238E27FC236}">
                <a16:creationId xmlns:a16="http://schemas.microsoft.com/office/drawing/2014/main" id="{2884A3E0-BABA-623E-D6AD-31F94FD965BD}"/>
              </a:ext>
            </a:extLst>
          </p:cNvPr>
          <p:cNvSpPr/>
          <p:nvPr/>
        </p:nvSpPr>
        <p:spPr>
          <a:xfrm>
            <a:off x="0" y="474683"/>
            <a:ext cx="10547230" cy="756019"/>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5" name="Text Placeholder 4">
            <a:extLst>
              <a:ext uri="{FF2B5EF4-FFF2-40B4-BE49-F238E27FC236}">
                <a16:creationId xmlns:a16="http://schemas.microsoft.com/office/drawing/2014/main" id="{2F4EC2F9-81FE-812A-693C-1B2B7CE01965}"/>
              </a:ext>
            </a:extLst>
          </p:cNvPr>
          <p:cNvSpPr>
            <a:spLocks noGrp="1"/>
          </p:cNvSpPr>
          <p:nvPr>
            <p:ph type="body" sz="quarter" idx="18"/>
          </p:nvPr>
        </p:nvSpPr>
        <p:spPr>
          <a:xfrm>
            <a:off x="649826" y="1404886"/>
            <a:ext cx="6705631" cy="902735"/>
          </a:xfrm>
        </p:spPr>
        <p:txBody>
          <a:bodyPr/>
          <a:lstStyle/>
          <a:p>
            <a:pPr marL="342900" indent="-342900">
              <a:buFont typeface="Arial" panose="020B0604020202020204" pitchFamily="34" charset="0"/>
              <a:buChar char="•"/>
            </a:pPr>
            <a:r>
              <a:rPr lang="nl-NL" sz="2000" dirty="0"/>
              <a:t>Wat zijn uw verwachte startkosten en initiële financiële behoeften voor het bedrijf? (opstartkosten en initiële investeringsvereisten)
Kunt u uw vaste en variabele kosten, inclusief dagelijkse uitgaven en overheadkosten, uitsplitsen? (operationele kosten en overheadkosten)
Hoe gaat u de prijs van uw producten of diensten bepalen en met welke factoren heeft u rekening gehouden bij het bepalen van deze prijsstrategie?
Wat zijn uw verkoopvoorspellingen of plannen om geld te verdienen voor de korte en lange termijn? (verkoopprognoses of omzetprognoses)</a:t>
            </a:r>
            <a:endParaRPr lang="en-GB" sz="2000" dirty="0">
              <a:solidFill>
                <a:srgbClr val="595959"/>
              </a:solidFill>
            </a:endParaRPr>
          </a:p>
          <a:p>
            <a:pPr marL="0" indent="0" algn="just"/>
            <a:endParaRPr lang="en-GB" sz="2200" dirty="0"/>
          </a:p>
        </p:txBody>
      </p:sp>
      <p:sp>
        <p:nvSpPr>
          <p:cNvPr id="4" name="Text Placeholder 3">
            <a:extLst>
              <a:ext uri="{FF2B5EF4-FFF2-40B4-BE49-F238E27FC236}">
                <a16:creationId xmlns:a16="http://schemas.microsoft.com/office/drawing/2014/main" id="{36A94CC5-91BD-F6FC-6A95-1A8B14013D54}"/>
              </a:ext>
            </a:extLst>
          </p:cNvPr>
          <p:cNvSpPr>
            <a:spLocks noGrp="1"/>
          </p:cNvSpPr>
          <p:nvPr>
            <p:ph type="body" sz="quarter" idx="16"/>
          </p:nvPr>
        </p:nvSpPr>
        <p:spPr>
          <a:xfrm>
            <a:off x="452879" y="601232"/>
            <a:ext cx="10366090" cy="803654"/>
          </a:xfrm>
        </p:spPr>
        <p:txBody>
          <a:bodyPr/>
          <a:lstStyle/>
          <a:p>
            <a:r>
              <a:rPr lang="nl-NL">
                <a:latin typeface="Calibri" panose="020F0502020204030204" pitchFamily="34" charset="0"/>
                <a:ea typeface="Calibri" panose="020F0502020204030204" pitchFamily="34" charset="0"/>
              </a:rPr>
              <a:t>Bereid je voor om ondervraagd te worden..</a:t>
            </a:r>
            <a:endParaRPr lang="en-US" dirty="0"/>
          </a:p>
        </p:txBody>
      </p:sp>
      <p:pic>
        <p:nvPicPr>
          <p:cNvPr id="9" name="Picture 8" descr="Question mark on green pastel background">
            <a:extLst>
              <a:ext uri="{FF2B5EF4-FFF2-40B4-BE49-F238E27FC236}">
                <a16:creationId xmlns:a16="http://schemas.microsoft.com/office/drawing/2014/main" id="{1D89AEF7-A574-9F49-ECE1-D25FF1A8D556}"/>
              </a:ext>
            </a:extLst>
          </p:cNvPr>
          <p:cNvPicPr>
            <a:picLocks noChangeAspect="1"/>
          </p:cNvPicPr>
          <p:nvPr/>
        </p:nvPicPr>
        <p:blipFill>
          <a:blip r:embed="rId2"/>
          <a:srcRect l="19981"/>
          <a:stretch/>
        </p:blipFill>
        <p:spPr>
          <a:xfrm>
            <a:off x="7477719" y="1736784"/>
            <a:ext cx="3276545" cy="3071005"/>
          </a:xfrm>
          <a:prstGeom prst="rect">
            <a:avLst/>
          </a:prstGeom>
        </p:spPr>
      </p:pic>
    </p:spTree>
    <p:extLst>
      <p:ext uri="{BB962C8B-B14F-4D97-AF65-F5344CB8AC3E}">
        <p14:creationId xmlns:p14="http://schemas.microsoft.com/office/powerpoint/2010/main" val="15217717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48D6E-81F7-6774-559F-F38FF242C3F1}"/>
            </a:ext>
          </a:extLst>
        </p:cNvPr>
        <p:cNvGrpSpPr/>
        <p:nvPr/>
      </p:nvGrpSpPr>
      <p:grpSpPr>
        <a:xfrm>
          <a:off x="0" y="0"/>
          <a:ext cx="0" cy="0"/>
          <a:chOff x="0" y="0"/>
          <a:chExt cx="0" cy="0"/>
        </a:xfrm>
      </p:grpSpPr>
      <p:sp>
        <p:nvSpPr>
          <p:cNvPr id="2" name="Freeform 1">
            <a:extLst>
              <a:ext uri="{FF2B5EF4-FFF2-40B4-BE49-F238E27FC236}">
                <a16:creationId xmlns:a16="http://schemas.microsoft.com/office/drawing/2014/main" id="{9432BCDA-84BC-E3FB-C984-23935ADC01BE}"/>
              </a:ext>
            </a:extLst>
          </p:cNvPr>
          <p:cNvSpPr/>
          <p:nvPr/>
        </p:nvSpPr>
        <p:spPr>
          <a:xfrm>
            <a:off x="0" y="474683"/>
            <a:ext cx="10547230" cy="756019"/>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5" name="Text Placeholder 4">
            <a:extLst>
              <a:ext uri="{FF2B5EF4-FFF2-40B4-BE49-F238E27FC236}">
                <a16:creationId xmlns:a16="http://schemas.microsoft.com/office/drawing/2014/main" id="{3FE6FFB5-1DC9-4A54-3C5F-B287AECB41C5}"/>
              </a:ext>
            </a:extLst>
          </p:cNvPr>
          <p:cNvSpPr>
            <a:spLocks noGrp="1"/>
          </p:cNvSpPr>
          <p:nvPr>
            <p:ph type="body" sz="quarter" idx="18"/>
          </p:nvPr>
        </p:nvSpPr>
        <p:spPr>
          <a:xfrm>
            <a:off x="649826" y="1404886"/>
            <a:ext cx="6331819" cy="902735"/>
          </a:xfrm>
        </p:spPr>
        <p:txBody>
          <a:bodyPr/>
          <a:lstStyle/>
          <a:p>
            <a:pPr marL="342900" indent="-342900">
              <a:buFont typeface="Arial" panose="020B0604020202020204" pitchFamily="34" charset="0"/>
              <a:buChar char="•"/>
            </a:pPr>
            <a:r>
              <a:rPr lang="en-GB" sz="2000" dirty="0">
                <a:solidFill>
                  <a:srgbClr val="595959"/>
                </a:solidFill>
              </a:rPr>
              <a:t>How will you manage cash flow and ensure enough money is available for daily needs? (ensure sufficient liquidity)</a:t>
            </a:r>
          </a:p>
          <a:p>
            <a:pPr marL="342900" indent="-342900">
              <a:buFont typeface="Arial" panose="020B0604020202020204" pitchFamily="34" charset="0"/>
              <a:buChar char="•"/>
            </a:pPr>
            <a:r>
              <a:rPr lang="en-GB" sz="2000" dirty="0">
                <a:solidFill>
                  <a:srgbClr val="595959"/>
                </a:solidFill>
              </a:rPr>
              <a:t>What other funding options have you explored besides this loan, and how do they fit into your financial planning?</a:t>
            </a:r>
          </a:p>
          <a:p>
            <a:pPr marL="342900" indent="-342900">
              <a:buFont typeface="Arial" panose="020B0604020202020204" pitchFamily="34" charset="0"/>
              <a:buChar char="•"/>
            </a:pPr>
            <a:r>
              <a:rPr lang="en-GB" sz="2000" dirty="0">
                <a:solidFill>
                  <a:srgbClr val="595959"/>
                </a:solidFill>
              </a:rPr>
              <a:t>Can you outline your profit goals and growth plans for the next few years? (profit margin targets and growth projections)</a:t>
            </a:r>
          </a:p>
          <a:p>
            <a:pPr marL="342900" indent="-342900">
              <a:buFont typeface="Arial" panose="020B0604020202020204" pitchFamily="34" charset="0"/>
              <a:buChar char="•"/>
            </a:pPr>
            <a:r>
              <a:rPr lang="en-GB" sz="2000" dirty="0">
                <a:solidFill>
                  <a:srgbClr val="595959"/>
                </a:solidFill>
              </a:rPr>
              <a:t>How adaptable is your financial plan to changes in the market or unexpected challenges?</a:t>
            </a:r>
            <a:endParaRPr lang="en-US" sz="2000" dirty="0">
              <a:solidFill>
                <a:srgbClr val="595959"/>
              </a:solidFill>
            </a:endParaRPr>
          </a:p>
          <a:p>
            <a:pPr marL="342900" indent="-342900">
              <a:buFont typeface="Arial" panose="020B0604020202020204" pitchFamily="34" charset="0"/>
              <a:buChar char="•"/>
            </a:pPr>
            <a:endParaRPr lang="en-GB" sz="2000" dirty="0">
              <a:solidFill>
                <a:srgbClr val="595959"/>
              </a:solidFill>
            </a:endParaRPr>
          </a:p>
          <a:p>
            <a:pPr marL="0" indent="0" algn="just"/>
            <a:endParaRPr lang="en-GB" sz="2000" dirty="0"/>
          </a:p>
        </p:txBody>
      </p:sp>
      <p:sp>
        <p:nvSpPr>
          <p:cNvPr id="4" name="Text Placeholder 3">
            <a:extLst>
              <a:ext uri="{FF2B5EF4-FFF2-40B4-BE49-F238E27FC236}">
                <a16:creationId xmlns:a16="http://schemas.microsoft.com/office/drawing/2014/main" id="{6F5BAA95-9469-8896-4E12-37A920D32EC2}"/>
              </a:ext>
            </a:extLst>
          </p:cNvPr>
          <p:cNvSpPr>
            <a:spLocks noGrp="1"/>
          </p:cNvSpPr>
          <p:nvPr>
            <p:ph type="body" sz="quarter" idx="16"/>
          </p:nvPr>
        </p:nvSpPr>
        <p:spPr>
          <a:xfrm>
            <a:off x="452879" y="601232"/>
            <a:ext cx="10366090" cy="803654"/>
          </a:xfrm>
        </p:spPr>
        <p:txBody>
          <a:bodyPr/>
          <a:lstStyle/>
          <a:p>
            <a:r>
              <a:rPr lang="nl-NL" dirty="0">
                <a:latin typeface="Calibri" panose="020F0502020204030204" pitchFamily="34" charset="0"/>
                <a:ea typeface="Calibri" panose="020F0502020204030204" pitchFamily="34" charset="0"/>
              </a:rPr>
              <a:t>Bereid je voor om ondervraagd te worden..</a:t>
            </a:r>
            <a:endParaRPr lang="en-US" dirty="0"/>
          </a:p>
        </p:txBody>
      </p:sp>
      <p:pic>
        <p:nvPicPr>
          <p:cNvPr id="6" name="Picture 5" descr="Question mark boxes">
            <a:extLst>
              <a:ext uri="{FF2B5EF4-FFF2-40B4-BE49-F238E27FC236}">
                <a16:creationId xmlns:a16="http://schemas.microsoft.com/office/drawing/2014/main" id="{ED4E7118-538D-472E-4908-568ABA78B903}"/>
              </a:ext>
            </a:extLst>
          </p:cNvPr>
          <p:cNvPicPr>
            <a:picLocks noChangeAspect="1"/>
          </p:cNvPicPr>
          <p:nvPr/>
        </p:nvPicPr>
        <p:blipFill>
          <a:blip r:embed="rId2"/>
          <a:srcRect l="25679" b="11044"/>
          <a:stretch/>
        </p:blipFill>
        <p:spPr>
          <a:xfrm>
            <a:off x="7079412" y="2307621"/>
            <a:ext cx="3783896" cy="2547667"/>
          </a:xfrm>
          <a:prstGeom prst="rect">
            <a:avLst/>
          </a:prstGeom>
        </p:spPr>
      </p:pic>
    </p:spTree>
    <p:extLst>
      <p:ext uri="{BB962C8B-B14F-4D97-AF65-F5344CB8AC3E}">
        <p14:creationId xmlns:p14="http://schemas.microsoft.com/office/powerpoint/2010/main" val="33629421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572203" y="1372141"/>
            <a:ext cx="10463857" cy="689671"/>
          </a:xfrm>
        </p:spPr>
        <p:txBody>
          <a:bodyPr/>
          <a:lstStyle/>
          <a:p>
            <a:pPr marL="0" indent="0"/>
            <a:r>
              <a:rPr lang="nl-NL" sz="2000"/>
              <a:t>Het doel van deze oefening is om een uitgebreid businessplan op te stellen dat is afgestemd op het aanvragen van een microlening. U leert hoe u uw bedrijfsidee effectief kunt presenteren, financiële behoeften kunt analyseren en u kunt voorbereiden op interactie met een leningfunctionaris.</a:t>
            </a:r>
            <a:endParaRPr kumimoji="0" lang="en-GB" sz="200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2" name="Freeform 1">
            <a:extLst>
              <a:ext uri="{FF2B5EF4-FFF2-40B4-BE49-F238E27FC236}">
                <a16:creationId xmlns:a16="http://schemas.microsoft.com/office/drawing/2014/main" id="{7B83FC6B-9FCD-D7A3-CB13-234D96458BFD}"/>
              </a:ext>
            </a:extLst>
          </p:cNvPr>
          <p:cNvSpPr/>
          <p:nvPr/>
        </p:nvSpPr>
        <p:spPr>
          <a:xfrm>
            <a:off x="0" y="423533"/>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349807" y="516448"/>
            <a:ext cx="9632553" cy="803654"/>
          </a:xfrm>
        </p:spPr>
        <p:txBody>
          <a:bodyPr/>
          <a:lstStyle/>
          <a:p>
            <a:r>
              <a:rPr lang="nl-NL" sz="3200">
                <a:solidFill>
                  <a:schemeClr val="bg1"/>
                </a:solidFill>
              </a:rPr>
              <a:t>Oefening: Maak een businessplan voor microkredieten</a:t>
            </a:r>
            <a:endParaRPr lang="en-US" sz="3200" dirty="0"/>
          </a:p>
        </p:txBody>
      </p:sp>
      <p:sp>
        <p:nvSpPr>
          <p:cNvPr id="6" name="TextBox 5">
            <a:extLst>
              <a:ext uri="{FF2B5EF4-FFF2-40B4-BE49-F238E27FC236}">
                <a16:creationId xmlns:a16="http://schemas.microsoft.com/office/drawing/2014/main" id="{B482053C-79CE-0F2A-D066-7F1AAF0C5DE4}"/>
              </a:ext>
            </a:extLst>
          </p:cNvPr>
          <p:cNvSpPr txBox="1"/>
          <p:nvPr/>
        </p:nvSpPr>
        <p:spPr>
          <a:xfrm>
            <a:off x="6714211" y="3447200"/>
            <a:ext cx="7594846" cy="3693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1" i="0" u="none" strike="noStrike" kern="1200" cap="none" spc="0" normalizeH="0" baseline="0" noProof="0" dirty="0">
                <a:ln>
                  <a:noFill/>
                </a:ln>
                <a:solidFill>
                  <a:srgbClr val="595959"/>
                </a:solidFill>
                <a:effectLst/>
                <a:uLnTx/>
                <a:uFillTx/>
                <a:latin typeface="Calibri" panose="020F0502020204030204"/>
                <a:ea typeface="+mn-ea"/>
                <a:cs typeface="+mn-cs"/>
              </a:rPr>
              <a:t>	</a:t>
            </a:r>
          </a:p>
        </p:txBody>
      </p:sp>
      <p:sp>
        <p:nvSpPr>
          <p:cNvPr id="7" name="TextBox 6">
            <a:extLst>
              <a:ext uri="{FF2B5EF4-FFF2-40B4-BE49-F238E27FC236}">
                <a16:creationId xmlns:a16="http://schemas.microsoft.com/office/drawing/2014/main" id="{18A4572F-22F3-9A63-FCE5-8ECB344BEC34}"/>
              </a:ext>
            </a:extLst>
          </p:cNvPr>
          <p:cNvSpPr txBox="1"/>
          <p:nvPr/>
        </p:nvSpPr>
        <p:spPr>
          <a:xfrm>
            <a:off x="6231968" y="2372448"/>
            <a:ext cx="3915937" cy="3293209"/>
          </a:xfrm>
          <a:prstGeom prst="rect">
            <a:avLst/>
          </a:prstGeom>
          <a:solidFill>
            <a:srgbClr val="FFD111"/>
          </a:solidFill>
        </p:spPr>
        <p:txBody>
          <a:bodyPr wrap="square" rtlCol="0">
            <a:spAutoFit/>
          </a:bodyPr>
          <a:lstStyle/>
          <a:p>
            <a:r>
              <a:rPr lang="nl-NL" sz="1600" b="1" dirty="0">
                <a:solidFill>
                  <a:srgbClr val="595959"/>
                </a:solidFill>
              </a:rPr>
              <a:t>Stap 2: Marktanalyse 
Beschrijf uw bedrijfsvoering.</a:t>
            </a:r>
          </a:p>
          <a:p>
            <a:pPr marL="285750" indent="-285750">
              <a:buFont typeface="Arial" panose="020B0604020202020204" pitchFamily="34" charset="0"/>
              <a:buChar char="•"/>
            </a:pPr>
            <a:r>
              <a:rPr lang="nl-NL" sz="1600" dirty="0">
                <a:solidFill>
                  <a:srgbClr val="595959"/>
                </a:solidFill>
              </a:rPr>
              <a:t>Wat zijn de dagelijkse activiteiten die uw bedrijf draaiende houden?
Benodigde middelen en apparatuur
Wat wordt de locatie van uw bedrijf?</a:t>
            </a:r>
          </a:p>
          <a:p>
            <a:r>
              <a:rPr lang="nl-NL" sz="1600" b="1" dirty="0">
                <a:solidFill>
                  <a:srgbClr val="595959"/>
                </a:solidFill>
              </a:rPr>
              <a:t>Vragen om te stellen aan de </a:t>
            </a:r>
            <a:r>
              <a:rPr lang="nl-NL" sz="1600" b="1" dirty="0" err="1">
                <a:solidFill>
                  <a:srgbClr val="595959"/>
                </a:solidFill>
              </a:rPr>
              <a:t>leningfunctionaris</a:t>
            </a:r>
            <a:r>
              <a:rPr lang="nl-NL" sz="1600" b="1" dirty="0">
                <a:solidFill>
                  <a:srgbClr val="595959"/>
                </a:solidFill>
              </a:rPr>
              <a:t>:</a:t>
            </a:r>
          </a:p>
          <a:p>
            <a:pPr marL="285750" indent="-285750">
              <a:buFont typeface="Arial" panose="020B0604020202020204" pitchFamily="34" charset="0"/>
              <a:buChar char="•"/>
            </a:pPr>
            <a:r>
              <a:rPr lang="nl-NL" sz="1600" dirty="0">
                <a:solidFill>
                  <a:srgbClr val="595959"/>
                </a:solidFill>
              </a:rPr>
              <a:t>Moet ik informatie verstrekken over mijn bedrijfslocatie of fysieke opstelling?
Wat voor soort documentatie of offertes heb ik nodig voor de aankoop van apparatuur?</a:t>
            </a:r>
            <a:endParaRPr lang="en-GB" sz="1600" dirty="0">
              <a:solidFill>
                <a:srgbClr val="595959"/>
              </a:solidFill>
            </a:endParaRPr>
          </a:p>
        </p:txBody>
      </p:sp>
      <p:sp>
        <p:nvSpPr>
          <p:cNvPr id="11" name="TextBox 10">
            <a:extLst>
              <a:ext uri="{FF2B5EF4-FFF2-40B4-BE49-F238E27FC236}">
                <a16:creationId xmlns:a16="http://schemas.microsoft.com/office/drawing/2014/main" id="{C23454F8-B880-C950-5AF6-D420D62A3005}"/>
              </a:ext>
            </a:extLst>
          </p:cNvPr>
          <p:cNvSpPr txBox="1"/>
          <p:nvPr/>
        </p:nvSpPr>
        <p:spPr>
          <a:xfrm>
            <a:off x="1157995" y="2381482"/>
            <a:ext cx="4802038" cy="3293209"/>
          </a:xfrm>
          <a:prstGeom prst="rect">
            <a:avLst/>
          </a:prstGeom>
          <a:solidFill>
            <a:srgbClr val="47B5C8"/>
          </a:solidFill>
        </p:spPr>
        <p:txBody>
          <a:bodyPr wrap="square">
            <a:spAutoFit/>
          </a:bodyPr>
          <a:lstStyle/>
          <a:p>
            <a:r>
              <a:rPr lang="en-GB" sz="1600" b="1" dirty="0">
                <a:solidFill>
                  <a:schemeClr val="bg1"/>
                </a:solidFill>
              </a:rPr>
              <a:t>Stap 1: </a:t>
            </a:r>
            <a:r>
              <a:rPr lang="nl-NL" sz="1600" b="1" dirty="0">
                <a:solidFill>
                  <a:schemeClr val="bg1"/>
                </a:solidFill>
              </a:rPr>
              <a:t>Zakelijk overzicht
Schrijf een korte beschrijving van uw bedrijf. Neem het volgende op</a:t>
            </a:r>
            <a:r>
              <a:rPr lang="en-GB" sz="1600" b="1" dirty="0">
                <a:solidFill>
                  <a:schemeClr val="bg1"/>
                </a:solidFill>
              </a:rPr>
              <a:t>:</a:t>
            </a:r>
          </a:p>
          <a:p>
            <a:pPr marL="628650" lvl="1" indent="-171450">
              <a:buFont typeface="Arial" panose="020B0604020202020204" pitchFamily="34" charset="0"/>
              <a:buChar char="•"/>
            </a:pPr>
            <a:r>
              <a:rPr lang="nl-NL" sz="1600" dirty="0">
                <a:solidFill>
                  <a:schemeClr val="bg1"/>
                </a:solidFill>
              </a:rPr>
              <a:t>Welke producten of diensten gaan jullie aanbieden?
Wie zijn uw doelgroepen?
Welk probleem lost uw bedrijf op voor uw klanten?</a:t>
            </a:r>
            <a:endParaRPr lang="en-GB" sz="1600" dirty="0">
              <a:solidFill>
                <a:schemeClr val="bg1"/>
              </a:solidFill>
            </a:endParaRPr>
          </a:p>
          <a:p>
            <a:r>
              <a:rPr lang="nl-NL" sz="1600" b="1" dirty="0">
                <a:solidFill>
                  <a:schemeClr val="bg1"/>
                </a:solidFill>
              </a:rPr>
              <a:t>Vragen om te stellen aan de </a:t>
            </a:r>
            <a:r>
              <a:rPr lang="nl-NL" sz="1600" b="1" dirty="0" err="1">
                <a:solidFill>
                  <a:schemeClr val="bg1"/>
                </a:solidFill>
              </a:rPr>
              <a:t>leningfunctionaris</a:t>
            </a:r>
            <a:r>
              <a:rPr lang="en-GB" sz="1600" dirty="0">
                <a:solidFill>
                  <a:schemeClr val="bg1"/>
                </a:solidFill>
              </a:rPr>
              <a:t>:</a:t>
            </a:r>
          </a:p>
          <a:p>
            <a:pPr marL="628650" lvl="1" indent="-171450">
              <a:buFont typeface="Arial" panose="020B0604020202020204" pitchFamily="34" charset="0"/>
              <a:buChar char="•"/>
            </a:pPr>
            <a:r>
              <a:rPr lang="nl-NL" sz="1600" dirty="0">
                <a:solidFill>
                  <a:schemeClr val="bg1"/>
                </a:solidFill>
              </a:rPr>
              <a:t>Welke soorten bedrijven worden doorgaans door uw microkredietprogramma ondersteund?
Wat is het maximale leenbedrag dat ik kan aanvragen?</a:t>
            </a:r>
            <a:endParaRPr lang="en-GB" sz="1600" dirty="0">
              <a:solidFill>
                <a:schemeClr val="bg1"/>
              </a:solidFill>
            </a:endParaRPr>
          </a:p>
        </p:txBody>
      </p:sp>
    </p:spTree>
    <p:extLst>
      <p:ext uri="{BB962C8B-B14F-4D97-AF65-F5344CB8AC3E}">
        <p14:creationId xmlns:p14="http://schemas.microsoft.com/office/powerpoint/2010/main" val="3111382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E1BE7-0586-1A37-F6B8-FE3853A9F54E}"/>
            </a:ext>
          </a:extLst>
        </p:cNvPr>
        <p:cNvGrpSpPr/>
        <p:nvPr/>
      </p:nvGrpSpPr>
      <p:grpSpPr>
        <a:xfrm>
          <a:off x="0" y="0"/>
          <a:ext cx="0" cy="0"/>
          <a:chOff x="0" y="0"/>
          <a:chExt cx="0" cy="0"/>
        </a:xfrm>
      </p:grpSpPr>
      <p:sp>
        <p:nvSpPr>
          <p:cNvPr id="2" name="Freeform 1">
            <a:extLst>
              <a:ext uri="{FF2B5EF4-FFF2-40B4-BE49-F238E27FC236}">
                <a16:creationId xmlns:a16="http://schemas.microsoft.com/office/drawing/2014/main" id="{EB0A53EE-018F-D15A-DF05-2CD69A233045}"/>
              </a:ext>
            </a:extLst>
          </p:cNvPr>
          <p:cNvSpPr/>
          <p:nvPr/>
        </p:nvSpPr>
        <p:spPr>
          <a:xfrm>
            <a:off x="0" y="482745"/>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387CE335-DF5A-0BA9-F107-ABA82CBB29F8}"/>
              </a:ext>
            </a:extLst>
          </p:cNvPr>
          <p:cNvSpPr>
            <a:spLocks noGrp="1"/>
          </p:cNvSpPr>
          <p:nvPr>
            <p:ph type="body" sz="quarter" idx="16"/>
          </p:nvPr>
        </p:nvSpPr>
        <p:spPr>
          <a:xfrm>
            <a:off x="94390" y="669326"/>
            <a:ext cx="9632553" cy="803654"/>
          </a:xfrm>
        </p:spPr>
        <p:txBody>
          <a:bodyPr/>
          <a:lstStyle/>
          <a:p>
            <a:r>
              <a:rPr lang="nl-NL" sz="3200">
                <a:solidFill>
                  <a:schemeClr val="bg1"/>
                </a:solidFill>
              </a:rPr>
              <a:t>Oefening: Maak een businessplan voor microkredieten</a:t>
            </a:r>
            <a:endParaRPr lang="en-US" sz="3200" dirty="0"/>
          </a:p>
        </p:txBody>
      </p:sp>
      <p:sp>
        <p:nvSpPr>
          <p:cNvPr id="6" name="TextBox 5">
            <a:extLst>
              <a:ext uri="{FF2B5EF4-FFF2-40B4-BE49-F238E27FC236}">
                <a16:creationId xmlns:a16="http://schemas.microsoft.com/office/drawing/2014/main" id="{6B235211-FB16-64D2-939A-B33C13CABB5C}"/>
              </a:ext>
            </a:extLst>
          </p:cNvPr>
          <p:cNvSpPr txBox="1"/>
          <p:nvPr/>
        </p:nvSpPr>
        <p:spPr>
          <a:xfrm>
            <a:off x="6714211" y="3447200"/>
            <a:ext cx="7594846" cy="3693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1" i="0" u="none" strike="noStrike" kern="1200" cap="none" spc="0" normalizeH="0" baseline="0" noProof="0" dirty="0">
                <a:ln>
                  <a:noFill/>
                </a:ln>
                <a:solidFill>
                  <a:srgbClr val="595959"/>
                </a:solidFill>
                <a:effectLst/>
                <a:uLnTx/>
                <a:uFillTx/>
                <a:latin typeface="Calibri" panose="020F0502020204030204"/>
                <a:ea typeface="+mn-ea"/>
                <a:cs typeface="+mn-cs"/>
              </a:rPr>
              <a:t>	</a:t>
            </a:r>
          </a:p>
        </p:txBody>
      </p:sp>
      <p:sp>
        <p:nvSpPr>
          <p:cNvPr id="7" name="TextBox 6">
            <a:extLst>
              <a:ext uri="{FF2B5EF4-FFF2-40B4-BE49-F238E27FC236}">
                <a16:creationId xmlns:a16="http://schemas.microsoft.com/office/drawing/2014/main" id="{64452B94-9CE8-EAEC-C9A6-6A9F41C6551D}"/>
              </a:ext>
            </a:extLst>
          </p:cNvPr>
          <p:cNvSpPr txBox="1"/>
          <p:nvPr/>
        </p:nvSpPr>
        <p:spPr>
          <a:xfrm>
            <a:off x="5992483" y="1567230"/>
            <a:ext cx="3957060" cy="3785652"/>
          </a:xfrm>
          <a:prstGeom prst="rect">
            <a:avLst/>
          </a:prstGeom>
          <a:solidFill>
            <a:srgbClr val="FFD111"/>
          </a:solidFill>
        </p:spPr>
        <p:txBody>
          <a:bodyPr wrap="square" rtlCol="0">
            <a:spAutoFit/>
          </a:bodyPr>
          <a:lstStyle/>
          <a:p>
            <a:r>
              <a:rPr lang="nl-NL" sz="1600" b="1" dirty="0">
                <a:solidFill>
                  <a:srgbClr val="595959"/>
                </a:solidFill>
              </a:rPr>
              <a:t>Stap 4: Operationeel plan	
Voer een marktanalyse uit voor uw bedrijf. Beantwoord de volgende vragen</a:t>
            </a:r>
            <a:r>
              <a:rPr lang="en-GB" sz="1600" b="1" dirty="0">
                <a:solidFill>
                  <a:srgbClr val="595959"/>
                </a:solidFill>
              </a:rPr>
              <a:t>:</a:t>
            </a:r>
          </a:p>
          <a:p>
            <a:pPr marL="628650" lvl="1" indent="-171450">
              <a:buFont typeface="Arial" panose="020B0604020202020204" pitchFamily="34" charset="0"/>
              <a:buChar char="•"/>
            </a:pPr>
            <a:r>
              <a:rPr lang="nl-NL" sz="1600" dirty="0">
                <a:solidFill>
                  <a:srgbClr val="595959"/>
                </a:solidFill>
              </a:rPr>
              <a:t>Wie zijn uw concurrenten en wat maakt uw bedrijf anders?
Wat is de omvang van uw doelmarkt?
Wat zijn de belangrijkste trends in uw branche?</a:t>
            </a:r>
            <a:endParaRPr lang="en-GB" sz="1600" dirty="0">
              <a:solidFill>
                <a:srgbClr val="595959"/>
              </a:solidFill>
            </a:endParaRPr>
          </a:p>
          <a:p>
            <a:r>
              <a:rPr lang="nl-NL" sz="1600" b="1" dirty="0">
                <a:solidFill>
                  <a:srgbClr val="595959"/>
                </a:solidFill>
              </a:rPr>
              <a:t>Vragen om te stellen aan de </a:t>
            </a:r>
            <a:r>
              <a:rPr lang="nl-NL" sz="1600" b="1" dirty="0" err="1">
                <a:solidFill>
                  <a:srgbClr val="595959"/>
                </a:solidFill>
              </a:rPr>
              <a:t>leningfunctionaris</a:t>
            </a:r>
            <a:r>
              <a:rPr lang="en-GB" sz="1600" dirty="0">
                <a:solidFill>
                  <a:srgbClr val="595959"/>
                </a:solidFill>
              </a:rPr>
              <a:t>:</a:t>
            </a:r>
          </a:p>
          <a:p>
            <a:pPr marL="628650" lvl="1" indent="-171450">
              <a:buFont typeface="Arial" panose="020B0604020202020204" pitchFamily="34" charset="0"/>
              <a:buChar char="•"/>
            </a:pPr>
            <a:r>
              <a:rPr lang="nl-NL" sz="1600" dirty="0">
                <a:solidFill>
                  <a:srgbClr val="595959"/>
                </a:solidFill>
              </a:rPr>
              <a:t>Welk marktonderzoek of welke gegevens moet ik in mijn aanvraag opnemen?
Zijn er specifieke marktsectoren die u prioriteit geeft voor microkredieten?</a:t>
            </a:r>
            <a:endParaRPr lang="en-GB" sz="1600" dirty="0">
              <a:solidFill>
                <a:srgbClr val="595959"/>
              </a:solidFill>
            </a:endParaRPr>
          </a:p>
        </p:txBody>
      </p:sp>
      <p:sp>
        <p:nvSpPr>
          <p:cNvPr id="11" name="TextBox 10">
            <a:extLst>
              <a:ext uri="{FF2B5EF4-FFF2-40B4-BE49-F238E27FC236}">
                <a16:creationId xmlns:a16="http://schemas.microsoft.com/office/drawing/2014/main" id="{0E8481BF-4A85-9E8D-5F07-8C66F2D7384A}"/>
              </a:ext>
            </a:extLst>
          </p:cNvPr>
          <p:cNvSpPr txBox="1"/>
          <p:nvPr/>
        </p:nvSpPr>
        <p:spPr>
          <a:xfrm>
            <a:off x="973348" y="1567230"/>
            <a:ext cx="4802038" cy="3742563"/>
          </a:xfrm>
          <a:prstGeom prst="rect">
            <a:avLst/>
          </a:prstGeom>
          <a:solidFill>
            <a:srgbClr val="47B5C8"/>
          </a:solidFill>
        </p:spPr>
        <p:txBody>
          <a:bodyPr wrap="square">
            <a:spAutoFit/>
          </a:bodyPr>
          <a:lstStyle/>
          <a:p>
            <a:pPr lvl="0">
              <a:lnSpc>
                <a:spcPct val="90000"/>
              </a:lnSpc>
              <a:spcBef>
                <a:spcPts val="1000"/>
              </a:spcBef>
              <a:defRPr/>
            </a:pPr>
            <a:r>
              <a:rPr lang="nl-NL" sz="1600" b="1" dirty="0">
                <a:solidFill>
                  <a:schemeClr val="bg1"/>
                </a:solidFill>
              </a:rPr>
              <a:t>Stap 3: Marketing- en verkoopstrategie</a:t>
            </a:r>
            <a:br>
              <a:rPr lang="nl-NL" sz="1600" b="1" dirty="0">
                <a:solidFill>
                  <a:schemeClr val="bg1"/>
                </a:solidFill>
              </a:rPr>
            </a:br>
            <a:r>
              <a:rPr lang="nl-NL" sz="1600" b="1" dirty="0">
                <a:solidFill>
                  <a:schemeClr val="bg1"/>
                </a:solidFill>
              </a:rPr>
              <a:t>Schets uw strategie voor het aantrekken en behouden van klanten. Adres:</a:t>
            </a:r>
          </a:p>
          <a:p>
            <a:pPr marL="285750" lvl="0" indent="-285750">
              <a:lnSpc>
                <a:spcPct val="90000"/>
              </a:lnSpc>
              <a:spcBef>
                <a:spcPts val="1000"/>
              </a:spcBef>
              <a:buFont typeface="Arial" panose="020B0604020202020204" pitchFamily="34" charset="0"/>
              <a:buChar char="•"/>
              <a:defRPr/>
            </a:pPr>
            <a:r>
              <a:rPr lang="nl-NL" sz="1600" dirty="0">
                <a:solidFill>
                  <a:schemeClr val="bg1"/>
                </a:solidFill>
              </a:rPr>
              <a:t>Welke kanalen gaat u gebruiken om uw klanten te bereiken (bijv. sociale media, lokale reclame, mond-tot-mondreclame)?
Hoe gaat u uw producten of diensten prijzen?
Welke promoties of incentives ga je aanbieden?</a:t>
            </a:r>
          </a:p>
          <a:p>
            <a:pPr lvl="0">
              <a:lnSpc>
                <a:spcPct val="90000"/>
              </a:lnSpc>
              <a:spcBef>
                <a:spcPts val="1000"/>
              </a:spcBef>
              <a:defRPr/>
            </a:pPr>
            <a:r>
              <a:rPr lang="nl-NL" sz="1600" b="1" dirty="0">
                <a:solidFill>
                  <a:schemeClr val="bg1"/>
                </a:solidFill>
              </a:rPr>
              <a:t>Vragen om te stellen aan de </a:t>
            </a:r>
            <a:r>
              <a:rPr lang="nl-NL" sz="1600" b="1" dirty="0" err="1">
                <a:solidFill>
                  <a:schemeClr val="bg1"/>
                </a:solidFill>
              </a:rPr>
              <a:t>leningfunctionaris</a:t>
            </a:r>
            <a:r>
              <a:rPr lang="nl-NL" sz="1600" b="1" dirty="0">
                <a:solidFill>
                  <a:schemeClr val="bg1"/>
                </a:solidFill>
              </a:rPr>
              <a:t>:</a:t>
            </a:r>
          </a:p>
          <a:p>
            <a:pPr marL="285750" lvl="0" indent="-285750">
              <a:lnSpc>
                <a:spcPct val="90000"/>
              </a:lnSpc>
              <a:spcBef>
                <a:spcPts val="1000"/>
              </a:spcBef>
              <a:buFont typeface="Arial" panose="020B0604020202020204" pitchFamily="34" charset="0"/>
              <a:buChar char="•"/>
              <a:defRPr/>
            </a:pPr>
            <a:r>
              <a:rPr lang="nl-NL" sz="1600" dirty="0">
                <a:solidFill>
                  <a:schemeClr val="bg1"/>
                </a:solidFill>
              </a:rPr>
              <a:t>Komt mijn marketingplan overeen met wat uw instelling verwacht in een businessplan?
Zijn er middelen of partnerschappen die u kunt aanbevelen om te helpen met marketing?</a:t>
            </a:r>
            <a:endParaRPr lang="en-GB" sz="1600" dirty="0">
              <a:solidFill>
                <a:schemeClr val="bg1"/>
              </a:solidFill>
            </a:endParaRPr>
          </a:p>
        </p:txBody>
      </p:sp>
    </p:spTree>
    <p:extLst>
      <p:ext uri="{BB962C8B-B14F-4D97-AF65-F5344CB8AC3E}">
        <p14:creationId xmlns:p14="http://schemas.microsoft.com/office/powerpoint/2010/main" val="25053601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DD4E9-75BE-5F8C-EE53-496D9D0B66B5}"/>
            </a:ext>
          </a:extLst>
        </p:cNvPr>
        <p:cNvGrpSpPr/>
        <p:nvPr/>
      </p:nvGrpSpPr>
      <p:grpSpPr>
        <a:xfrm>
          <a:off x="0" y="0"/>
          <a:ext cx="0" cy="0"/>
          <a:chOff x="0" y="0"/>
          <a:chExt cx="0" cy="0"/>
        </a:xfrm>
      </p:grpSpPr>
      <p:sp>
        <p:nvSpPr>
          <p:cNvPr id="2" name="Freeform 1">
            <a:extLst>
              <a:ext uri="{FF2B5EF4-FFF2-40B4-BE49-F238E27FC236}">
                <a16:creationId xmlns:a16="http://schemas.microsoft.com/office/drawing/2014/main" id="{F798FED2-6E6B-A037-55F9-6B9E8677F9D5}"/>
              </a:ext>
            </a:extLst>
          </p:cNvPr>
          <p:cNvSpPr/>
          <p:nvPr/>
        </p:nvSpPr>
        <p:spPr>
          <a:xfrm>
            <a:off x="0" y="482745"/>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70A2082F-0C05-B268-F592-43A8CAAAA4EA}"/>
              </a:ext>
            </a:extLst>
          </p:cNvPr>
          <p:cNvSpPr>
            <a:spLocks noGrp="1"/>
          </p:cNvSpPr>
          <p:nvPr>
            <p:ph type="body" sz="quarter" idx="16"/>
          </p:nvPr>
        </p:nvSpPr>
        <p:spPr>
          <a:xfrm>
            <a:off x="349807" y="516448"/>
            <a:ext cx="9632553" cy="803654"/>
          </a:xfrm>
        </p:spPr>
        <p:txBody>
          <a:bodyPr/>
          <a:lstStyle/>
          <a:p>
            <a:r>
              <a:rPr lang="nl-NL" sz="3200" dirty="0">
                <a:solidFill>
                  <a:schemeClr val="bg1"/>
                </a:solidFill>
              </a:rPr>
              <a:t>Oefening: Maak een businessplan voor microkredieten</a:t>
            </a:r>
            <a:r>
              <a:rPr lang="en-US" sz="4000" dirty="0">
                <a:solidFill>
                  <a:schemeClr val="bg1"/>
                </a:solidFill>
              </a:rPr>
              <a:t>	</a:t>
            </a:r>
            <a:endParaRPr lang="en-US" sz="4800" dirty="0"/>
          </a:p>
        </p:txBody>
      </p:sp>
      <p:sp>
        <p:nvSpPr>
          <p:cNvPr id="6" name="TextBox 5">
            <a:extLst>
              <a:ext uri="{FF2B5EF4-FFF2-40B4-BE49-F238E27FC236}">
                <a16:creationId xmlns:a16="http://schemas.microsoft.com/office/drawing/2014/main" id="{3ACE1CAE-DB8B-1006-AFCB-B20DD68D4BD8}"/>
              </a:ext>
            </a:extLst>
          </p:cNvPr>
          <p:cNvSpPr txBox="1"/>
          <p:nvPr/>
        </p:nvSpPr>
        <p:spPr>
          <a:xfrm>
            <a:off x="6714211" y="3447200"/>
            <a:ext cx="7594846" cy="3693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1" i="0" u="none" strike="noStrike" kern="1200" cap="none" spc="0" normalizeH="0" baseline="0" noProof="0" dirty="0">
                <a:ln>
                  <a:noFill/>
                </a:ln>
                <a:solidFill>
                  <a:srgbClr val="595959"/>
                </a:solidFill>
                <a:effectLst/>
                <a:uLnTx/>
                <a:uFillTx/>
                <a:latin typeface="Calibri" panose="020F0502020204030204"/>
                <a:ea typeface="+mn-ea"/>
                <a:cs typeface="+mn-cs"/>
              </a:rPr>
              <a:t>	</a:t>
            </a:r>
          </a:p>
        </p:txBody>
      </p:sp>
      <p:sp>
        <p:nvSpPr>
          <p:cNvPr id="7" name="TextBox 6">
            <a:extLst>
              <a:ext uri="{FF2B5EF4-FFF2-40B4-BE49-F238E27FC236}">
                <a16:creationId xmlns:a16="http://schemas.microsoft.com/office/drawing/2014/main" id="{A49A58ED-F65D-1FA5-3D1C-D67BAE13378A}"/>
              </a:ext>
            </a:extLst>
          </p:cNvPr>
          <p:cNvSpPr txBox="1"/>
          <p:nvPr/>
        </p:nvSpPr>
        <p:spPr>
          <a:xfrm>
            <a:off x="5992483" y="1567230"/>
            <a:ext cx="4631974" cy="3539430"/>
          </a:xfrm>
          <a:prstGeom prst="rect">
            <a:avLst/>
          </a:prstGeom>
          <a:solidFill>
            <a:srgbClr val="FFD111"/>
          </a:solidFill>
        </p:spPr>
        <p:txBody>
          <a:bodyPr wrap="square" rtlCol="0">
            <a:spAutoFit/>
          </a:bodyPr>
          <a:lstStyle/>
          <a:p>
            <a:r>
              <a:rPr lang="nl-NL" sz="1600" b="1" dirty="0">
                <a:solidFill>
                  <a:srgbClr val="595959"/>
                </a:solidFill>
              </a:rPr>
              <a:t>Stap 6: Financieringsaanvraag 	
Schrijf een financieringsverzoek waarin je aangeeft hoeveel geld je nodig hebt en hoe het zal worden gebruikt. Bevat</a:t>
            </a:r>
            <a:r>
              <a:rPr lang="en-GB" sz="1600" b="1" dirty="0">
                <a:solidFill>
                  <a:srgbClr val="595959"/>
                </a:solidFill>
              </a:rPr>
              <a:t>:</a:t>
            </a:r>
          </a:p>
          <a:p>
            <a:pPr marL="628650" lvl="1" indent="-171450">
              <a:buFont typeface="Arial" panose="020B0604020202020204" pitchFamily="34" charset="0"/>
              <a:buChar char="•"/>
            </a:pPr>
            <a:r>
              <a:rPr lang="nl-NL" sz="1600" dirty="0">
                <a:solidFill>
                  <a:srgbClr val="595959"/>
                </a:solidFill>
              </a:rPr>
              <a:t>Een uitsplitsing van hoe de lening zal worden besteed (bijv. inventaris, apparatuur, marketing).
Hoe u van plan bent de lening terug te betalen (bijv. maandelijkse betalingen).</a:t>
            </a:r>
            <a:endParaRPr lang="en-GB" sz="1600" dirty="0">
              <a:solidFill>
                <a:srgbClr val="595959"/>
              </a:solidFill>
            </a:endParaRPr>
          </a:p>
          <a:p>
            <a:r>
              <a:rPr lang="nl-NL" sz="1600" b="1" dirty="0">
                <a:solidFill>
                  <a:srgbClr val="595959"/>
                </a:solidFill>
              </a:rPr>
              <a:t>Vragen om te stellen aan de </a:t>
            </a:r>
            <a:r>
              <a:rPr lang="nl-NL" sz="1600" b="1" dirty="0" err="1">
                <a:solidFill>
                  <a:srgbClr val="595959"/>
                </a:solidFill>
              </a:rPr>
              <a:t>leningfunctionaris</a:t>
            </a:r>
            <a:r>
              <a:rPr lang="en-GB" sz="1600" dirty="0">
                <a:solidFill>
                  <a:srgbClr val="595959"/>
                </a:solidFill>
              </a:rPr>
              <a:t>:</a:t>
            </a:r>
          </a:p>
          <a:p>
            <a:pPr marL="628650" lvl="1" indent="-171450">
              <a:buFont typeface="Arial" panose="020B0604020202020204" pitchFamily="34" charset="0"/>
              <a:buChar char="•"/>
            </a:pPr>
            <a:r>
              <a:rPr lang="nl-NL" sz="1600" dirty="0">
                <a:solidFill>
                  <a:srgbClr val="595959"/>
                </a:solidFill>
              </a:rPr>
              <a:t>Moet ik informatie verstrekken over mijn bedrijfslocatie of fysieke opstelling?
Wat voor soort documentatie of offertes heb ik nodig voor de aankoop van apparatuur?</a:t>
            </a:r>
            <a:r>
              <a:rPr lang="en-GB" sz="1600" dirty="0">
                <a:solidFill>
                  <a:srgbClr val="595959"/>
                </a:solidFill>
              </a:rPr>
              <a:t>?</a:t>
            </a:r>
          </a:p>
        </p:txBody>
      </p:sp>
      <p:sp>
        <p:nvSpPr>
          <p:cNvPr id="11" name="TextBox 10">
            <a:extLst>
              <a:ext uri="{FF2B5EF4-FFF2-40B4-BE49-F238E27FC236}">
                <a16:creationId xmlns:a16="http://schemas.microsoft.com/office/drawing/2014/main" id="{01343E51-4CBD-59C3-DD88-6B83D35D0898}"/>
              </a:ext>
            </a:extLst>
          </p:cNvPr>
          <p:cNvSpPr txBox="1"/>
          <p:nvPr/>
        </p:nvSpPr>
        <p:spPr>
          <a:xfrm>
            <a:off x="973348" y="1567230"/>
            <a:ext cx="4802038" cy="3593804"/>
          </a:xfrm>
          <a:prstGeom prst="rect">
            <a:avLst/>
          </a:prstGeom>
          <a:solidFill>
            <a:srgbClr val="47B5C8"/>
          </a:solidFill>
        </p:spPr>
        <p:txBody>
          <a:bodyPr wrap="square">
            <a:spAutoFit/>
          </a:bodyPr>
          <a:lstStyle/>
          <a:p>
            <a:pPr lvl="0">
              <a:lnSpc>
                <a:spcPct val="90000"/>
              </a:lnSpc>
              <a:spcBef>
                <a:spcPts val="1000"/>
              </a:spcBef>
              <a:defRPr/>
            </a:pPr>
            <a:r>
              <a:rPr lang="nl-NL" sz="1600" b="1" dirty="0">
                <a:solidFill>
                  <a:schemeClr val="bg1"/>
                </a:solidFill>
              </a:rPr>
              <a:t>Stap 5: Financiële projecties
Maak financiële prognoses voor uw bedrijf voor de komende 12 maanden. Bevat</a:t>
            </a:r>
            <a:r>
              <a:rPr lang="en-GB" sz="1600" b="1" dirty="0">
                <a:solidFill>
                  <a:schemeClr val="bg1"/>
                </a:solidFill>
              </a:rPr>
              <a:t>:</a:t>
            </a:r>
          </a:p>
          <a:p>
            <a:pPr marL="628650" lvl="1" indent="-171450">
              <a:buFont typeface="Arial" panose="020B0604020202020204" pitchFamily="34" charset="0"/>
              <a:buChar char="•"/>
            </a:pPr>
            <a:r>
              <a:rPr lang="nl-NL" sz="1600" dirty="0">
                <a:solidFill>
                  <a:schemeClr val="bg1"/>
                </a:solidFill>
              </a:rPr>
              <a:t>Geschatte maandelijkse verkopen en uitgaven.
Geprojecteerde cashflow (geld dat binnenkomt en uitgaat).
Geschatte winstmarge (hoeveel winst u verwacht te maken na kosten</a:t>
            </a:r>
            <a:r>
              <a:rPr lang="en-GB" sz="1600" dirty="0">
                <a:solidFill>
                  <a:schemeClr val="bg1"/>
                </a:solidFill>
              </a:rPr>
              <a:t>).</a:t>
            </a:r>
          </a:p>
          <a:p>
            <a:r>
              <a:rPr lang="nl-NL" sz="1600" b="1" dirty="0">
                <a:solidFill>
                  <a:schemeClr val="bg1"/>
                </a:solidFill>
              </a:rPr>
              <a:t>Vragen om te stellen aan de </a:t>
            </a:r>
            <a:r>
              <a:rPr lang="nl-NL" sz="1600" b="1" dirty="0" err="1">
                <a:solidFill>
                  <a:schemeClr val="bg1"/>
                </a:solidFill>
              </a:rPr>
              <a:t>leningfunctionaris</a:t>
            </a:r>
            <a:r>
              <a:rPr lang="en-GB" sz="1600" dirty="0">
                <a:solidFill>
                  <a:schemeClr val="bg1"/>
                </a:solidFill>
              </a:rPr>
              <a:t>:</a:t>
            </a:r>
          </a:p>
          <a:p>
            <a:pPr marL="628650" lvl="1" indent="-171450">
              <a:buFont typeface="Arial" panose="020B0604020202020204" pitchFamily="34" charset="0"/>
              <a:buChar char="•"/>
            </a:pPr>
            <a:r>
              <a:rPr lang="nl-NL" sz="1600" dirty="0">
                <a:solidFill>
                  <a:schemeClr val="bg1"/>
                </a:solidFill>
              </a:rPr>
              <a:t>Welk detailniveau heeft u nodig in de financiële prognoses?
Kunt u voorbeelden geven van veelvoorkomende uitgaven of kosten waarmee ik rekening moet houden?</a:t>
            </a:r>
            <a:endParaRPr lang="en-GB" sz="1600" dirty="0">
              <a:solidFill>
                <a:schemeClr val="bg1"/>
              </a:solidFill>
            </a:endParaRPr>
          </a:p>
        </p:txBody>
      </p:sp>
    </p:spTree>
    <p:extLst>
      <p:ext uri="{BB962C8B-B14F-4D97-AF65-F5344CB8AC3E}">
        <p14:creationId xmlns:p14="http://schemas.microsoft.com/office/powerpoint/2010/main" val="17956822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304EE3-8446-CC05-10A4-C9288DA7C7DA}"/>
            </a:ext>
          </a:extLst>
        </p:cNvPr>
        <p:cNvGrpSpPr/>
        <p:nvPr/>
      </p:nvGrpSpPr>
      <p:grpSpPr>
        <a:xfrm>
          <a:off x="0" y="0"/>
          <a:ext cx="0" cy="0"/>
          <a:chOff x="0" y="0"/>
          <a:chExt cx="0" cy="0"/>
        </a:xfrm>
      </p:grpSpPr>
      <p:sp>
        <p:nvSpPr>
          <p:cNvPr id="2" name="Freeform 1">
            <a:extLst>
              <a:ext uri="{FF2B5EF4-FFF2-40B4-BE49-F238E27FC236}">
                <a16:creationId xmlns:a16="http://schemas.microsoft.com/office/drawing/2014/main" id="{60CA724C-F96C-4FFB-F613-2E13E5695082}"/>
              </a:ext>
            </a:extLst>
          </p:cNvPr>
          <p:cNvSpPr/>
          <p:nvPr/>
        </p:nvSpPr>
        <p:spPr>
          <a:xfrm>
            <a:off x="0" y="482745"/>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7D0123C8-22CA-C72E-C5C7-E2A96803F6F0}"/>
              </a:ext>
            </a:extLst>
          </p:cNvPr>
          <p:cNvSpPr>
            <a:spLocks noGrp="1"/>
          </p:cNvSpPr>
          <p:nvPr>
            <p:ph type="body" sz="quarter" idx="16"/>
          </p:nvPr>
        </p:nvSpPr>
        <p:spPr>
          <a:xfrm>
            <a:off x="349807" y="623161"/>
            <a:ext cx="9632553" cy="803654"/>
          </a:xfrm>
        </p:spPr>
        <p:txBody>
          <a:bodyPr/>
          <a:lstStyle/>
          <a:p>
            <a:r>
              <a:rPr lang="nl-NL" sz="3200">
                <a:solidFill>
                  <a:schemeClr val="bg1"/>
                </a:solidFill>
              </a:rPr>
              <a:t>Oefening: Maak een businessplan voor microkredieten</a:t>
            </a:r>
            <a:endParaRPr lang="en-US" sz="3200" dirty="0"/>
          </a:p>
        </p:txBody>
      </p:sp>
      <p:sp>
        <p:nvSpPr>
          <p:cNvPr id="6" name="TextBox 5">
            <a:extLst>
              <a:ext uri="{FF2B5EF4-FFF2-40B4-BE49-F238E27FC236}">
                <a16:creationId xmlns:a16="http://schemas.microsoft.com/office/drawing/2014/main" id="{C035C1E8-1347-678C-931B-EB7CB9E4C29D}"/>
              </a:ext>
            </a:extLst>
          </p:cNvPr>
          <p:cNvSpPr txBox="1"/>
          <p:nvPr/>
        </p:nvSpPr>
        <p:spPr>
          <a:xfrm>
            <a:off x="6714211" y="3447200"/>
            <a:ext cx="7594846" cy="3693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1" i="0" u="none" strike="noStrike" kern="1200" cap="none" spc="0" normalizeH="0" baseline="0" noProof="0" dirty="0">
                <a:ln>
                  <a:noFill/>
                </a:ln>
                <a:solidFill>
                  <a:srgbClr val="595959"/>
                </a:solidFill>
                <a:effectLst/>
                <a:uLnTx/>
                <a:uFillTx/>
                <a:latin typeface="Calibri" panose="020F0502020204030204"/>
                <a:ea typeface="+mn-ea"/>
                <a:cs typeface="+mn-cs"/>
              </a:rPr>
              <a:t>	</a:t>
            </a:r>
          </a:p>
        </p:txBody>
      </p:sp>
      <p:sp>
        <p:nvSpPr>
          <p:cNvPr id="7" name="TextBox 6">
            <a:extLst>
              <a:ext uri="{FF2B5EF4-FFF2-40B4-BE49-F238E27FC236}">
                <a16:creationId xmlns:a16="http://schemas.microsoft.com/office/drawing/2014/main" id="{58CDE395-CA21-2B4B-610F-C980799FDE45}"/>
              </a:ext>
            </a:extLst>
          </p:cNvPr>
          <p:cNvSpPr txBox="1"/>
          <p:nvPr/>
        </p:nvSpPr>
        <p:spPr>
          <a:xfrm>
            <a:off x="5992483" y="1567230"/>
            <a:ext cx="4338060" cy="3293209"/>
          </a:xfrm>
          <a:prstGeom prst="rect">
            <a:avLst/>
          </a:prstGeom>
          <a:solidFill>
            <a:srgbClr val="FFD111"/>
          </a:solidFill>
        </p:spPr>
        <p:txBody>
          <a:bodyPr wrap="square" rtlCol="0">
            <a:spAutoFit/>
          </a:bodyPr>
          <a:lstStyle/>
          <a:p>
            <a:r>
              <a:rPr lang="nl-NL" sz="1600" b="1" dirty="0">
                <a:solidFill>
                  <a:srgbClr val="20376B"/>
                </a:solidFill>
              </a:rPr>
              <a:t>Stap 8: Stel het businessplan samen en presenteer het
Zet alle secties samen in één businessplandocument. Zorg ervoor dat het duidelijk, beknopt en professioneel is opgemaakt</a:t>
            </a:r>
            <a:r>
              <a:rPr lang="en-GB" sz="1600" b="1" dirty="0">
                <a:solidFill>
                  <a:srgbClr val="20376B"/>
                </a:solidFill>
              </a:rPr>
              <a:t>.</a:t>
            </a:r>
          </a:p>
          <a:p>
            <a:pPr marL="0" indent="0"/>
            <a:endParaRPr lang="en-GB" sz="1600" b="1" dirty="0">
              <a:solidFill>
                <a:srgbClr val="20376B"/>
              </a:solidFill>
            </a:endParaRPr>
          </a:p>
          <a:p>
            <a:r>
              <a:rPr lang="nl-NL" sz="1600" b="1" dirty="0">
                <a:solidFill>
                  <a:srgbClr val="20376B"/>
                </a:solidFill>
              </a:rPr>
              <a:t>Vragen om te stellen aan de </a:t>
            </a:r>
            <a:r>
              <a:rPr lang="nl-NL" sz="1600" b="1" dirty="0" err="1">
                <a:solidFill>
                  <a:srgbClr val="20376B"/>
                </a:solidFill>
              </a:rPr>
              <a:t>leningfunctionaris</a:t>
            </a:r>
            <a:r>
              <a:rPr lang="en-GB" sz="1600" dirty="0">
                <a:solidFill>
                  <a:srgbClr val="20376B"/>
                </a:solidFill>
              </a:rPr>
              <a:t>:</a:t>
            </a:r>
          </a:p>
          <a:p>
            <a:pPr marL="628650" lvl="1" indent="-171450">
              <a:buFont typeface="Arial" panose="020B0604020202020204" pitchFamily="34" charset="0"/>
              <a:buChar char="•"/>
            </a:pPr>
            <a:r>
              <a:rPr lang="nl-NL" sz="1600" dirty="0">
                <a:solidFill>
                  <a:srgbClr val="20376B"/>
                </a:solidFill>
              </a:rPr>
              <a:t>Kunt u een concept van mijn businessplan bekijken voordat ik het definitief indien?
Welke andere documenten moet ik bij mijn businessplan voegen?</a:t>
            </a:r>
            <a:r>
              <a:rPr lang="en-GB" sz="1600" dirty="0">
                <a:solidFill>
                  <a:srgbClr val="20376B"/>
                </a:solidFill>
              </a:rPr>
              <a:t>?</a:t>
            </a:r>
          </a:p>
          <a:p>
            <a:pPr lvl="1"/>
            <a:endParaRPr lang="en-GB" sz="1600" dirty="0">
              <a:solidFill>
                <a:srgbClr val="20376B"/>
              </a:solidFill>
            </a:endParaRPr>
          </a:p>
        </p:txBody>
      </p:sp>
      <p:sp>
        <p:nvSpPr>
          <p:cNvPr id="11" name="TextBox 10">
            <a:extLst>
              <a:ext uri="{FF2B5EF4-FFF2-40B4-BE49-F238E27FC236}">
                <a16:creationId xmlns:a16="http://schemas.microsoft.com/office/drawing/2014/main" id="{B0C697AA-661D-C0A3-78D6-4936557A7E2D}"/>
              </a:ext>
            </a:extLst>
          </p:cNvPr>
          <p:cNvSpPr txBox="1"/>
          <p:nvPr/>
        </p:nvSpPr>
        <p:spPr>
          <a:xfrm>
            <a:off x="983616" y="1567230"/>
            <a:ext cx="4802038" cy="3347583"/>
          </a:xfrm>
          <a:prstGeom prst="rect">
            <a:avLst/>
          </a:prstGeom>
          <a:solidFill>
            <a:srgbClr val="47B5C8"/>
          </a:solidFill>
        </p:spPr>
        <p:txBody>
          <a:bodyPr wrap="square">
            <a:spAutoFit/>
          </a:bodyPr>
          <a:lstStyle/>
          <a:p>
            <a:pPr lvl="0">
              <a:lnSpc>
                <a:spcPct val="90000"/>
              </a:lnSpc>
              <a:spcBef>
                <a:spcPts val="1000"/>
              </a:spcBef>
              <a:defRPr/>
            </a:pPr>
            <a:r>
              <a:rPr lang="nl-NL" sz="1600" b="1" dirty="0">
                <a:solidFill>
                  <a:schemeClr val="bg1"/>
                </a:solidFill>
              </a:rPr>
              <a:t>Stap 7: Risicoanalyse
Identificeer potentiële risico's voor uw bedrijf en hoe u van plan bent deze aan te pakken. Bevatten</a:t>
            </a:r>
            <a:r>
              <a:rPr lang="en-GB" sz="1600" b="1" dirty="0">
                <a:solidFill>
                  <a:schemeClr val="bg1"/>
                </a:solidFill>
              </a:rPr>
              <a:t>:</a:t>
            </a:r>
          </a:p>
          <a:p>
            <a:pPr marL="628650" lvl="1" indent="-171450">
              <a:buFont typeface="Arial" panose="020B0604020202020204" pitchFamily="34" charset="0"/>
              <a:buChar char="•"/>
            </a:pPr>
            <a:r>
              <a:rPr lang="nl-NL" sz="1600" dirty="0">
                <a:solidFill>
                  <a:schemeClr val="bg1"/>
                </a:solidFill>
              </a:rPr>
              <a:t>Wat zijn de risico's met betrekking tot de vraag van de klant, de concurrentie of de toeleveringsketen?
Hoe gaat u om met cashflow-uitdagingen?</a:t>
            </a:r>
            <a:endParaRPr lang="en-GB" sz="1600" dirty="0">
              <a:solidFill>
                <a:schemeClr val="bg1"/>
              </a:solidFill>
            </a:endParaRPr>
          </a:p>
          <a:p>
            <a:r>
              <a:rPr lang="nl-NL" sz="1600" b="1" dirty="0">
                <a:solidFill>
                  <a:schemeClr val="bg1"/>
                </a:solidFill>
              </a:rPr>
              <a:t>Vragen om te stellen aan de </a:t>
            </a:r>
            <a:r>
              <a:rPr lang="nl-NL" sz="1600" b="1" dirty="0" err="1">
                <a:solidFill>
                  <a:schemeClr val="bg1"/>
                </a:solidFill>
              </a:rPr>
              <a:t>leningfunctionaris</a:t>
            </a:r>
            <a:r>
              <a:rPr lang="nl-NL" sz="1600" b="1" dirty="0">
                <a:solidFill>
                  <a:schemeClr val="bg1"/>
                </a:solidFill>
              </a:rPr>
              <a:t>:</a:t>
            </a:r>
          </a:p>
          <a:p>
            <a:pPr marL="285750" indent="-285750">
              <a:buFont typeface="Arial" panose="020B0604020202020204" pitchFamily="34" charset="0"/>
              <a:buChar char="•"/>
            </a:pPr>
            <a:r>
              <a:rPr lang="nl-NL" sz="1600" dirty="0">
                <a:solidFill>
                  <a:schemeClr val="bg1"/>
                </a:solidFill>
              </a:rPr>
              <a:t>Hoe belangrijk is de risicoanalyse bij uw beoordeling van de aanvraag?
Welke risico's ziet u doorgaans als rode vlaggen bij het beoordelen van een aanvraag voor een microkrediet?</a:t>
            </a:r>
            <a:endParaRPr lang="en-GB" sz="1600" dirty="0">
              <a:solidFill>
                <a:schemeClr val="bg1"/>
              </a:solidFill>
            </a:endParaRPr>
          </a:p>
        </p:txBody>
      </p:sp>
    </p:spTree>
    <p:extLst>
      <p:ext uri="{BB962C8B-B14F-4D97-AF65-F5344CB8AC3E}">
        <p14:creationId xmlns:p14="http://schemas.microsoft.com/office/powerpoint/2010/main" val="2507678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570147"/>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94389" y="719445"/>
            <a:ext cx="9632553" cy="803654"/>
          </a:xfrm>
        </p:spPr>
        <p:txBody>
          <a:bodyPr/>
          <a:lstStyle/>
          <a:p>
            <a:r>
              <a:rPr lang="nl-NL" sz="3200" dirty="0">
                <a:solidFill>
                  <a:schemeClr val="bg1"/>
                </a:solidFill>
              </a:rPr>
              <a:t>Oefening: Maak een businessplan voor microkredieten</a:t>
            </a:r>
            <a:endParaRPr lang="en-US" sz="3200" dirty="0"/>
          </a:p>
        </p:txBody>
      </p:sp>
      <p:sp>
        <p:nvSpPr>
          <p:cNvPr id="6" name="TextBox 5">
            <a:extLst>
              <a:ext uri="{FF2B5EF4-FFF2-40B4-BE49-F238E27FC236}">
                <a16:creationId xmlns:a16="http://schemas.microsoft.com/office/drawing/2014/main" id="{EC63ED75-FF06-FE28-63CA-A6D63859D923}"/>
              </a:ext>
            </a:extLst>
          </p:cNvPr>
          <p:cNvSpPr txBox="1"/>
          <p:nvPr/>
        </p:nvSpPr>
        <p:spPr>
          <a:xfrm>
            <a:off x="699174" y="1413341"/>
            <a:ext cx="9986079" cy="3785652"/>
          </a:xfrm>
          <a:prstGeom prst="rect">
            <a:avLst/>
          </a:prstGeom>
          <a:noFill/>
        </p:spPr>
        <p:txBody>
          <a:bodyPr wrap="square">
            <a:spAutoFit/>
          </a:bodyPr>
          <a:lstStyle/>
          <a:p>
            <a:r>
              <a:rPr lang="en-GB" sz="2000" b="1" dirty="0" err="1"/>
              <a:t>Resultaat</a:t>
            </a:r>
            <a:r>
              <a:rPr lang="en-GB" sz="2000" b="1" dirty="0"/>
              <a:t>:</a:t>
            </a:r>
          </a:p>
          <a:p>
            <a:r>
              <a:rPr lang="nl-NL" sz="2000" dirty="0">
                <a:solidFill>
                  <a:srgbClr val="595959"/>
                </a:solidFill>
              </a:rPr>
              <a:t>Door deze oefening te voltooien, beschikt u over een op maat gemaakt businessplan dat zeer geschikt is voor een aanvraag voor een microkrediet. U zult ook bereid zijn om met </a:t>
            </a:r>
            <a:r>
              <a:rPr lang="nl-NL" sz="2000" dirty="0" err="1">
                <a:solidFill>
                  <a:srgbClr val="595959"/>
                </a:solidFill>
              </a:rPr>
              <a:t>leningfunctionarissen</a:t>
            </a:r>
            <a:r>
              <a:rPr lang="nl-NL" sz="2000" dirty="0">
                <a:solidFill>
                  <a:srgbClr val="595959"/>
                </a:solidFill>
              </a:rPr>
              <a:t> in contact te komen door relevante vragen te stellen, waardoor uw kansen op het verkrijgen van de lening toenemen.</a:t>
            </a:r>
          </a:p>
          <a:p>
            <a:endParaRPr lang="nl-NL" sz="2000" b="1" dirty="0">
              <a:solidFill>
                <a:srgbClr val="595959"/>
              </a:solidFill>
            </a:endParaRPr>
          </a:p>
          <a:p>
            <a:r>
              <a:rPr lang="en-GB" sz="2000" b="1" dirty="0" err="1">
                <a:solidFill>
                  <a:srgbClr val="FFD111"/>
                </a:solidFill>
              </a:rPr>
              <a:t>Reflectie</a:t>
            </a:r>
            <a:r>
              <a:rPr lang="en-GB" sz="2000" b="1" dirty="0">
                <a:solidFill>
                  <a:srgbClr val="FFD111"/>
                </a:solidFill>
              </a:rPr>
              <a:t>:</a:t>
            </a:r>
            <a:endParaRPr lang="en-GB" sz="2000" b="1" dirty="0"/>
          </a:p>
          <a:p>
            <a:r>
              <a:rPr lang="nl-NL" sz="2000" dirty="0">
                <a:solidFill>
                  <a:srgbClr val="595959"/>
                </a:solidFill>
              </a:rPr>
              <a:t>Schrijf na het voltooien van de oefening een korte alinea waarin u nadenkt over het volgende:</a:t>
            </a:r>
          </a:p>
          <a:p>
            <a:pPr marL="342900" indent="-342900">
              <a:buFont typeface="Arial" panose="020B0604020202020204" pitchFamily="34" charset="0"/>
              <a:buChar char="•"/>
            </a:pPr>
            <a:r>
              <a:rPr lang="nl-NL" sz="2000" dirty="0">
                <a:solidFill>
                  <a:srgbClr val="595959"/>
                </a:solidFill>
              </a:rPr>
              <a:t> Wat was het meest uitdagende onderdeel van het maken van het businessplan?
  Welke vragen leverden de meest bruikbare informatie op van de </a:t>
            </a:r>
            <a:r>
              <a:rPr lang="nl-NL" sz="2000" dirty="0" err="1">
                <a:solidFill>
                  <a:srgbClr val="595959"/>
                </a:solidFill>
              </a:rPr>
              <a:t>leningfunctionaris</a:t>
            </a:r>
            <a:r>
              <a:rPr lang="nl-NL" sz="2000" dirty="0">
                <a:solidFill>
                  <a:srgbClr val="595959"/>
                </a:solidFill>
              </a:rPr>
              <a:t>?
  Hoe hebben de antwoorden van de </a:t>
            </a:r>
            <a:r>
              <a:rPr lang="nl-NL" sz="2000" dirty="0" err="1">
                <a:solidFill>
                  <a:srgbClr val="595959"/>
                </a:solidFill>
              </a:rPr>
              <a:t>leningfunctionaris</a:t>
            </a:r>
            <a:r>
              <a:rPr lang="nl-NL" sz="2000" dirty="0">
                <a:solidFill>
                  <a:srgbClr val="595959"/>
                </a:solidFill>
              </a:rPr>
              <a:t> geholpen bij het vormgeven van uw businessplan?</a:t>
            </a:r>
            <a:endParaRPr lang="en-GB" sz="2000" dirty="0">
              <a:solidFill>
                <a:srgbClr val="595959"/>
              </a:solidFill>
            </a:endParaRPr>
          </a:p>
        </p:txBody>
      </p:sp>
    </p:spTree>
    <p:extLst>
      <p:ext uri="{BB962C8B-B14F-4D97-AF65-F5344CB8AC3E}">
        <p14:creationId xmlns:p14="http://schemas.microsoft.com/office/powerpoint/2010/main" val="23767486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3570514" y="2800399"/>
            <a:ext cx="8094743" cy="2748145"/>
          </a:xfrm>
        </p:spPr>
        <p:txBody>
          <a:bodyPr>
            <a:normAutofit/>
          </a:bodyPr>
          <a:lstStyle/>
          <a:p>
            <a:r>
              <a:rPr lang="nl-NL"/>
              <a:t>Vereisten voor het aanvragen van een lening en het begrijpen van de leningsvoorwaarden</a:t>
            </a:r>
            <a:endParaRPr lang="en-US" sz="4100"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a:xfrm>
            <a:off x="4011879" y="1670479"/>
            <a:ext cx="2066906" cy="1237821"/>
          </a:xfrm>
        </p:spPr>
        <p:txBody>
          <a:bodyPr/>
          <a:lstStyle/>
          <a:p>
            <a:r>
              <a:rPr lang="en-US" dirty="0"/>
              <a:t>03</a:t>
            </a:r>
          </a:p>
        </p:txBody>
      </p:sp>
    </p:spTree>
    <p:extLst>
      <p:ext uri="{BB962C8B-B14F-4D97-AF65-F5344CB8AC3E}">
        <p14:creationId xmlns:p14="http://schemas.microsoft.com/office/powerpoint/2010/main" val="8154690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64464"/>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88780" y="840281"/>
            <a:ext cx="9632553" cy="803654"/>
          </a:xfrm>
        </p:spPr>
        <p:txBody>
          <a:bodyPr/>
          <a:lstStyle/>
          <a:p>
            <a:r>
              <a:rPr lang="nl-NL" sz="3200" dirty="0">
                <a:solidFill>
                  <a:schemeClr val="bg1"/>
                </a:solidFill>
                <a:ea typeface="Calibri"/>
                <a:cs typeface="Calibri"/>
                <a:sym typeface="Calibri"/>
              </a:rPr>
              <a:t>Algemene vereisten voor een </a:t>
            </a:r>
            <a:r>
              <a:rPr lang="nl-NL" sz="3200" dirty="0" err="1">
                <a:solidFill>
                  <a:schemeClr val="bg1"/>
                </a:solidFill>
                <a:ea typeface="Calibri"/>
                <a:cs typeface="Calibri"/>
                <a:sym typeface="Calibri"/>
              </a:rPr>
              <a:t>leningaanvraag</a:t>
            </a:r>
            <a:endParaRPr lang="en-US" sz="3200" dirty="0">
              <a:solidFill>
                <a:schemeClr val="bg1"/>
              </a:solidFill>
            </a:endParaRPr>
          </a:p>
        </p:txBody>
      </p:sp>
      <p:sp>
        <p:nvSpPr>
          <p:cNvPr id="6" name="TextBox 5">
            <a:extLst>
              <a:ext uri="{FF2B5EF4-FFF2-40B4-BE49-F238E27FC236}">
                <a16:creationId xmlns:a16="http://schemas.microsoft.com/office/drawing/2014/main" id="{EC63ED75-FF06-FE28-63CA-A6D63859D923}"/>
              </a:ext>
            </a:extLst>
          </p:cNvPr>
          <p:cNvSpPr txBox="1"/>
          <p:nvPr/>
        </p:nvSpPr>
        <p:spPr>
          <a:xfrm>
            <a:off x="74762" y="1567735"/>
            <a:ext cx="11024558" cy="5016758"/>
          </a:xfrm>
          <a:prstGeom prst="rect">
            <a:avLst/>
          </a:prstGeom>
          <a:noFill/>
        </p:spPr>
        <p:txBody>
          <a:bodyPr wrap="square">
            <a:spAutoFit/>
          </a:bodyPr>
          <a:lstStyle/>
          <a:p>
            <a:pPr marL="800100" lvl="1" indent="-342900">
              <a:buFont typeface="+mj-lt"/>
              <a:buAutoNum type="arabicPeriod"/>
            </a:pPr>
            <a:r>
              <a:rPr lang="de-DE" sz="2000" b="1" dirty="0" err="1">
                <a:solidFill>
                  <a:srgbClr val="47B5C8"/>
                </a:solidFill>
              </a:rPr>
              <a:t>Persoonlijke</a:t>
            </a:r>
            <a:r>
              <a:rPr lang="de-DE" sz="2000" b="1" dirty="0">
                <a:solidFill>
                  <a:srgbClr val="47B5C8"/>
                </a:solidFill>
              </a:rPr>
              <a:t> en </a:t>
            </a:r>
            <a:r>
              <a:rPr lang="de-DE" sz="2000" b="1" dirty="0" err="1">
                <a:solidFill>
                  <a:srgbClr val="47B5C8"/>
                </a:solidFill>
              </a:rPr>
              <a:t>zakelijke</a:t>
            </a:r>
            <a:r>
              <a:rPr lang="de-DE" sz="2000" b="1" dirty="0">
                <a:solidFill>
                  <a:srgbClr val="47B5C8"/>
                </a:solidFill>
              </a:rPr>
              <a:t> </a:t>
            </a:r>
            <a:r>
              <a:rPr lang="de-DE" sz="2000" b="1" dirty="0" err="1">
                <a:solidFill>
                  <a:srgbClr val="47B5C8"/>
                </a:solidFill>
              </a:rPr>
              <a:t>identificatie</a:t>
            </a:r>
            <a:r>
              <a:rPr lang="de-DE" sz="2000" b="1" dirty="0">
                <a:solidFill>
                  <a:srgbClr val="47B5C8"/>
                </a:solidFill>
              </a:rPr>
              <a:t>:</a:t>
            </a:r>
          </a:p>
          <a:p>
            <a:pPr marL="1257300" lvl="2" indent="-342900">
              <a:buFont typeface="Arial" panose="020B0604020202020204" pitchFamily="34" charset="0"/>
              <a:buChar char="•"/>
            </a:pPr>
            <a:r>
              <a:rPr lang="nl-NL" sz="2000" dirty="0">
                <a:solidFill>
                  <a:srgbClr val="595959"/>
                </a:solidFill>
              </a:rPr>
              <a:t>Door de overheid uitgegeven identiteitsbewijs of paspoort
Bedrijfsregistratiedocumenten: oprichtingscertificaat, belastingnummer, </a:t>
            </a:r>
            <a:r>
              <a:rPr lang="nl-NL" sz="2000" dirty="0" err="1">
                <a:solidFill>
                  <a:srgbClr val="595959"/>
                </a:solidFill>
              </a:rPr>
              <a:t>enz</a:t>
            </a:r>
            <a:r>
              <a:rPr lang="en-GB" sz="2000" dirty="0">
                <a:solidFill>
                  <a:srgbClr val="595959"/>
                </a:solidFill>
              </a:rPr>
              <a:t>.</a:t>
            </a:r>
          </a:p>
          <a:p>
            <a:pPr marL="800100" lvl="1" indent="-342900">
              <a:buFont typeface="+mj-lt"/>
              <a:buAutoNum type="arabicPeriod"/>
            </a:pPr>
            <a:r>
              <a:rPr lang="de-DE" sz="2000" b="1" dirty="0" err="1">
                <a:solidFill>
                  <a:srgbClr val="DE0A1D"/>
                </a:solidFill>
              </a:rPr>
              <a:t>Financiële</a:t>
            </a:r>
            <a:r>
              <a:rPr lang="de-DE" sz="2000" b="1" dirty="0">
                <a:solidFill>
                  <a:srgbClr val="DE0A1D"/>
                </a:solidFill>
              </a:rPr>
              <a:t> </a:t>
            </a:r>
            <a:r>
              <a:rPr lang="de-DE" sz="2000" b="1" dirty="0" err="1">
                <a:solidFill>
                  <a:srgbClr val="DE0A1D"/>
                </a:solidFill>
              </a:rPr>
              <a:t>documentatie</a:t>
            </a:r>
            <a:r>
              <a:rPr lang="de-DE" sz="2000" b="1" dirty="0">
                <a:solidFill>
                  <a:srgbClr val="DE0A1D"/>
                </a:solidFill>
              </a:rPr>
              <a:t>:</a:t>
            </a:r>
          </a:p>
          <a:p>
            <a:pPr marL="1257300" lvl="2" indent="-342900">
              <a:buFont typeface="Arial" panose="020B0604020202020204" pitchFamily="34" charset="0"/>
              <a:buChar char="•"/>
            </a:pPr>
            <a:r>
              <a:rPr lang="nl-NL" sz="2000" b="1" dirty="0">
                <a:solidFill>
                  <a:srgbClr val="595959"/>
                </a:solidFill>
              </a:rPr>
              <a:t>Bankafschriften</a:t>
            </a:r>
            <a:r>
              <a:rPr lang="nl-NL" sz="2000" dirty="0">
                <a:solidFill>
                  <a:srgbClr val="595959"/>
                </a:solidFill>
              </a:rPr>
              <a:t>: Doorgaans 6-12 maanden bankafschriften om de cashflow te beoordelen</a:t>
            </a:r>
            <a:r>
              <a:rPr lang="nl-NL" sz="2000" b="1" dirty="0">
                <a:solidFill>
                  <a:srgbClr val="595959"/>
                </a:solidFill>
              </a:rPr>
              <a:t>.
Winst- en verliesrekeningen (P&amp;L): </a:t>
            </a:r>
            <a:r>
              <a:rPr lang="nl-NL" sz="2000" dirty="0">
                <a:solidFill>
                  <a:srgbClr val="595959"/>
                </a:solidFill>
              </a:rPr>
              <a:t>Toont inkomsten, uitgaven en winstgevendheid.</a:t>
            </a:r>
            <a:r>
              <a:rPr lang="nl-NL" sz="2000" b="1" dirty="0">
                <a:solidFill>
                  <a:srgbClr val="595959"/>
                </a:solidFill>
              </a:rPr>
              <a:t>
Belastingaangiften: </a:t>
            </a:r>
            <a:r>
              <a:rPr lang="nl-NL" sz="2000" dirty="0">
                <a:solidFill>
                  <a:srgbClr val="595959"/>
                </a:solidFill>
              </a:rPr>
              <a:t>1-2 jaar historisch </a:t>
            </a:r>
            <a:r>
              <a:rPr lang="en-GB" sz="2000" dirty="0" err="1">
                <a:solidFill>
                  <a:srgbClr val="595959"/>
                </a:solidFill>
              </a:rPr>
              <a:t>fiscaal</a:t>
            </a:r>
            <a:endParaRPr lang="de-DE" sz="2000" dirty="0">
              <a:solidFill>
                <a:srgbClr val="595959"/>
              </a:solidFill>
            </a:endParaRPr>
          </a:p>
          <a:p>
            <a:pPr marL="800100" lvl="1" indent="-342900">
              <a:buFont typeface="+mj-lt"/>
              <a:buAutoNum type="arabicPeriod"/>
            </a:pPr>
            <a:r>
              <a:rPr lang="de-DE" sz="2000" b="1" dirty="0" err="1">
                <a:solidFill>
                  <a:srgbClr val="086575"/>
                </a:solidFill>
              </a:rPr>
              <a:t>Onderpand</a:t>
            </a:r>
            <a:r>
              <a:rPr lang="de-DE" sz="2000" b="1" dirty="0">
                <a:solidFill>
                  <a:srgbClr val="086575"/>
                </a:solidFill>
              </a:rPr>
              <a:t>/</a:t>
            </a:r>
            <a:r>
              <a:rPr lang="de-DE" sz="2000" b="1" dirty="0" err="1">
                <a:solidFill>
                  <a:srgbClr val="086575"/>
                </a:solidFill>
              </a:rPr>
              <a:t>Garanties</a:t>
            </a:r>
            <a:r>
              <a:rPr lang="de-DE" sz="2000" b="1" dirty="0">
                <a:solidFill>
                  <a:srgbClr val="086575"/>
                </a:solidFill>
              </a:rPr>
              <a:t>:</a:t>
            </a:r>
          </a:p>
          <a:p>
            <a:pPr marL="1257300" lvl="2" indent="-342900">
              <a:buFont typeface="Arial" panose="020B0604020202020204" pitchFamily="34" charset="0"/>
              <a:buChar char="•"/>
            </a:pPr>
            <a:r>
              <a:rPr lang="nl-NL" sz="2000" dirty="0">
                <a:solidFill>
                  <a:srgbClr val="595959"/>
                </a:solidFill>
                <a:ea typeface="Calibri"/>
                <a:cs typeface="Calibri"/>
                <a:sym typeface="Calibri"/>
              </a:rPr>
              <a:t>Sommige leningen vereisen onderpand zoals onroerend goed, inventaris of apparatuur om de lening veilig te stellen</a:t>
            </a:r>
            <a:r>
              <a:rPr lang="en-GB" sz="2000" dirty="0">
                <a:solidFill>
                  <a:srgbClr val="595959"/>
                </a:solidFill>
                <a:latin typeface="Calibri"/>
                <a:ea typeface="Calibri"/>
                <a:cs typeface="Calibri"/>
                <a:sym typeface="Calibri"/>
              </a:rPr>
              <a:t>.</a:t>
            </a:r>
            <a:endParaRPr lang="de-DE" sz="2000" b="1" dirty="0">
              <a:solidFill>
                <a:srgbClr val="595959"/>
              </a:solidFill>
            </a:endParaRPr>
          </a:p>
          <a:p>
            <a:pPr marL="800100" lvl="1" indent="-342900">
              <a:buFont typeface="+mj-lt"/>
              <a:buAutoNum type="arabicPeriod"/>
            </a:pPr>
            <a:r>
              <a:rPr lang="de-DE" sz="2000" b="1" dirty="0">
                <a:solidFill>
                  <a:srgbClr val="F2A72C"/>
                </a:solidFill>
              </a:rPr>
              <a:t>Businessplan</a:t>
            </a:r>
            <a:r>
              <a:rPr lang="de-DE" sz="2000" dirty="0">
                <a:solidFill>
                  <a:srgbClr val="F2A72C"/>
                </a:solidFill>
              </a:rPr>
              <a:t>:</a:t>
            </a:r>
          </a:p>
          <a:p>
            <a:pPr marL="1257300" lvl="2" indent="-342900">
              <a:buFont typeface="Arial" panose="020B0604020202020204" pitchFamily="34" charset="0"/>
              <a:buChar char="•"/>
            </a:pPr>
            <a:r>
              <a:rPr lang="nl-NL" sz="2000" dirty="0">
                <a:solidFill>
                  <a:srgbClr val="595959"/>
                </a:solidFill>
                <a:ea typeface="Calibri"/>
                <a:cs typeface="Calibri"/>
                <a:sym typeface="Calibri"/>
              </a:rPr>
              <a:t>Bevat een duidelijke beschrijving van het bedrijf, het verdienmodel en de financiële prognoses</a:t>
            </a:r>
            <a:r>
              <a:rPr lang="en-GB" sz="2000" dirty="0">
                <a:solidFill>
                  <a:srgbClr val="595959"/>
                </a:solidFill>
                <a:latin typeface="Calibri"/>
                <a:ea typeface="Calibri"/>
                <a:cs typeface="Calibri"/>
                <a:sym typeface="Calibri"/>
              </a:rPr>
              <a:t>.</a:t>
            </a:r>
          </a:p>
          <a:p>
            <a:pPr marL="1257300" lvl="2" indent="-342900">
              <a:buFont typeface="Arial" panose="020B0604020202020204" pitchFamily="34" charset="0"/>
              <a:buChar char="•"/>
            </a:pPr>
            <a:endParaRPr lang="de-DE" sz="2000" dirty="0"/>
          </a:p>
          <a:p>
            <a:pPr lvl="1"/>
            <a:endParaRPr lang="en-GB" sz="2000" b="1" dirty="0"/>
          </a:p>
          <a:p>
            <a:pPr lvl="1"/>
            <a:r>
              <a:rPr lang="en-GB" sz="2000" b="1" dirty="0"/>
              <a:t> </a:t>
            </a:r>
          </a:p>
        </p:txBody>
      </p:sp>
    </p:spTree>
    <p:extLst>
      <p:ext uri="{BB962C8B-B14F-4D97-AF65-F5344CB8AC3E}">
        <p14:creationId xmlns:p14="http://schemas.microsoft.com/office/powerpoint/2010/main" val="39774443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64464"/>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2" y="761603"/>
            <a:ext cx="9632553" cy="803654"/>
          </a:xfrm>
        </p:spPr>
        <p:txBody>
          <a:bodyPr/>
          <a:lstStyle/>
          <a:p>
            <a:r>
              <a:rPr lang="en-GB" sz="3200" dirty="0" err="1">
                <a:solidFill>
                  <a:schemeClr val="bg1"/>
                </a:solidFill>
                <a:ea typeface="Calibri"/>
                <a:cs typeface="Calibri"/>
                <a:sym typeface="Calibri"/>
              </a:rPr>
              <a:t>Kredietwaardigheid</a:t>
            </a:r>
            <a:r>
              <a:rPr lang="en-GB" sz="3200" dirty="0">
                <a:solidFill>
                  <a:schemeClr val="bg1"/>
                </a:solidFill>
                <a:ea typeface="Calibri"/>
                <a:cs typeface="Calibri"/>
                <a:sym typeface="Calibri"/>
              </a:rPr>
              <a:t> </a:t>
            </a:r>
            <a:r>
              <a:rPr lang="en-GB" sz="3200" dirty="0" err="1">
                <a:solidFill>
                  <a:schemeClr val="bg1"/>
                </a:solidFill>
                <a:ea typeface="Calibri"/>
                <a:cs typeface="Calibri"/>
                <a:sym typeface="Calibri"/>
              </a:rPr>
              <a:t>en</a:t>
            </a:r>
            <a:r>
              <a:rPr lang="en-GB" sz="3200" dirty="0">
                <a:solidFill>
                  <a:schemeClr val="bg1"/>
                </a:solidFill>
                <a:ea typeface="Calibri"/>
                <a:cs typeface="Calibri"/>
                <a:sym typeface="Calibri"/>
              </a:rPr>
              <a:t> </a:t>
            </a:r>
            <a:r>
              <a:rPr lang="en-GB" sz="3200" dirty="0" err="1">
                <a:solidFill>
                  <a:schemeClr val="bg1"/>
                </a:solidFill>
                <a:ea typeface="Calibri"/>
                <a:cs typeface="Calibri"/>
                <a:sym typeface="Calibri"/>
              </a:rPr>
              <a:t>risicobeoordeling</a:t>
            </a:r>
            <a:r>
              <a:rPr lang="en-US" dirty="0">
                <a:solidFill>
                  <a:schemeClr val="bg1"/>
                </a:solidFill>
              </a:rPr>
              <a:t>	</a:t>
            </a:r>
          </a:p>
        </p:txBody>
      </p:sp>
      <p:sp>
        <p:nvSpPr>
          <p:cNvPr id="6" name="TextBox 5">
            <a:extLst>
              <a:ext uri="{FF2B5EF4-FFF2-40B4-BE49-F238E27FC236}">
                <a16:creationId xmlns:a16="http://schemas.microsoft.com/office/drawing/2014/main" id="{EC63ED75-FF06-FE28-63CA-A6D63859D923}"/>
              </a:ext>
            </a:extLst>
          </p:cNvPr>
          <p:cNvSpPr txBox="1"/>
          <p:nvPr/>
        </p:nvSpPr>
        <p:spPr>
          <a:xfrm>
            <a:off x="245652" y="1475885"/>
            <a:ext cx="10738011" cy="4401205"/>
          </a:xfrm>
          <a:prstGeom prst="rect">
            <a:avLst/>
          </a:prstGeom>
          <a:noFill/>
        </p:spPr>
        <p:txBody>
          <a:bodyPr wrap="square">
            <a:spAutoFit/>
          </a:bodyPr>
          <a:lstStyle/>
          <a:p>
            <a:pPr marL="800100" lvl="1" indent="-342900">
              <a:buFont typeface="+mj-lt"/>
              <a:buAutoNum type="arabicPeriod"/>
            </a:pPr>
            <a:r>
              <a:rPr lang="de-DE" sz="2000" b="1" dirty="0" err="1">
                <a:solidFill>
                  <a:srgbClr val="47B5C8"/>
                </a:solidFill>
              </a:rPr>
              <a:t>Kredietwaardigheid</a:t>
            </a:r>
            <a:r>
              <a:rPr lang="de-DE" sz="2000" b="1" dirty="0">
                <a:solidFill>
                  <a:srgbClr val="47B5C8"/>
                </a:solidFill>
              </a:rPr>
              <a:t>: </a:t>
            </a:r>
            <a:r>
              <a:rPr lang="nl-NL" sz="2000" dirty="0"/>
              <a:t>Uw kredietscore weerspiegelt uw kredietgeschiedenis en helpt kredietverstrekkers bij het beoordelen van uw vermogen om de lening terug te betalen. Een hogere score leidt doorgaans tot betere leenvoorwaarden.</a:t>
            </a:r>
          </a:p>
          <a:p>
            <a:pPr marL="800100" lvl="1" indent="-342900">
              <a:buFont typeface="+mj-lt"/>
              <a:buAutoNum type="arabicPeriod"/>
            </a:pPr>
            <a:endParaRPr lang="en-GB" sz="2000" dirty="0"/>
          </a:p>
          <a:p>
            <a:pPr marL="800100" lvl="1" indent="-342900">
              <a:buFont typeface="+mj-lt"/>
              <a:buAutoNum type="arabicPeriod"/>
            </a:pPr>
            <a:r>
              <a:rPr lang="de-DE" sz="2000" b="1" dirty="0" err="1">
                <a:solidFill>
                  <a:srgbClr val="086575"/>
                </a:solidFill>
              </a:rPr>
              <a:t>Verhouding</a:t>
            </a:r>
            <a:r>
              <a:rPr lang="de-DE" sz="2000" b="1" dirty="0">
                <a:solidFill>
                  <a:srgbClr val="086575"/>
                </a:solidFill>
              </a:rPr>
              <a:t> schuld/</a:t>
            </a:r>
            <a:r>
              <a:rPr lang="de-DE" sz="2000" b="1" dirty="0" err="1">
                <a:solidFill>
                  <a:srgbClr val="086575"/>
                </a:solidFill>
              </a:rPr>
              <a:t>inkomen</a:t>
            </a:r>
            <a:r>
              <a:rPr lang="de-DE" sz="2000" b="1" dirty="0">
                <a:solidFill>
                  <a:srgbClr val="086575"/>
                </a:solidFill>
              </a:rPr>
              <a:t>:  </a:t>
            </a:r>
            <a:r>
              <a:rPr lang="nl-NL" sz="2000" dirty="0">
                <a:ea typeface="Calibri"/>
                <a:cs typeface="Calibri"/>
                <a:sym typeface="Calibri"/>
              </a:rPr>
              <a:t>Deze verhouding helpt kredietverstrekkers uw financiële gezondheid te beoordelen door uw maandelijkse schuldbetalingen te vergelijken met uw maandelijkse inkomen. Lagere verhoudingen hebben de voorkeur. Als u bijvoorbeeld een schuld-inkomensratio van 30% heeft, betekent dit dat 30% van uw maandelijkse inkomen naar schuldbetalingen gaat. Kredietverstrekkers geven er doorgaans de voorkeur aan dat deze ratio lager is dan 40%.</a:t>
            </a:r>
            <a:endParaRPr lang="en-GB" sz="2000" dirty="0">
              <a:latin typeface="Calibri"/>
              <a:ea typeface="Calibri"/>
              <a:cs typeface="Calibri"/>
              <a:sym typeface="Calibri"/>
            </a:endParaRPr>
          </a:p>
          <a:p>
            <a:pPr lvl="2"/>
            <a:endParaRPr lang="de-DE" sz="2000" b="1" dirty="0"/>
          </a:p>
          <a:p>
            <a:pPr marL="800100" lvl="1" indent="-342900">
              <a:buFont typeface="+mj-lt"/>
              <a:buAutoNum type="arabicPeriod"/>
            </a:pPr>
            <a:r>
              <a:rPr lang="de-DE" sz="2000" b="1" dirty="0" err="1">
                <a:solidFill>
                  <a:srgbClr val="DE0A1D"/>
                </a:solidFill>
              </a:rPr>
              <a:t>Risicofactoren</a:t>
            </a:r>
            <a:r>
              <a:rPr lang="de-DE" sz="2000" b="1" dirty="0">
                <a:solidFill>
                  <a:srgbClr val="DE0A1D"/>
                </a:solidFill>
              </a:rPr>
              <a:t>: </a:t>
            </a:r>
            <a:r>
              <a:rPr lang="nl-NL" sz="2000" dirty="0">
                <a:ea typeface="Calibri"/>
                <a:cs typeface="Calibri"/>
                <a:sym typeface="Calibri"/>
              </a:rPr>
              <a:t>Kredietverstrekkers beoordelen het risico van leningen aan uw bedrijf. Factoren zijn onder meer de leeftijd van uw bedrijf, de stabiliteit van de sector en markttrends.</a:t>
            </a:r>
            <a:endParaRPr lang="en-GB" sz="2000" dirty="0">
              <a:latin typeface="Calibri"/>
              <a:ea typeface="Calibri"/>
              <a:cs typeface="Calibri"/>
              <a:sym typeface="Calibri"/>
            </a:endParaRPr>
          </a:p>
        </p:txBody>
      </p:sp>
    </p:spTree>
    <p:extLst>
      <p:ext uri="{BB962C8B-B14F-4D97-AF65-F5344CB8AC3E}">
        <p14:creationId xmlns:p14="http://schemas.microsoft.com/office/powerpoint/2010/main" val="41616466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004637" y="744653"/>
            <a:ext cx="9261115" cy="803654"/>
          </a:xfrm>
        </p:spPr>
        <p:txBody>
          <a:bodyPr/>
          <a:lstStyle/>
          <a:p>
            <a:r>
              <a:rPr lang="en-IE" dirty="0" err="1">
                <a:solidFill>
                  <a:schemeClr val="bg1"/>
                </a:solidFill>
              </a:rPr>
              <a:t>Leerresultaten</a:t>
            </a:r>
            <a:endParaRPr lang="en-IE" dirty="0">
              <a:solidFill>
                <a:schemeClr val="bg1"/>
              </a:solidFill>
            </a:endParaRPr>
          </a:p>
          <a:p>
            <a:endParaRPr lang="en-GB" sz="600" b="1" dirty="0"/>
          </a:p>
          <a:p>
            <a:r>
              <a:rPr lang="nl-NL" sz="2400" b="1" dirty="0">
                <a:solidFill>
                  <a:srgbClr val="47B5C8"/>
                </a:solidFill>
              </a:rPr>
              <a:t>Gedrag:
</a:t>
            </a:r>
            <a:r>
              <a:rPr lang="nl-NL" sz="2400" b="1" dirty="0">
                <a:solidFill>
                  <a:srgbClr val="FFC000"/>
                </a:solidFill>
              </a:rPr>
              <a:t>Collaboratieve communicatie:</a:t>
            </a:r>
            <a:r>
              <a:rPr lang="nl-NL" sz="2400" dirty="0">
                <a:solidFill>
                  <a:srgbClr val="FFC000"/>
                </a:solidFill>
              </a:rPr>
              <a:t> </a:t>
            </a:r>
            <a:r>
              <a:rPr lang="nl-NL" sz="2400" dirty="0">
                <a:solidFill>
                  <a:schemeClr val="tx1"/>
                </a:solidFill>
              </a:rPr>
              <a:t>Ondernemers leren tijdens het aanvraagproces samen te werken met kredietverstrekkers en leren de juiste vragen te stellen.</a:t>
            </a:r>
            <a:r>
              <a:rPr lang="nl-NL" sz="2400" b="1" dirty="0">
                <a:solidFill>
                  <a:srgbClr val="47B5C8"/>
                </a:solidFill>
              </a:rPr>
              <a:t>
</a:t>
            </a:r>
            <a:r>
              <a:rPr lang="nl-NL" sz="2400" b="1" dirty="0">
                <a:solidFill>
                  <a:srgbClr val="FFC000"/>
                </a:solidFill>
              </a:rPr>
              <a:t>Proactief onderzoek: </a:t>
            </a:r>
            <a:r>
              <a:rPr lang="nl-NL" sz="2400" dirty="0">
                <a:solidFill>
                  <a:schemeClr val="tx1"/>
                </a:solidFill>
              </a:rPr>
              <a:t>Ondernemers leren actief deel te nemen door geïnformeerde vragen te stellen over rentetarieven, onderpand, deadlines en eventuele alternatieve opties</a:t>
            </a:r>
            <a:r>
              <a:rPr lang="nl-NL" sz="2400" b="1" dirty="0">
                <a:solidFill>
                  <a:schemeClr val="tx1"/>
                </a:solidFill>
              </a:rPr>
              <a:t>.</a:t>
            </a:r>
            <a:r>
              <a:rPr lang="nl-NL" sz="2400" b="1" dirty="0">
                <a:solidFill>
                  <a:srgbClr val="47B5C8"/>
                </a:solidFill>
              </a:rPr>
              <a:t>
</a:t>
            </a:r>
            <a:r>
              <a:rPr lang="nl-NL" sz="2400" b="1" dirty="0">
                <a:solidFill>
                  <a:srgbClr val="FFC000"/>
                </a:solidFill>
              </a:rPr>
              <a:t>Onderhandeling</a:t>
            </a:r>
            <a:r>
              <a:rPr lang="nl-NL" sz="2400" b="1" dirty="0">
                <a:solidFill>
                  <a:srgbClr val="47B5C8"/>
                </a:solidFill>
              </a:rPr>
              <a:t>: </a:t>
            </a:r>
            <a:r>
              <a:rPr lang="nl-NL" sz="2400" dirty="0">
                <a:solidFill>
                  <a:schemeClr val="tx1"/>
                </a:solidFill>
              </a:rPr>
              <a:t>Ondernemers kunnen onderhandelen over voorwaarden die passen bij hun zakelijke behoeften, terwijl ze ook advies inwinnen over </a:t>
            </a:r>
            <a:r>
              <a:rPr lang="nl-NL" sz="2400" dirty="0" err="1">
                <a:solidFill>
                  <a:schemeClr val="tx1"/>
                </a:solidFill>
              </a:rPr>
              <a:t>leningopties</a:t>
            </a:r>
            <a:r>
              <a:rPr lang="nl-NL" sz="2400" dirty="0">
                <a:solidFill>
                  <a:schemeClr val="tx1"/>
                </a:solidFill>
              </a:rPr>
              <a:t> die het beste passen bij hun groeistrategie.</a:t>
            </a:r>
            <a:endParaRPr lang="en-US" sz="2400" dirty="0">
              <a:solidFill>
                <a:schemeClr val="tx1"/>
              </a:solidFill>
            </a:endParaRPr>
          </a:p>
        </p:txBody>
      </p:sp>
    </p:spTree>
    <p:extLst>
      <p:ext uri="{BB962C8B-B14F-4D97-AF65-F5344CB8AC3E}">
        <p14:creationId xmlns:p14="http://schemas.microsoft.com/office/powerpoint/2010/main" val="4948806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64464"/>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89749" y="762939"/>
            <a:ext cx="9632553" cy="803654"/>
          </a:xfrm>
        </p:spPr>
        <p:txBody>
          <a:bodyPr/>
          <a:lstStyle/>
          <a:p>
            <a:r>
              <a:rPr lang="en-GB" sz="3200" dirty="0" err="1">
                <a:solidFill>
                  <a:schemeClr val="bg1"/>
                </a:solidFill>
                <a:ea typeface="Calibri"/>
                <a:cs typeface="Calibri"/>
                <a:sym typeface="Calibri"/>
              </a:rPr>
              <a:t>Soorten</a:t>
            </a:r>
            <a:r>
              <a:rPr lang="en-GB" sz="3200" dirty="0">
                <a:solidFill>
                  <a:schemeClr val="bg1"/>
                </a:solidFill>
                <a:ea typeface="Calibri"/>
                <a:cs typeface="Calibri"/>
                <a:sym typeface="Calibri"/>
              </a:rPr>
              <a:t> </a:t>
            </a:r>
            <a:r>
              <a:rPr lang="en-GB" sz="3200" dirty="0" err="1">
                <a:solidFill>
                  <a:schemeClr val="bg1"/>
                </a:solidFill>
                <a:ea typeface="Calibri"/>
                <a:cs typeface="Calibri"/>
                <a:sym typeface="Calibri"/>
              </a:rPr>
              <a:t>leningsvoorwaarden</a:t>
            </a:r>
            <a:r>
              <a:rPr lang="en-US" dirty="0">
                <a:solidFill>
                  <a:schemeClr val="bg1"/>
                </a:solidFill>
              </a:rPr>
              <a:t>	</a:t>
            </a:r>
          </a:p>
        </p:txBody>
      </p:sp>
      <p:sp>
        <p:nvSpPr>
          <p:cNvPr id="6" name="TextBox 5">
            <a:extLst>
              <a:ext uri="{FF2B5EF4-FFF2-40B4-BE49-F238E27FC236}">
                <a16:creationId xmlns:a16="http://schemas.microsoft.com/office/drawing/2014/main" id="{EC63ED75-FF06-FE28-63CA-A6D63859D923}"/>
              </a:ext>
            </a:extLst>
          </p:cNvPr>
          <p:cNvSpPr txBox="1"/>
          <p:nvPr/>
        </p:nvSpPr>
        <p:spPr>
          <a:xfrm>
            <a:off x="56507" y="1544386"/>
            <a:ext cx="10899039" cy="4093428"/>
          </a:xfrm>
          <a:prstGeom prst="rect">
            <a:avLst/>
          </a:prstGeom>
          <a:noFill/>
        </p:spPr>
        <p:txBody>
          <a:bodyPr wrap="square">
            <a:spAutoFit/>
          </a:bodyPr>
          <a:lstStyle/>
          <a:p>
            <a:pPr marL="800100" lvl="1" indent="-342900">
              <a:buFont typeface="+mj-lt"/>
              <a:buAutoNum type="arabicPeriod"/>
            </a:pPr>
            <a:r>
              <a:rPr lang="de-DE" sz="2000" b="1" dirty="0" err="1">
                <a:solidFill>
                  <a:srgbClr val="47B5C8"/>
                </a:solidFill>
              </a:rPr>
              <a:t>Hoofdsom</a:t>
            </a:r>
            <a:r>
              <a:rPr lang="de-DE" sz="2000" b="1" dirty="0">
                <a:solidFill>
                  <a:srgbClr val="47B5C8"/>
                </a:solidFill>
              </a:rPr>
              <a:t>:</a:t>
            </a:r>
          </a:p>
          <a:p>
            <a:pPr marL="1200150" lvl="2" indent="-285750">
              <a:buFont typeface="Arial" panose="020B0604020202020204" pitchFamily="34" charset="0"/>
              <a:buChar char="•"/>
            </a:pPr>
            <a:r>
              <a:rPr lang="nl-NL" sz="2000" dirty="0">
                <a:solidFill>
                  <a:srgbClr val="595959"/>
                </a:solidFill>
              </a:rPr>
              <a:t>Het bedrag dat u leent van de kredietverstrekker voordat er rente of kosten in rekening worden gebracht. Het is het basisbedrag dat de lener ermee instemt om in de loop van de tijd terug te betalen, meestal door middel van regelmatige betalingen.</a:t>
            </a:r>
          </a:p>
          <a:p>
            <a:pPr lvl="2"/>
            <a:endParaRPr lang="en-GB" sz="2000" dirty="0"/>
          </a:p>
          <a:p>
            <a:pPr marL="800100" lvl="1" indent="-342900">
              <a:buFont typeface="+mj-lt"/>
              <a:buAutoNum type="arabicPeriod"/>
            </a:pPr>
            <a:r>
              <a:rPr lang="de-DE" sz="2000" b="1" dirty="0" err="1">
                <a:solidFill>
                  <a:srgbClr val="F2A72C"/>
                </a:solidFill>
              </a:rPr>
              <a:t>Rentevoet</a:t>
            </a:r>
            <a:r>
              <a:rPr lang="de-DE" sz="2000" b="1" dirty="0">
                <a:solidFill>
                  <a:srgbClr val="F2A72C"/>
                </a:solidFill>
              </a:rPr>
              <a:t>:</a:t>
            </a:r>
          </a:p>
          <a:p>
            <a:pPr marL="1200150" lvl="2" indent="-285750">
              <a:buFont typeface="Arial" panose="020B0604020202020204" pitchFamily="34" charset="0"/>
              <a:buChar char="•"/>
            </a:pPr>
            <a:r>
              <a:rPr lang="nl-NL" sz="2000" b="1" dirty="0">
                <a:solidFill>
                  <a:srgbClr val="595959"/>
                </a:solidFill>
                <a:ea typeface="Calibri"/>
                <a:cs typeface="Calibri"/>
                <a:sym typeface="Calibri"/>
              </a:rPr>
              <a:t>Vast: </a:t>
            </a:r>
            <a:r>
              <a:rPr lang="nl-NL" sz="2000" dirty="0">
                <a:solidFill>
                  <a:srgbClr val="595959"/>
                </a:solidFill>
                <a:ea typeface="Calibri"/>
                <a:cs typeface="Calibri"/>
                <a:sym typeface="Calibri"/>
              </a:rPr>
              <a:t>Een vaste rente is een rente die gedurende de gehele looptijd van een lening constant blijft, wat resulteert in stabiele en voorspelbare maandelijkse betalingen.</a:t>
            </a:r>
            <a:r>
              <a:rPr lang="nl-NL" sz="2000" b="1" dirty="0">
                <a:solidFill>
                  <a:srgbClr val="595959"/>
                </a:solidFill>
                <a:ea typeface="Calibri"/>
                <a:cs typeface="Calibri"/>
                <a:sym typeface="Calibri"/>
              </a:rPr>
              <a:t>
Variabele: </a:t>
            </a:r>
            <a:r>
              <a:rPr lang="nl-NL" sz="2000" dirty="0">
                <a:solidFill>
                  <a:srgbClr val="595959"/>
                </a:solidFill>
                <a:ea typeface="Calibri"/>
                <a:cs typeface="Calibri"/>
                <a:sym typeface="Calibri"/>
              </a:rPr>
              <a:t>Een variabele rente is een rentepercentage dat in de loop van de tijd kan veranderen op basis van marktomstandigheden, waardoor de maandelijkse betalingen fluctueren</a:t>
            </a:r>
            <a:r>
              <a:rPr lang="en-GB" sz="2000" dirty="0">
                <a:solidFill>
                  <a:srgbClr val="595959"/>
                </a:solidFill>
              </a:rPr>
              <a:t>.</a:t>
            </a:r>
            <a:endParaRPr lang="de-DE" sz="2000" dirty="0">
              <a:solidFill>
                <a:srgbClr val="595959"/>
              </a:solidFill>
            </a:endParaRPr>
          </a:p>
          <a:p>
            <a:pPr lvl="2"/>
            <a:endParaRPr lang="en-GB" sz="2000" b="1" dirty="0">
              <a:latin typeface="Calibri"/>
              <a:ea typeface="Calibri"/>
              <a:cs typeface="Calibri"/>
              <a:sym typeface="Calibri"/>
            </a:endParaRPr>
          </a:p>
          <a:p>
            <a:pPr lvl="2"/>
            <a:endParaRPr lang="en-GB" sz="2000" b="1" dirty="0">
              <a:latin typeface="Calibri"/>
              <a:ea typeface="Calibri"/>
              <a:cs typeface="Calibri"/>
              <a:sym typeface="Calibri"/>
            </a:endParaRPr>
          </a:p>
        </p:txBody>
      </p:sp>
    </p:spTree>
    <p:extLst>
      <p:ext uri="{BB962C8B-B14F-4D97-AF65-F5344CB8AC3E}">
        <p14:creationId xmlns:p14="http://schemas.microsoft.com/office/powerpoint/2010/main" val="22120043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4136" y="544721"/>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2" y="673657"/>
            <a:ext cx="9632553" cy="803654"/>
          </a:xfrm>
        </p:spPr>
        <p:txBody>
          <a:bodyPr/>
          <a:lstStyle/>
          <a:p>
            <a:r>
              <a:rPr lang="en-GB" sz="3200">
                <a:solidFill>
                  <a:schemeClr val="bg1"/>
                </a:solidFill>
                <a:ea typeface="Calibri"/>
                <a:cs typeface="Calibri"/>
                <a:sym typeface="Calibri"/>
              </a:rPr>
              <a:t>Soorten leningsvoorwaarden</a:t>
            </a:r>
            <a:endParaRPr lang="en-US" sz="3200" dirty="0">
              <a:solidFill>
                <a:schemeClr val="bg1"/>
              </a:solidFill>
            </a:endParaRPr>
          </a:p>
        </p:txBody>
      </p:sp>
      <p:sp>
        <p:nvSpPr>
          <p:cNvPr id="6" name="TextBox 5">
            <a:extLst>
              <a:ext uri="{FF2B5EF4-FFF2-40B4-BE49-F238E27FC236}">
                <a16:creationId xmlns:a16="http://schemas.microsoft.com/office/drawing/2014/main" id="{EC63ED75-FF06-FE28-63CA-A6D63859D923}"/>
              </a:ext>
            </a:extLst>
          </p:cNvPr>
          <p:cNvSpPr txBox="1"/>
          <p:nvPr/>
        </p:nvSpPr>
        <p:spPr>
          <a:xfrm>
            <a:off x="298050" y="1514911"/>
            <a:ext cx="10404456" cy="3477875"/>
          </a:xfrm>
          <a:prstGeom prst="rect">
            <a:avLst/>
          </a:prstGeom>
          <a:noFill/>
        </p:spPr>
        <p:txBody>
          <a:bodyPr wrap="square">
            <a:spAutoFit/>
          </a:bodyPr>
          <a:lstStyle/>
          <a:p>
            <a:pPr lvl="1"/>
            <a:r>
              <a:rPr lang="de-DE" sz="2000" b="1" dirty="0">
                <a:solidFill>
                  <a:srgbClr val="47B5C8"/>
                </a:solidFill>
              </a:rPr>
              <a:t>3. </a:t>
            </a:r>
            <a:r>
              <a:rPr lang="de-DE" sz="2000" b="1" dirty="0" err="1">
                <a:solidFill>
                  <a:srgbClr val="47B5C8"/>
                </a:solidFill>
              </a:rPr>
              <a:t>Terugbetalingstermijn</a:t>
            </a:r>
            <a:r>
              <a:rPr lang="de-DE" sz="2000" b="1" dirty="0">
                <a:solidFill>
                  <a:srgbClr val="47B5C8"/>
                </a:solidFill>
              </a:rPr>
              <a:t>:</a:t>
            </a:r>
          </a:p>
          <a:p>
            <a:pPr marL="1257300" lvl="2" indent="-342900">
              <a:buFont typeface="Arial" panose="020B0604020202020204" pitchFamily="34" charset="0"/>
              <a:buChar char="•"/>
            </a:pPr>
            <a:r>
              <a:rPr lang="nl-NL" sz="2000" dirty="0">
                <a:solidFill>
                  <a:srgbClr val="595959"/>
                </a:solidFill>
                <a:ea typeface="Calibri"/>
                <a:cs typeface="Calibri"/>
                <a:sym typeface="Calibri"/>
              </a:rPr>
              <a:t>De termijn waarover de lening moet worden terugbetaald. Kortlopende leningen (minder dan 3 jaar) kunnen hogere maandelijkse betalingen hebben, maar lagere totale rentekosten</a:t>
            </a:r>
            <a:r>
              <a:rPr lang="en-GB" sz="2000" dirty="0">
                <a:solidFill>
                  <a:srgbClr val="595959"/>
                </a:solidFill>
                <a:ea typeface="Calibri"/>
                <a:cs typeface="Calibri"/>
                <a:sym typeface="Calibri"/>
              </a:rPr>
              <a:t>.</a:t>
            </a:r>
          </a:p>
          <a:p>
            <a:pPr lvl="2"/>
            <a:endParaRPr lang="en-GB" sz="2000" dirty="0">
              <a:solidFill>
                <a:srgbClr val="595959"/>
              </a:solidFill>
              <a:ea typeface="Calibri"/>
              <a:cs typeface="Calibri"/>
              <a:sym typeface="Calibri"/>
            </a:endParaRPr>
          </a:p>
          <a:p>
            <a:pPr lvl="1"/>
            <a:r>
              <a:rPr lang="de-DE" sz="2000" b="1" dirty="0">
                <a:solidFill>
                  <a:srgbClr val="DE0A1D"/>
                </a:solidFill>
              </a:rPr>
              <a:t>4. Kosten:</a:t>
            </a:r>
          </a:p>
          <a:p>
            <a:pPr marL="1257300" lvl="2" indent="-342900">
              <a:buFont typeface="Arial" panose="020B0604020202020204" pitchFamily="34" charset="0"/>
              <a:buChar char="•"/>
            </a:pPr>
            <a:r>
              <a:rPr lang="nl-NL" sz="2000" dirty="0">
                <a:solidFill>
                  <a:srgbClr val="595959"/>
                </a:solidFill>
              </a:rPr>
              <a:t>Leenkosten zijn extra kosten die door kredietverstrekkers in rekening worden gebracht voor het verwerken, goedkeuren of onderhouden van een lening, zoals opstartkosten, vergoedingen voor te late betaling of kosten voor vervroegde aflossing</a:t>
            </a:r>
            <a:r>
              <a:rPr lang="en-GB" sz="2000" dirty="0">
                <a:solidFill>
                  <a:srgbClr val="595959"/>
                </a:solidFill>
              </a:rPr>
              <a:t>.</a:t>
            </a:r>
            <a:endParaRPr lang="en-GB" sz="2000" dirty="0">
              <a:solidFill>
                <a:srgbClr val="595959"/>
              </a:solidFill>
              <a:ea typeface="Calibri"/>
              <a:cs typeface="Calibri"/>
              <a:sym typeface="Calibri"/>
            </a:endParaRPr>
          </a:p>
          <a:p>
            <a:pPr marL="1257300" lvl="2" indent="-342900">
              <a:buFont typeface="Arial" panose="020B0604020202020204" pitchFamily="34" charset="0"/>
              <a:buChar char="•"/>
            </a:pPr>
            <a:endParaRPr lang="en-GB" sz="2000" b="1" dirty="0">
              <a:latin typeface="Calibri"/>
              <a:ea typeface="Calibri"/>
              <a:cs typeface="Calibri"/>
              <a:sym typeface="Calibri"/>
            </a:endParaRPr>
          </a:p>
          <a:p>
            <a:pPr lvl="2"/>
            <a:endParaRPr lang="en-GB" sz="2000" b="1" dirty="0">
              <a:latin typeface="Calibri"/>
              <a:ea typeface="Calibri"/>
              <a:cs typeface="Calibri"/>
              <a:sym typeface="Calibri"/>
            </a:endParaRPr>
          </a:p>
        </p:txBody>
      </p:sp>
    </p:spTree>
    <p:extLst>
      <p:ext uri="{BB962C8B-B14F-4D97-AF65-F5344CB8AC3E}">
        <p14:creationId xmlns:p14="http://schemas.microsoft.com/office/powerpoint/2010/main" val="954286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41515" y="490293"/>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2" y="682535"/>
            <a:ext cx="9632553" cy="803654"/>
          </a:xfrm>
        </p:spPr>
        <p:txBody>
          <a:bodyPr/>
          <a:lstStyle/>
          <a:p>
            <a:r>
              <a:rPr lang="en-GB" sz="3200">
                <a:solidFill>
                  <a:schemeClr val="bg1"/>
                </a:solidFill>
                <a:ea typeface="Calibri"/>
                <a:cs typeface="Calibri"/>
                <a:sym typeface="Calibri"/>
              </a:rPr>
              <a:t>Leningsvoorwaarden om te begrijpen</a:t>
            </a:r>
            <a:endParaRPr lang="en-US" sz="3200" dirty="0">
              <a:solidFill>
                <a:schemeClr val="bg1"/>
              </a:solidFill>
            </a:endParaRPr>
          </a:p>
        </p:txBody>
      </p:sp>
      <p:sp>
        <p:nvSpPr>
          <p:cNvPr id="6" name="TextBox 5">
            <a:extLst>
              <a:ext uri="{FF2B5EF4-FFF2-40B4-BE49-F238E27FC236}">
                <a16:creationId xmlns:a16="http://schemas.microsoft.com/office/drawing/2014/main" id="{EC63ED75-FF06-FE28-63CA-A6D63859D923}"/>
              </a:ext>
            </a:extLst>
          </p:cNvPr>
          <p:cNvSpPr txBox="1"/>
          <p:nvPr/>
        </p:nvSpPr>
        <p:spPr>
          <a:xfrm>
            <a:off x="137022" y="1524319"/>
            <a:ext cx="10864531" cy="5940088"/>
          </a:xfrm>
          <a:prstGeom prst="rect">
            <a:avLst/>
          </a:prstGeom>
          <a:noFill/>
        </p:spPr>
        <p:txBody>
          <a:bodyPr wrap="square">
            <a:spAutoFit/>
          </a:bodyPr>
          <a:lstStyle/>
          <a:p>
            <a:pPr marL="800100" lvl="1" indent="-342900">
              <a:buFont typeface="+mj-lt"/>
              <a:buAutoNum type="arabicPeriod"/>
            </a:pPr>
            <a:r>
              <a:rPr lang="de-DE" sz="2000" b="1" dirty="0" err="1">
                <a:solidFill>
                  <a:srgbClr val="47B5C8"/>
                </a:solidFill>
              </a:rPr>
              <a:t>Jaarlijks</a:t>
            </a:r>
            <a:r>
              <a:rPr lang="de-DE" sz="2000" b="1" dirty="0">
                <a:solidFill>
                  <a:srgbClr val="47B5C8"/>
                </a:solidFill>
              </a:rPr>
              <a:t> </a:t>
            </a:r>
            <a:r>
              <a:rPr lang="de-DE" sz="2000" b="1" dirty="0" err="1">
                <a:solidFill>
                  <a:srgbClr val="47B5C8"/>
                </a:solidFill>
              </a:rPr>
              <a:t>kostenpercentage</a:t>
            </a:r>
            <a:r>
              <a:rPr lang="de-DE" sz="2000" b="1" dirty="0">
                <a:solidFill>
                  <a:srgbClr val="47B5C8"/>
                </a:solidFill>
              </a:rPr>
              <a:t>(APR): </a:t>
            </a:r>
            <a:r>
              <a:rPr lang="nl-NL" sz="2000" dirty="0">
                <a:solidFill>
                  <a:srgbClr val="595959"/>
                </a:solidFill>
              </a:rPr>
              <a:t>De totale jaarlijkse kosten van een lening, uitgedrukt in een percentage, inclusief de rente en eventuele extra vergoedingen of kosten in verband met de lening, waardoor een completer beeld wordt geboden van de kosten van lenen</a:t>
            </a:r>
            <a:r>
              <a:rPr lang="en-GB" sz="2000" dirty="0">
                <a:solidFill>
                  <a:srgbClr val="595959"/>
                </a:solidFill>
              </a:rPr>
              <a:t>.</a:t>
            </a:r>
          </a:p>
          <a:p>
            <a:pPr marL="800100" lvl="1" indent="-342900">
              <a:buFont typeface="+mj-lt"/>
              <a:buAutoNum type="arabicPeriod"/>
            </a:pPr>
            <a:r>
              <a:rPr lang="de-DE" sz="2000" b="1" dirty="0" err="1">
                <a:solidFill>
                  <a:srgbClr val="F2A72C"/>
                </a:solidFill>
              </a:rPr>
              <a:t>Afschrijving</a:t>
            </a:r>
            <a:r>
              <a:rPr lang="de-DE" sz="2000" b="1" dirty="0">
                <a:solidFill>
                  <a:srgbClr val="F2A72C"/>
                </a:solidFill>
              </a:rPr>
              <a:t>: </a:t>
            </a:r>
            <a:r>
              <a:rPr lang="nl-NL" sz="2000" dirty="0">
                <a:solidFill>
                  <a:srgbClr val="595959"/>
                </a:solidFill>
                <a:ea typeface="Calibri"/>
                <a:cs typeface="Calibri"/>
                <a:sym typeface="Calibri"/>
              </a:rPr>
              <a:t>Dit verwijst naar de manier waarop </a:t>
            </a:r>
            <a:r>
              <a:rPr lang="nl-NL" sz="2000" dirty="0" err="1">
                <a:solidFill>
                  <a:srgbClr val="595959"/>
                </a:solidFill>
                <a:ea typeface="Calibri"/>
                <a:cs typeface="Calibri"/>
                <a:sym typeface="Calibri"/>
              </a:rPr>
              <a:t>leningbetalingen</a:t>
            </a:r>
            <a:r>
              <a:rPr lang="nl-NL" sz="2000" dirty="0">
                <a:solidFill>
                  <a:srgbClr val="595959"/>
                </a:solidFill>
                <a:ea typeface="Calibri"/>
                <a:cs typeface="Calibri"/>
                <a:sym typeface="Calibri"/>
              </a:rPr>
              <a:t> in de tijd worden gespreid, waarbij een deel van elke betaling naar rente gaat en de rest naar het verlagen van de hoofdsom</a:t>
            </a:r>
            <a:r>
              <a:rPr lang="en-GB" sz="2000" dirty="0">
                <a:solidFill>
                  <a:srgbClr val="595959"/>
                </a:solidFill>
                <a:ea typeface="Calibri"/>
                <a:cs typeface="Calibri"/>
                <a:sym typeface="Calibri"/>
              </a:rPr>
              <a:t>.</a:t>
            </a:r>
          </a:p>
          <a:p>
            <a:pPr marL="800100" lvl="1" indent="-342900">
              <a:buFont typeface="+mj-lt"/>
              <a:buAutoNum type="arabicPeriod"/>
            </a:pPr>
            <a:r>
              <a:rPr lang="de-DE" sz="2000" b="1" dirty="0" err="1"/>
              <a:t>Standaard</a:t>
            </a:r>
            <a:r>
              <a:rPr lang="de-DE" sz="2000" b="1" dirty="0"/>
              <a:t> </a:t>
            </a:r>
            <a:r>
              <a:rPr lang="de-DE" sz="2000" b="1" dirty="0" err="1"/>
              <a:t>voorwaarden</a:t>
            </a:r>
            <a:r>
              <a:rPr lang="de-DE" sz="2000" b="1" dirty="0"/>
              <a:t>: </a:t>
            </a:r>
            <a:r>
              <a:rPr lang="nl-NL" sz="2000" dirty="0">
                <a:solidFill>
                  <a:srgbClr val="595959"/>
                </a:solidFill>
                <a:ea typeface="Calibri"/>
                <a:cs typeface="Calibri"/>
                <a:sym typeface="Calibri"/>
              </a:rPr>
              <a:t>De gevolgen en acties die optreden als u de lening niet betaalt. Dit kunnen verhoogde rentetarieven, boetes of rechtshandelingen zijn</a:t>
            </a:r>
            <a:r>
              <a:rPr lang="en-GB" sz="2000" dirty="0">
                <a:solidFill>
                  <a:srgbClr val="595959"/>
                </a:solidFill>
                <a:ea typeface="Calibri"/>
                <a:cs typeface="Calibri"/>
                <a:sym typeface="Calibri"/>
              </a:rPr>
              <a:t>ion.</a:t>
            </a:r>
          </a:p>
          <a:p>
            <a:pPr marL="800100" lvl="1" indent="-342900">
              <a:buFont typeface="+mj-lt"/>
              <a:buAutoNum type="arabicPeriod"/>
            </a:pPr>
            <a:r>
              <a:rPr lang="de-DE" sz="2000" b="1" dirty="0" err="1">
                <a:solidFill>
                  <a:srgbClr val="DE0A1D"/>
                </a:solidFill>
              </a:rPr>
              <a:t>Lening</a:t>
            </a:r>
            <a:r>
              <a:rPr lang="de-DE" sz="2000" b="1" dirty="0">
                <a:solidFill>
                  <a:srgbClr val="DE0A1D"/>
                </a:solidFill>
              </a:rPr>
              <a:t> </a:t>
            </a:r>
            <a:r>
              <a:rPr lang="de-DE" sz="2000" b="1" dirty="0" err="1">
                <a:solidFill>
                  <a:srgbClr val="DE0A1D"/>
                </a:solidFill>
              </a:rPr>
              <a:t>Coventants</a:t>
            </a:r>
            <a:r>
              <a:rPr lang="de-DE" sz="2000" b="1" dirty="0">
                <a:solidFill>
                  <a:srgbClr val="DE0A1D"/>
                </a:solidFill>
              </a:rPr>
              <a:t>: </a:t>
            </a:r>
            <a:r>
              <a:rPr lang="nl-NL" sz="2000" dirty="0">
                <a:solidFill>
                  <a:srgbClr val="595959"/>
                </a:solidFill>
                <a:ea typeface="Calibri"/>
                <a:cs typeface="Calibri"/>
                <a:sym typeface="Calibri"/>
              </a:rPr>
              <a:t>Specifieke voorwaarden waaraan kredietnemers tijdens de looptijd van de lening moeten voldoen, zoals het aanhouden van een bepaald inkomstenniveau of het niet aangaan van extra schulden. Een geldschieter kan u bijvoorbeeld verplichten om een minimaal contant saldo op uw zakelijke bankrekening aan te houden tijdens het terugbetalen van de lening</a:t>
            </a:r>
            <a:r>
              <a:rPr lang="en-GB" sz="2000" dirty="0">
                <a:solidFill>
                  <a:srgbClr val="595959"/>
                </a:solidFill>
                <a:ea typeface="Calibri"/>
                <a:cs typeface="Calibri"/>
                <a:sym typeface="Calibri"/>
              </a:rPr>
              <a:t>.</a:t>
            </a:r>
          </a:p>
          <a:p>
            <a:pPr marL="800100" lvl="1" indent="-342900">
              <a:buFont typeface="+mj-lt"/>
              <a:buAutoNum type="arabicPeriod"/>
            </a:pPr>
            <a:endParaRPr lang="en-GB" sz="2000" dirty="0">
              <a:solidFill>
                <a:srgbClr val="595959"/>
              </a:solidFill>
              <a:ea typeface="Calibri"/>
              <a:cs typeface="Calibri"/>
              <a:sym typeface="Calibri"/>
            </a:endParaRPr>
          </a:p>
          <a:p>
            <a:pPr marL="800100" lvl="1" indent="-342900">
              <a:buFont typeface="+mj-lt"/>
              <a:buAutoNum type="arabicPeriod"/>
            </a:pPr>
            <a:endParaRPr lang="en-GB" sz="2000" dirty="0">
              <a:solidFill>
                <a:srgbClr val="595959"/>
              </a:solidFill>
              <a:ea typeface="Calibri"/>
              <a:cs typeface="Calibri"/>
              <a:sym typeface="Calibri"/>
            </a:endParaRPr>
          </a:p>
          <a:p>
            <a:pPr lvl="2"/>
            <a:endParaRPr lang="en-GB" sz="2000" dirty="0">
              <a:solidFill>
                <a:srgbClr val="595959"/>
              </a:solidFill>
              <a:latin typeface="Calibri"/>
              <a:ea typeface="Calibri"/>
              <a:cs typeface="Calibri"/>
              <a:sym typeface="Calibri"/>
            </a:endParaRPr>
          </a:p>
          <a:p>
            <a:pPr lvl="2"/>
            <a:endParaRPr lang="en-GB" sz="2000" dirty="0">
              <a:latin typeface="Calibri"/>
              <a:ea typeface="Calibri"/>
              <a:cs typeface="Calibri"/>
              <a:sym typeface="Calibri"/>
            </a:endParaRPr>
          </a:p>
          <a:p>
            <a:pPr marL="1257300" lvl="2" indent="-342900">
              <a:buFont typeface="Arial" panose="020B0604020202020204" pitchFamily="34" charset="0"/>
              <a:buChar char="•"/>
            </a:pPr>
            <a:endParaRPr lang="en-GB" sz="2000" b="1" dirty="0">
              <a:latin typeface="Calibri"/>
              <a:ea typeface="Calibri"/>
              <a:cs typeface="Calibri"/>
              <a:sym typeface="Calibri"/>
            </a:endParaRPr>
          </a:p>
          <a:p>
            <a:pPr lvl="2"/>
            <a:endParaRPr lang="en-GB" sz="2000" b="1" dirty="0">
              <a:latin typeface="Calibri"/>
              <a:ea typeface="Calibri"/>
              <a:cs typeface="Calibri"/>
              <a:sym typeface="Calibri"/>
            </a:endParaRPr>
          </a:p>
        </p:txBody>
      </p:sp>
    </p:spTree>
    <p:extLst>
      <p:ext uri="{BB962C8B-B14F-4D97-AF65-F5344CB8AC3E}">
        <p14:creationId xmlns:p14="http://schemas.microsoft.com/office/powerpoint/2010/main" val="962057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582309"/>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2" y="682535"/>
            <a:ext cx="9632553" cy="803654"/>
          </a:xfrm>
        </p:spPr>
        <p:txBody>
          <a:bodyPr/>
          <a:lstStyle/>
          <a:p>
            <a:r>
              <a:rPr lang="en-GB" sz="3200" dirty="0" err="1">
                <a:solidFill>
                  <a:schemeClr val="bg1"/>
                </a:solidFill>
                <a:ea typeface="Calibri"/>
                <a:cs typeface="Calibri"/>
                <a:sym typeface="Calibri"/>
              </a:rPr>
              <a:t>Vergelijking</a:t>
            </a:r>
            <a:r>
              <a:rPr lang="en-GB" sz="3200" dirty="0">
                <a:solidFill>
                  <a:schemeClr val="bg1"/>
                </a:solidFill>
                <a:ea typeface="Calibri"/>
                <a:cs typeface="Calibri"/>
                <a:sym typeface="Calibri"/>
              </a:rPr>
              <a:t> van </a:t>
            </a:r>
            <a:r>
              <a:rPr lang="en-GB" sz="3200" dirty="0" err="1">
                <a:solidFill>
                  <a:schemeClr val="bg1"/>
                </a:solidFill>
                <a:ea typeface="Calibri"/>
                <a:cs typeface="Calibri"/>
                <a:sym typeface="Calibri"/>
              </a:rPr>
              <a:t>leningaanbiedingen</a:t>
            </a:r>
            <a:r>
              <a:rPr lang="en-US" dirty="0">
                <a:solidFill>
                  <a:schemeClr val="bg1"/>
                </a:solidFill>
              </a:rPr>
              <a:t>	</a:t>
            </a:r>
          </a:p>
        </p:txBody>
      </p:sp>
      <p:sp>
        <p:nvSpPr>
          <p:cNvPr id="6" name="TextBox 5">
            <a:extLst>
              <a:ext uri="{FF2B5EF4-FFF2-40B4-BE49-F238E27FC236}">
                <a16:creationId xmlns:a16="http://schemas.microsoft.com/office/drawing/2014/main" id="{EC63ED75-FF06-FE28-63CA-A6D63859D923}"/>
              </a:ext>
            </a:extLst>
          </p:cNvPr>
          <p:cNvSpPr txBox="1"/>
          <p:nvPr/>
        </p:nvSpPr>
        <p:spPr>
          <a:xfrm>
            <a:off x="798381" y="1586415"/>
            <a:ext cx="6456327" cy="4093428"/>
          </a:xfrm>
          <a:prstGeom prst="rect">
            <a:avLst/>
          </a:prstGeom>
          <a:noFill/>
        </p:spPr>
        <p:txBody>
          <a:bodyPr wrap="square">
            <a:spAutoFit/>
          </a:bodyPr>
          <a:lstStyle/>
          <a:p>
            <a:pPr marL="0" lvl="1"/>
            <a:r>
              <a:rPr lang="de-DE" sz="2000" b="1" dirty="0"/>
              <a:t>Rente </a:t>
            </a:r>
            <a:r>
              <a:rPr lang="de-DE" sz="2000" b="1" dirty="0" err="1"/>
              <a:t>vergelijking</a:t>
            </a:r>
            <a:r>
              <a:rPr lang="de-DE" sz="2000" b="1" dirty="0"/>
              <a:t>:</a:t>
            </a:r>
          </a:p>
          <a:p>
            <a:pPr marL="0" lvl="2"/>
            <a:r>
              <a:rPr lang="nl-NL" sz="2000" dirty="0">
                <a:solidFill>
                  <a:srgbClr val="595959"/>
                </a:solidFill>
              </a:rPr>
              <a:t>Bij het vergelijken van rentetarieven op leningen is het essentieel om niet alleen rekening te houden met de rente zelf, maar ook met factoren zoals of de rente vast of variabel is, de looptijd van de lening en hoe vaak de rente wordt samengesteld. Een lagere rente lijkt misschien aantrekkelijk, maar een lening met een kortere looptijd en een iets hogere rente kan leiden tot lagere totale rentekosten vanwege de kortere tijd voor renteopbouw. Bovendien kunnen variabele tarieven lager beginnen dan vaste tarieven, maar kunnen ze in de loop van de tijd stijgen, waardoor een vaste rente op de lange termijn mogelijk voorspelbaarder en </a:t>
            </a:r>
            <a:r>
              <a:rPr lang="nl-NL" sz="2000" dirty="0" err="1">
                <a:solidFill>
                  <a:srgbClr val="595959"/>
                </a:solidFill>
              </a:rPr>
              <a:t>kosteneffectiever</a:t>
            </a:r>
            <a:r>
              <a:rPr lang="nl-NL" sz="2000" dirty="0">
                <a:solidFill>
                  <a:srgbClr val="595959"/>
                </a:solidFill>
              </a:rPr>
              <a:t> wordt.</a:t>
            </a:r>
            <a:endParaRPr lang="en-GB" sz="2000" dirty="0">
              <a:solidFill>
                <a:srgbClr val="595959"/>
              </a:solidFill>
            </a:endParaRPr>
          </a:p>
        </p:txBody>
      </p:sp>
      <p:pic>
        <p:nvPicPr>
          <p:cNvPr id="5" name="Picture 4" descr="A hand holding a magnifying glass with a percent sign&#10;&#10;Description automatically generated">
            <a:extLst>
              <a:ext uri="{FF2B5EF4-FFF2-40B4-BE49-F238E27FC236}">
                <a16:creationId xmlns:a16="http://schemas.microsoft.com/office/drawing/2014/main" id="{41F35D45-BF73-5528-870A-4E97985CFE47}"/>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254709" y="2492832"/>
            <a:ext cx="3612703" cy="2409645"/>
          </a:xfrm>
          <a:prstGeom prst="rect">
            <a:avLst/>
          </a:prstGeom>
        </p:spPr>
      </p:pic>
      <p:sp>
        <p:nvSpPr>
          <p:cNvPr id="7" name="TextBox 6">
            <a:extLst>
              <a:ext uri="{FF2B5EF4-FFF2-40B4-BE49-F238E27FC236}">
                <a16:creationId xmlns:a16="http://schemas.microsoft.com/office/drawing/2014/main" id="{8498DAF3-71F9-662D-7FC5-FA1A760148F1}"/>
              </a:ext>
            </a:extLst>
          </p:cNvPr>
          <p:cNvSpPr txBox="1"/>
          <p:nvPr/>
        </p:nvSpPr>
        <p:spPr>
          <a:xfrm>
            <a:off x="955010" y="6858000"/>
            <a:ext cx="10281980" cy="230832"/>
          </a:xfrm>
          <a:prstGeom prst="rect">
            <a:avLst/>
          </a:prstGeom>
          <a:noFill/>
        </p:spPr>
        <p:txBody>
          <a:bodyPr wrap="square" rtlCol="0">
            <a:spAutoFit/>
          </a:bodyPr>
          <a:lstStyle/>
          <a:p>
            <a:r>
              <a:rPr lang="en-IE" sz="900">
                <a:hlinkClick r:id="rId3" tooltip="https://foto.wuestenigel.com/percentage-symbol-under-magnifying-glass/"/>
              </a:rPr>
              <a:t>This Photo</a:t>
            </a:r>
            <a:r>
              <a:rPr lang="en-IE" sz="900"/>
              <a:t> by Unknown Author is licensed under </a:t>
            </a:r>
            <a:r>
              <a:rPr lang="en-IE" sz="900">
                <a:hlinkClick r:id="rId4" tooltip="https://creativecommons.org/licenses/by/3.0/"/>
              </a:rPr>
              <a:t>CC BY</a:t>
            </a:r>
            <a:endParaRPr lang="en-IE" sz="900"/>
          </a:p>
        </p:txBody>
      </p:sp>
    </p:spTree>
    <p:extLst>
      <p:ext uri="{BB962C8B-B14F-4D97-AF65-F5344CB8AC3E}">
        <p14:creationId xmlns:p14="http://schemas.microsoft.com/office/powerpoint/2010/main" val="25604571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555607"/>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2" y="682535"/>
            <a:ext cx="9632553" cy="803654"/>
          </a:xfrm>
        </p:spPr>
        <p:txBody>
          <a:bodyPr/>
          <a:lstStyle/>
          <a:p>
            <a:r>
              <a:rPr lang="en-GB" sz="3200" dirty="0" err="1">
                <a:solidFill>
                  <a:schemeClr val="bg1"/>
                </a:solidFill>
                <a:ea typeface="Calibri"/>
                <a:cs typeface="Calibri"/>
                <a:sym typeface="Calibri"/>
              </a:rPr>
              <a:t>Vergelijking</a:t>
            </a:r>
            <a:r>
              <a:rPr lang="en-GB" sz="3200" dirty="0">
                <a:solidFill>
                  <a:schemeClr val="bg1"/>
                </a:solidFill>
                <a:ea typeface="Calibri"/>
                <a:cs typeface="Calibri"/>
                <a:sym typeface="Calibri"/>
              </a:rPr>
              <a:t> van </a:t>
            </a:r>
            <a:r>
              <a:rPr lang="en-GB" sz="3200" dirty="0" err="1">
                <a:solidFill>
                  <a:schemeClr val="bg1"/>
                </a:solidFill>
                <a:ea typeface="Calibri"/>
                <a:cs typeface="Calibri"/>
                <a:sym typeface="Calibri"/>
              </a:rPr>
              <a:t>leningaanbiedingen</a:t>
            </a:r>
            <a:r>
              <a:rPr lang="en-US" dirty="0">
                <a:solidFill>
                  <a:schemeClr val="bg1"/>
                </a:solidFill>
              </a:rPr>
              <a:t>	</a:t>
            </a:r>
          </a:p>
        </p:txBody>
      </p:sp>
      <p:sp>
        <p:nvSpPr>
          <p:cNvPr id="6" name="TextBox 5">
            <a:extLst>
              <a:ext uri="{FF2B5EF4-FFF2-40B4-BE49-F238E27FC236}">
                <a16:creationId xmlns:a16="http://schemas.microsoft.com/office/drawing/2014/main" id="{EC63ED75-FF06-FE28-63CA-A6D63859D923}"/>
              </a:ext>
            </a:extLst>
          </p:cNvPr>
          <p:cNvSpPr txBox="1"/>
          <p:nvPr/>
        </p:nvSpPr>
        <p:spPr>
          <a:xfrm>
            <a:off x="694865" y="1606102"/>
            <a:ext cx="6856123" cy="3477875"/>
          </a:xfrm>
          <a:prstGeom prst="rect">
            <a:avLst/>
          </a:prstGeom>
          <a:noFill/>
        </p:spPr>
        <p:txBody>
          <a:bodyPr wrap="square">
            <a:spAutoFit/>
          </a:bodyPr>
          <a:lstStyle/>
          <a:p>
            <a:pPr marL="0" lvl="1"/>
            <a:r>
              <a:rPr lang="de-DE" sz="2000" b="1" dirty="0"/>
              <a:t> Verborgen kosten</a:t>
            </a:r>
          </a:p>
          <a:p>
            <a:pPr marL="85725" lvl="2"/>
            <a:r>
              <a:rPr lang="nl-NL" sz="2000" dirty="0">
                <a:solidFill>
                  <a:srgbClr val="595959"/>
                </a:solidFill>
                <a:ea typeface="Calibri"/>
                <a:cs typeface="Calibri"/>
                <a:sym typeface="Calibri"/>
              </a:rPr>
              <a:t>Verborgen kosten in verband met leningen kunnen vergoedingen en kosten omvatten die misschien niet meteen duidelijk zijn bij het afsluiten van een lening, zoals opstartkosten, aanvraagkosten, boetes voor vervroegde aflossing en kosten voor te late betaling. Deze kosten kunnen de totale kosten van de lening verhogen tot boven de geadverteerde rentevoet. Het is belangrijk om de leningsovereenkomst zorgvuldig door te nemen en de geldschieter te vragen naar mogelijke kosten om een duidelijk inzicht te krijgen in de totale kosten van lenen.</a:t>
            </a:r>
            <a:endParaRPr lang="en-GB" sz="2000" dirty="0">
              <a:solidFill>
                <a:srgbClr val="595959"/>
              </a:solidFill>
              <a:ea typeface="Calibri"/>
              <a:cs typeface="Calibri"/>
              <a:sym typeface="Calibri"/>
            </a:endParaRPr>
          </a:p>
        </p:txBody>
      </p:sp>
      <p:pic>
        <p:nvPicPr>
          <p:cNvPr id="9" name="Picture 8" descr="A hand holding a magnifying glass&#10;&#10;Description automatically generated">
            <a:extLst>
              <a:ext uri="{FF2B5EF4-FFF2-40B4-BE49-F238E27FC236}">
                <a16:creationId xmlns:a16="http://schemas.microsoft.com/office/drawing/2014/main" id="{B3DC44EA-27F0-0681-2AE4-7E2D2963555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745561" y="1765540"/>
            <a:ext cx="2626264" cy="3939396"/>
          </a:xfrm>
          <a:prstGeom prst="rect">
            <a:avLst/>
          </a:prstGeom>
        </p:spPr>
      </p:pic>
    </p:spTree>
    <p:extLst>
      <p:ext uri="{BB962C8B-B14F-4D97-AF65-F5344CB8AC3E}">
        <p14:creationId xmlns:p14="http://schemas.microsoft.com/office/powerpoint/2010/main" val="23156481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572961"/>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2" y="682535"/>
            <a:ext cx="9632553" cy="803654"/>
          </a:xfrm>
        </p:spPr>
        <p:txBody>
          <a:bodyPr/>
          <a:lstStyle/>
          <a:p>
            <a:r>
              <a:rPr lang="en-GB" sz="3200" dirty="0" err="1">
                <a:solidFill>
                  <a:schemeClr val="bg1"/>
                </a:solidFill>
                <a:ea typeface="Calibri"/>
                <a:cs typeface="Calibri"/>
                <a:sym typeface="Calibri"/>
              </a:rPr>
              <a:t>Verborgen</a:t>
            </a:r>
            <a:r>
              <a:rPr lang="en-GB" sz="3200" dirty="0">
                <a:solidFill>
                  <a:schemeClr val="bg1"/>
                </a:solidFill>
                <a:ea typeface="Calibri"/>
                <a:cs typeface="Calibri"/>
                <a:sym typeface="Calibri"/>
              </a:rPr>
              <a:t> </a:t>
            </a:r>
            <a:r>
              <a:rPr lang="en-GB" sz="3200" dirty="0" err="1">
                <a:solidFill>
                  <a:schemeClr val="bg1"/>
                </a:solidFill>
                <a:ea typeface="Calibri"/>
                <a:cs typeface="Calibri"/>
                <a:sym typeface="Calibri"/>
              </a:rPr>
              <a:t>kosten</a:t>
            </a:r>
            <a:r>
              <a:rPr lang="en-US" dirty="0">
                <a:solidFill>
                  <a:schemeClr val="bg1"/>
                </a:solidFill>
              </a:rPr>
              <a:t>	</a:t>
            </a:r>
          </a:p>
        </p:txBody>
      </p:sp>
      <p:sp>
        <p:nvSpPr>
          <p:cNvPr id="6" name="TextBox 5">
            <a:extLst>
              <a:ext uri="{FF2B5EF4-FFF2-40B4-BE49-F238E27FC236}">
                <a16:creationId xmlns:a16="http://schemas.microsoft.com/office/drawing/2014/main" id="{EC63ED75-FF06-FE28-63CA-A6D63859D923}"/>
              </a:ext>
            </a:extLst>
          </p:cNvPr>
          <p:cNvSpPr txBox="1"/>
          <p:nvPr/>
        </p:nvSpPr>
        <p:spPr>
          <a:xfrm>
            <a:off x="897276" y="1576058"/>
            <a:ext cx="6200516" cy="4401205"/>
          </a:xfrm>
          <a:prstGeom prst="rect">
            <a:avLst/>
          </a:prstGeom>
          <a:noFill/>
        </p:spPr>
        <p:txBody>
          <a:bodyPr wrap="square">
            <a:spAutoFit/>
          </a:bodyPr>
          <a:lstStyle/>
          <a:p>
            <a:pPr marL="0" lvl="1"/>
            <a:r>
              <a:rPr lang="de-DE" sz="2000" b="1" dirty="0"/>
              <a:t>Kosten </a:t>
            </a:r>
            <a:r>
              <a:rPr lang="de-DE" sz="2000" b="1" dirty="0" err="1"/>
              <a:t>voor</a:t>
            </a:r>
            <a:r>
              <a:rPr lang="de-DE" sz="2000" b="1" dirty="0"/>
              <a:t> </a:t>
            </a:r>
            <a:r>
              <a:rPr lang="de-DE" sz="2000" b="1" dirty="0" err="1"/>
              <a:t>aanmelding</a:t>
            </a:r>
            <a:r>
              <a:rPr lang="de-DE" sz="2000" b="1" dirty="0"/>
              <a:t>:</a:t>
            </a:r>
          </a:p>
          <a:p>
            <a:pPr marL="0" lvl="2"/>
            <a:r>
              <a:rPr lang="nl-NL" sz="2000" dirty="0">
                <a:solidFill>
                  <a:srgbClr val="595959"/>
                </a:solidFill>
              </a:rPr>
              <a:t>Sommige kredietverstrekkers brengen een niet-restitueerbare vergoeding in rekening voor het verwerken van uw </a:t>
            </a:r>
            <a:r>
              <a:rPr lang="nl-NL" sz="2000" dirty="0" err="1">
                <a:solidFill>
                  <a:srgbClr val="595959"/>
                </a:solidFill>
              </a:rPr>
              <a:t>leningaanvraag</a:t>
            </a:r>
            <a:r>
              <a:rPr lang="nl-NL" sz="2000" dirty="0">
                <a:solidFill>
                  <a:srgbClr val="595959"/>
                </a:solidFill>
              </a:rPr>
              <a:t>. Deze vergoeding kan in rekening worden gebracht, zelfs als uw lening niet wordt goedgekeurd.</a:t>
            </a:r>
          </a:p>
          <a:p>
            <a:pPr marL="0" lvl="2"/>
            <a:endParaRPr lang="en-GB" sz="2000" b="1" dirty="0"/>
          </a:p>
          <a:p>
            <a:pPr marL="0" lvl="2"/>
            <a:r>
              <a:rPr lang="de-DE" sz="2000" b="1" dirty="0" err="1"/>
              <a:t>Opstartkosten</a:t>
            </a:r>
            <a:r>
              <a:rPr lang="de-DE" sz="2000" b="1" dirty="0"/>
              <a:t>:</a:t>
            </a:r>
          </a:p>
          <a:p>
            <a:pPr marL="0" lvl="2"/>
            <a:r>
              <a:rPr lang="nl-NL" sz="2000" dirty="0">
                <a:solidFill>
                  <a:srgbClr val="595959"/>
                </a:solidFill>
                <a:ea typeface="Calibri"/>
                <a:cs typeface="Calibri"/>
                <a:sym typeface="Calibri"/>
              </a:rPr>
              <a:t>Een eenmalige vergoeding die aan de geldschieter wordt betaald voor het verwerken van de lening, meestal een percentage van het geleende bedrag. Bijvoorbeeld, voor een € 100.000,00 met een opstartvergoeding van 2%, moet u vooraf € 2.000,00 betalen.</a:t>
            </a:r>
            <a:endParaRPr lang="en-GB" sz="2000" b="1" dirty="0">
              <a:latin typeface="Calibri"/>
              <a:ea typeface="Calibri"/>
              <a:cs typeface="Calibri"/>
              <a:sym typeface="Calibri"/>
            </a:endParaRPr>
          </a:p>
          <a:p>
            <a:pPr lvl="2"/>
            <a:endParaRPr lang="en-GB" sz="2000" b="1" dirty="0">
              <a:latin typeface="Calibri"/>
              <a:ea typeface="Calibri"/>
              <a:cs typeface="Calibri"/>
              <a:sym typeface="Calibri"/>
            </a:endParaRPr>
          </a:p>
        </p:txBody>
      </p:sp>
      <p:pic>
        <p:nvPicPr>
          <p:cNvPr id="5" name="Picture 4" descr="A wooden letter tiles on a wooden stand&#10;&#10;Description automatically generated with medium confidence">
            <a:extLst>
              <a:ext uri="{FF2B5EF4-FFF2-40B4-BE49-F238E27FC236}">
                <a16:creationId xmlns:a16="http://schemas.microsoft.com/office/drawing/2014/main" id="{182D87B2-3F89-5BB0-4995-079C19C25D2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130449" y="2438400"/>
            <a:ext cx="3700733" cy="2467155"/>
          </a:xfrm>
          <a:prstGeom prst="rect">
            <a:avLst/>
          </a:prstGeom>
        </p:spPr>
      </p:pic>
    </p:spTree>
    <p:extLst>
      <p:ext uri="{BB962C8B-B14F-4D97-AF65-F5344CB8AC3E}">
        <p14:creationId xmlns:p14="http://schemas.microsoft.com/office/powerpoint/2010/main" val="34008134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544721"/>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54608" y="682535"/>
            <a:ext cx="9632553" cy="803654"/>
          </a:xfrm>
        </p:spPr>
        <p:txBody>
          <a:bodyPr/>
          <a:lstStyle/>
          <a:p>
            <a:r>
              <a:rPr lang="en-GB" sz="3200" dirty="0">
                <a:solidFill>
                  <a:schemeClr val="bg1"/>
                </a:solidFill>
                <a:latin typeface="Calibri"/>
                <a:ea typeface="Calibri"/>
                <a:cs typeface="Calibri"/>
                <a:sym typeface="Calibri"/>
              </a:rPr>
              <a:t>Hidden Fees</a:t>
            </a:r>
          </a:p>
          <a:p>
            <a:r>
              <a:rPr lang="en-US" sz="3200" dirty="0">
                <a:solidFill>
                  <a:schemeClr val="bg1"/>
                </a:solidFill>
              </a:rPr>
              <a:t>	</a:t>
            </a:r>
          </a:p>
        </p:txBody>
      </p:sp>
      <p:sp>
        <p:nvSpPr>
          <p:cNvPr id="6" name="TextBox 5">
            <a:extLst>
              <a:ext uri="{FF2B5EF4-FFF2-40B4-BE49-F238E27FC236}">
                <a16:creationId xmlns:a16="http://schemas.microsoft.com/office/drawing/2014/main" id="{EC63ED75-FF06-FE28-63CA-A6D63859D923}"/>
              </a:ext>
            </a:extLst>
          </p:cNvPr>
          <p:cNvSpPr txBox="1"/>
          <p:nvPr/>
        </p:nvSpPr>
        <p:spPr>
          <a:xfrm>
            <a:off x="654608" y="1504260"/>
            <a:ext cx="10312718" cy="3785652"/>
          </a:xfrm>
          <a:prstGeom prst="rect">
            <a:avLst/>
          </a:prstGeom>
          <a:noFill/>
        </p:spPr>
        <p:txBody>
          <a:bodyPr wrap="square">
            <a:spAutoFit/>
          </a:bodyPr>
          <a:lstStyle/>
          <a:p>
            <a:pPr marL="0" lvl="1"/>
            <a:r>
              <a:rPr lang="nl-NL" sz="2000" b="1" dirty="0"/>
              <a:t>Kosten voor te late betaling</a:t>
            </a:r>
            <a:r>
              <a:rPr lang="de-DE" sz="2000" b="1" dirty="0"/>
              <a:t>: </a:t>
            </a:r>
            <a:r>
              <a:rPr lang="nl-NL" sz="2000" dirty="0">
                <a:solidFill>
                  <a:srgbClr val="595959"/>
                </a:solidFill>
                <a:ea typeface="Calibri"/>
                <a:cs typeface="Calibri"/>
                <a:sym typeface="Calibri"/>
              </a:rPr>
              <a:t>Als u betalingen mist of verlaat, kunnen er extra kosten in rekening worden gebracht. Als uw maandelijkse </a:t>
            </a:r>
            <a:r>
              <a:rPr lang="nl-NL" sz="2000" dirty="0" err="1">
                <a:solidFill>
                  <a:srgbClr val="595959"/>
                </a:solidFill>
                <a:ea typeface="Calibri"/>
                <a:cs typeface="Calibri"/>
                <a:sym typeface="Calibri"/>
              </a:rPr>
              <a:t>leningbetaling</a:t>
            </a:r>
            <a:r>
              <a:rPr lang="nl-NL" sz="2000" dirty="0">
                <a:solidFill>
                  <a:srgbClr val="595959"/>
                </a:solidFill>
                <a:ea typeface="Calibri"/>
                <a:cs typeface="Calibri"/>
                <a:sym typeface="Calibri"/>
              </a:rPr>
              <a:t> € 1,000 is, kan een vergoeding voor te late betaling € 50 of meer zijn voor elke gemiste deadline.</a:t>
            </a:r>
          </a:p>
          <a:p>
            <a:pPr marL="0" lvl="1"/>
            <a:endParaRPr lang="en-GB" sz="2000" dirty="0">
              <a:ea typeface="Calibri"/>
              <a:cs typeface="Calibri"/>
              <a:sym typeface="Calibri"/>
            </a:endParaRPr>
          </a:p>
          <a:p>
            <a:pPr marL="0" lvl="1"/>
            <a:r>
              <a:rPr lang="de-DE" sz="2000" b="1" dirty="0" err="1"/>
              <a:t>Vooruitbetaling</a:t>
            </a:r>
            <a:r>
              <a:rPr lang="de-DE" sz="2000" b="1" dirty="0"/>
              <a:t> kosten: </a:t>
            </a:r>
            <a:r>
              <a:rPr lang="nl-NL" sz="2000" dirty="0">
                <a:solidFill>
                  <a:srgbClr val="595959"/>
                </a:solidFill>
              </a:rPr>
              <a:t>Sommige leningen brengen een vergoeding in rekening voor het vervroegd aflossen van de lening, omdat de geldschieter mogelijke rente misloopt. Als u bijvoorbeeld een lening van € 50.000 vervroegd aflost, kan dit leiden tot een boete voor vervroegde aflossing van € 1.500.</a:t>
            </a:r>
          </a:p>
          <a:p>
            <a:pPr marL="0" lvl="1"/>
            <a:endParaRPr lang="en-GB" sz="2000" b="1" dirty="0">
              <a:solidFill>
                <a:srgbClr val="595959"/>
              </a:solidFill>
            </a:endParaRPr>
          </a:p>
          <a:p>
            <a:pPr marL="0" lvl="1"/>
            <a:r>
              <a:rPr lang="de-DE" sz="2000" b="1" dirty="0"/>
              <a:t>Ballon </a:t>
            </a:r>
            <a:r>
              <a:rPr lang="de-DE" sz="2000" b="1" dirty="0" err="1"/>
              <a:t>betalingen</a:t>
            </a:r>
            <a:r>
              <a:rPr lang="de-DE" sz="2000" b="1" dirty="0"/>
              <a:t>: </a:t>
            </a:r>
            <a:r>
              <a:rPr lang="nl-NL" sz="2000" dirty="0">
                <a:solidFill>
                  <a:srgbClr val="595959"/>
                </a:solidFill>
              </a:rPr>
              <a:t>Bepaalde leningen vereisen een grote, definitieve betaling aan het einde van de looptijd van de lening. Na vijf jaar kleinere maandelijkse betalingen te hebben gedaan, kan het zijn dat u aan het einde een grote ballonbetaling van € 10.000 verschuldigd bent.</a:t>
            </a:r>
            <a:endParaRPr lang="en-GB" sz="2000" b="1" dirty="0">
              <a:solidFill>
                <a:srgbClr val="595959"/>
              </a:solidFill>
              <a:ea typeface="Calibri"/>
              <a:cs typeface="Calibri"/>
              <a:sym typeface="Calibri"/>
            </a:endParaRPr>
          </a:p>
        </p:txBody>
      </p:sp>
    </p:spTree>
    <p:extLst>
      <p:ext uri="{BB962C8B-B14F-4D97-AF65-F5344CB8AC3E}">
        <p14:creationId xmlns:p14="http://schemas.microsoft.com/office/powerpoint/2010/main" val="5137691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566493"/>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2" y="691413"/>
            <a:ext cx="9632553" cy="803654"/>
          </a:xfrm>
        </p:spPr>
        <p:txBody>
          <a:bodyPr/>
          <a:lstStyle/>
          <a:p>
            <a:r>
              <a:rPr lang="en-GB" sz="3200" dirty="0">
                <a:solidFill>
                  <a:schemeClr val="bg1"/>
                </a:solidFill>
                <a:latin typeface="Calibri"/>
                <a:ea typeface="Calibri"/>
                <a:cs typeface="Calibri"/>
                <a:sym typeface="Calibri"/>
              </a:rPr>
              <a:t>Other costs to consider </a:t>
            </a:r>
          </a:p>
          <a:p>
            <a:r>
              <a:rPr lang="en-US" dirty="0">
                <a:solidFill>
                  <a:schemeClr val="bg1"/>
                </a:solidFill>
              </a:rPr>
              <a:t>	</a:t>
            </a:r>
          </a:p>
        </p:txBody>
      </p:sp>
      <p:sp>
        <p:nvSpPr>
          <p:cNvPr id="6" name="TextBox 5">
            <a:extLst>
              <a:ext uri="{FF2B5EF4-FFF2-40B4-BE49-F238E27FC236}">
                <a16:creationId xmlns:a16="http://schemas.microsoft.com/office/drawing/2014/main" id="{EC63ED75-FF06-FE28-63CA-A6D63859D923}"/>
              </a:ext>
            </a:extLst>
          </p:cNvPr>
          <p:cNvSpPr txBox="1"/>
          <p:nvPr/>
        </p:nvSpPr>
        <p:spPr>
          <a:xfrm>
            <a:off x="798383" y="1495067"/>
            <a:ext cx="9632552" cy="3170099"/>
          </a:xfrm>
          <a:prstGeom prst="rect">
            <a:avLst/>
          </a:prstGeom>
          <a:noFill/>
        </p:spPr>
        <p:txBody>
          <a:bodyPr wrap="square">
            <a:spAutoFit/>
          </a:bodyPr>
          <a:lstStyle/>
          <a:p>
            <a:pPr marL="0" lvl="1"/>
            <a:r>
              <a:rPr lang="de-DE" sz="2000" b="1" dirty="0" err="1"/>
              <a:t>Variabele</a:t>
            </a:r>
            <a:r>
              <a:rPr lang="de-DE" sz="2000" b="1" dirty="0"/>
              <a:t> </a:t>
            </a:r>
            <a:r>
              <a:rPr lang="de-DE" sz="2000" b="1" dirty="0" err="1"/>
              <a:t>rente</a:t>
            </a:r>
            <a:r>
              <a:rPr lang="de-DE" sz="2000" b="1" dirty="0"/>
              <a:t> </a:t>
            </a:r>
            <a:r>
              <a:rPr lang="de-DE" sz="2000" b="1" dirty="0" err="1"/>
              <a:t>stijgt</a:t>
            </a:r>
            <a:r>
              <a:rPr lang="de-DE" sz="2000" b="1" dirty="0"/>
              <a:t>:</a:t>
            </a:r>
          </a:p>
          <a:p>
            <a:pPr marL="0" lvl="2"/>
            <a:r>
              <a:rPr lang="nl-NL" sz="2000" dirty="0">
                <a:solidFill>
                  <a:srgbClr val="595959"/>
                </a:solidFill>
                <a:ea typeface="Calibri"/>
                <a:cs typeface="Calibri"/>
                <a:sym typeface="Calibri"/>
              </a:rPr>
              <a:t>Leningen met variabele rente kunnen beginnen met een lagere rente, maar deze kan aanzienlijk stijgen op basis van marktomstandigheden. Een lening die begint bij 4% kan na twee jaar oplopen tot 7%, waardoor uw maandelijkse betaling drastisch wordt verhoogd.</a:t>
            </a:r>
          </a:p>
          <a:p>
            <a:pPr marL="0" lvl="2"/>
            <a:endParaRPr lang="en-GB" sz="2000" dirty="0">
              <a:latin typeface="Calibri"/>
              <a:ea typeface="Calibri"/>
              <a:cs typeface="Calibri"/>
              <a:sym typeface="Calibri"/>
            </a:endParaRPr>
          </a:p>
          <a:p>
            <a:pPr marL="0" lvl="1"/>
            <a:r>
              <a:rPr lang="de-DE" sz="2000" b="1" dirty="0" err="1"/>
              <a:t>Verzekeringsvereisten</a:t>
            </a:r>
            <a:r>
              <a:rPr lang="de-DE" sz="2000" b="1" dirty="0"/>
              <a:t>:</a:t>
            </a:r>
          </a:p>
          <a:p>
            <a:pPr marL="0" lvl="2"/>
            <a:r>
              <a:rPr lang="nl-NL" sz="2000" dirty="0">
                <a:solidFill>
                  <a:srgbClr val="595959"/>
                </a:solidFill>
                <a:ea typeface="Calibri"/>
                <a:cs typeface="Calibri"/>
                <a:sym typeface="Calibri"/>
              </a:rPr>
              <a:t>Sommige kredietverstrekkers vereisen dat u een levens-, arbeidsongeschiktheids- of bedrijfsverzekering afsluit, wat de totale leenkosten kan verhogen. Voor een lening van € 500.000,00 kan bijvoorbeeld een zakelijke verzekering nodig zijn die jaarlijks € 1.000,00 kost gedurende de looptijd van de lening.</a:t>
            </a:r>
            <a:endParaRPr lang="en-GB" sz="2000" dirty="0">
              <a:latin typeface="Calibri"/>
              <a:ea typeface="Calibri"/>
              <a:cs typeface="Calibri"/>
              <a:sym typeface="Calibri"/>
            </a:endParaRPr>
          </a:p>
        </p:txBody>
      </p:sp>
    </p:spTree>
    <p:extLst>
      <p:ext uri="{BB962C8B-B14F-4D97-AF65-F5344CB8AC3E}">
        <p14:creationId xmlns:p14="http://schemas.microsoft.com/office/powerpoint/2010/main" val="19308780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4151981" y="2800399"/>
            <a:ext cx="7451134" cy="1644601"/>
          </a:xfrm>
        </p:spPr>
        <p:txBody>
          <a:bodyPr>
            <a:normAutofit/>
          </a:bodyPr>
          <a:lstStyle/>
          <a:p>
            <a:r>
              <a:rPr lang="en-GB" dirty="0" err="1"/>
              <a:t>Risicobewustzijn</a:t>
            </a:r>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a:xfrm>
            <a:off x="4011879" y="1670479"/>
            <a:ext cx="2066906" cy="1237821"/>
          </a:xfrm>
        </p:spPr>
        <p:txBody>
          <a:bodyPr/>
          <a:lstStyle/>
          <a:p>
            <a:r>
              <a:rPr lang="en-US" dirty="0"/>
              <a:t>04</a:t>
            </a:r>
          </a:p>
        </p:txBody>
      </p:sp>
    </p:spTree>
    <p:extLst>
      <p:ext uri="{BB962C8B-B14F-4D97-AF65-F5344CB8AC3E}">
        <p14:creationId xmlns:p14="http://schemas.microsoft.com/office/powerpoint/2010/main" val="4514670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531956"/>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2" y="723491"/>
            <a:ext cx="9632553" cy="803654"/>
          </a:xfrm>
        </p:spPr>
        <p:txBody>
          <a:bodyPr/>
          <a:lstStyle/>
          <a:p>
            <a:r>
              <a:rPr lang="en-GB" sz="3200" dirty="0" err="1">
                <a:solidFill>
                  <a:schemeClr val="bg1"/>
                </a:solidFill>
                <a:ea typeface="Calibri"/>
                <a:cs typeface="Calibri"/>
                <a:sym typeface="Calibri"/>
              </a:rPr>
              <a:t>Risicobewustzijn</a:t>
            </a:r>
            <a:r>
              <a:rPr lang="en-GB" sz="3200" dirty="0">
                <a:solidFill>
                  <a:schemeClr val="bg1"/>
                </a:solidFill>
                <a:ea typeface="Calibri"/>
                <a:cs typeface="Calibri"/>
                <a:sym typeface="Calibri"/>
              </a:rPr>
              <a:t> </a:t>
            </a:r>
            <a:r>
              <a:rPr lang="en-GB" sz="3200" dirty="0" err="1">
                <a:solidFill>
                  <a:schemeClr val="bg1"/>
                </a:solidFill>
                <a:ea typeface="Calibri"/>
                <a:cs typeface="Calibri"/>
                <a:sym typeface="Calibri"/>
              </a:rPr>
              <a:t>opbouwen</a:t>
            </a:r>
            <a:endParaRPr lang="en-US" sz="3200" dirty="0">
              <a:solidFill>
                <a:schemeClr val="bg1"/>
              </a:solidFill>
            </a:endParaRPr>
          </a:p>
        </p:txBody>
      </p:sp>
      <p:sp>
        <p:nvSpPr>
          <p:cNvPr id="5" name="TextBox 4">
            <a:extLst>
              <a:ext uri="{FF2B5EF4-FFF2-40B4-BE49-F238E27FC236}">
                <a16:creationId xmlns:a16="http://schemas.microsoft.com/office/drawing/2014/main" id="{3B9583CE-4C40-DC56-4A2C-C55284F86DC0}"/>
              </a:ext>
            </a:extLst>
          </p:cNvPr>
          <p:cNvSpPr txBox="1"/>
          <p:nvPr/>
        </p:nvSpPr>
        <p:spPr>
          <a:xfrm>
            <a:off x="880187" y="1527145"/>
            <a:ext cx="6946641" cy="3826432"/>
          </a:xfrm>
          <a:prstGeom prst="rect">
            <a:avLst/>
          </a:prstGeom>
          <a:noFill/>
        </p:spPr>
        <p:txBody>
          <a:bodyPr wrap="square">
            <a:spAutoFit/>
          </a:bodyPr>
          <a:lstStyle/>
          <a:p>
            <a:pPr lvl="0">
              <a:lnSpc>
                <a:spcPct val="115000"/>
              </a:lnSpc>
              <a:spcBef>
                <a:spcPts val="1200"/>
              </a:spcBef>
            </a:pPr>
            <a:r>
              <a:rPr lang="en-GB" sz="2000" b="1" dirty="0"/>
              <a:t>Risico's </a:t>
            </a:r>
            <a:r>
              <a:rPr lang="en-GB" sz="2000" b="1" dirty="0" err="1"/>
              <a:t>identificeren</a:t>
            </a:r>
            <a:r>
              <a:rPr lang="en-GB" sz="2000" b="1" dirty="0"/>
              <a:t> </a:t>
            </a:r>
            <a:r>
              <a:rPr lang="en-GB" sz="2000" b="1" dirty="0" err="1"/>
              <a:t>en</a:t>
            </a:r>
            <a:r>
              <a:rPr lang="en-GB" sz="2000" b="1" dirty="0"/>
              <a:t> </a:t>
            </a:r>
            <a:r>
              <a:rPr lang="en-GB" sz="2000" b="1" dirty="0" err="1"/>
              <a:t>beoordelen</a:t>
            </a:r>
            <a:r>
              <a:rPr lang="en-GB" sz="2000" b="1" dirty="0"/>
              <a:t> </a:t>
            </a:r>
            <a:r>
              <a:rPr lang="nl-NL" sz="2000" dirty="0">
                <a:solidFill>
                  <a:srgbClr val="595959"/>
                </a:solidFill>
              </a:rPr>
              <a:t>in verband met het aangaan van leningen, zoals</a:t>
            </a:r>
            <a:r>
              <a:rPr lang="en-GB" sz="2000" dirty="0">
                <a:solidFill>
                  <a:srgbClr val="595959"/>
                </a:solidFill>
              </a:rPr>
              <a:t>:</a:t>
            </a:r>
          </a:p>
          <a:p>
            <a:pPr marL="342900" lvl="0" indent="-342900" algn="just">
              <a:lnSpc>
                <a:spcPct val="115000"/>
              </a:lnSpc>
              <a:spcBef>
                <a:spcPts val="1200"/>
              </a:spcBef>
              <a:buFont typeface="Arial" panose="020B0604020202020204" pitchFamily="34" charset="0"/>
              <a:buChar char="•"/>
            </a:pPr>
            <a:r>
              <a:rPr lang="nl-NL" sz="2000" dirty="0">
                <a:solidFill>
                  <a:srgbClr val="595959"/>
                </a:solidFill>
                <a:ea typeface="Calibri"/>
                <a:cs typeface="Calibri"/>
                <a:sym typeface="Calibri"/>
              </a:rPr>
              <a:t>Marktfluctuaties die van invloed zijn op het inkomen
Veranderingen in rentetarieven
Kosten vooraf
Verzekering/opdracht op toekomstig inkomen
Terugbetalingsproblemen als gevolg van cashflowproblemen.
Totaal te betalen bedrag</a:t>
            </a:r>
            <a:endParaRPr lang="en-GB" sz="2000" dirty="0"/>
          </a:p>
        </p:txBody>
      </p:sp>
      <p:pic>
        <p:nvPicPr>
          <p:cNvPr id="6" name="Picture 5" descr="A pen on a white paper&#10;&#10;Description automatically generated">
            <a:extLst>
              <a:ext uri="{FF2B5EF4-FFF2-40B4-BE49-F238E27FC236}">
                <a16:creationId xmlns:a16="http://schemas.microsoft.com/office/drawing/2014/main" id="{884F5A0D-EEFD-6F3B-CA0B-F84BAA25A7D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738468" y="2120108"/>
            <a:ext cx="3288761" cy="2801721"/>
          </a:xfrm>
          <a:prstGeom prst="rect">
            <a:avLst/>
          </a:prstGeom>
        </p:spPr>
      </p:pic>
    </p:spTree>
    <p:extLst>
      <p:ext uri="{BB962C8B-B14F-4D97-AF65-F5344CB8AC3E}">
        <p14:creationId xmlns:p14="http://schemas.microsoft.com/office/powerpoint/2010/main" val="14369617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942844" y="744653"/>
            <a:ext cx="9056578" cy="803654"/>
          </a:xfrm>
        </p:spPr>
        <p:txBody>
          <a:bodyPr/>
          <a:lstStyle/>
          <a:p>
            <a:r>
              <a:rPr lang="en-IE" dirty="0">
                <a:solidFill>
                  <a:schemeClr val="bg1"/>
                </a:solidFill>
              </a:rPr>
              <a:t>Learning Outcomes</a:t>
            </a:r>
          </a:p>
          <a:p>
            <a:endParaRPr lang="en-GB" b="1" dirty="0">
              <a:solidFill>
                <a:srgbClr val="47B5C8"/>
              </a:solidFill>
            </a:endParaRPr>
          </a:p>
          <a:p>
            <a:r>
              <a:rPr lang="en-GB" sz="2400" b="1" dirty="0" err="1">
                <a:solidFill>
                  <a:srgbClr val="47B5C8"/>
                </a:solidFill>
              </a:rPr>
              <a:t>Houding</a:t>
            </a:r>
            <a:r>
              <a:rPr lang="en-GB" sz="2400" b="1" dirty="0">
                <a:solidFill>
                  <a:srgbClr val="47B5C8"/>
                </a:solidFill>
              </a:rPr>
              <a:t>:</a:t>
            </a:r>
          </a:p>
          <a:p>
            <a:r>
              <a:rPr lang="en-US" sz="2400" b="1" dirty="0" err="1">
                <a:solidFill>
                  <a:srgbClr val="F2A72C"/>
                </a:solidFill>
              </a:rPr>
              <a:t>Ruimdenkendheid</a:t>
            </a:r>
            <a:r>
              <a:rPr lang="en-US" sz="2400" b="1" dirty="0">
                <a:solidFill>
                  <a:srgbClr val="F2A72C"/>
                </a:solidFill>
              </a:rPr>
              <a:t>:</a:t>
            </a:r>
            <a:r>
              <a:rPr lang="nl-NL" sz="2400" dirty="0"/>
              <a:t>Ondernemers en financiële functionarissen moeten bereid zijn om naar elkaars perspectieven te luisteren zonder vooropgezette oordelen, waardoor wederzijds begrip wordt bevorderd.</a:t>
            </a:r>
            <a:endParaRPr lang="en-GB" sz="2400" dirty="0"/>
          </a:p>
          <a:p>
            <a:r>
              <a:rPr lang="en-US" sz="2400" b="1" dirty="0" err="1">
                <a:solidFill>
                  <a:srgbClr val="F2A72C"/>
                </a:solidFill>
              </a:rPr>
              <a:t>Vertrouwen</a:t>
            </a:r>
            <a:r>
              <a:rPr lang="en-US" sz="2400" b="1" dirty="0">
                <a:solidFill>
                  <a:srgbClr val="F2A72C"/>
                </a:solidFill>
              </a:rPr>
              <a:t>:</a:t>
            </a:r>
            <a:r>
              <a:rPr lang="en-US" sz="2400" dirty="0"/>
              <a:t> </a:t>
            </a:r>
            <a:r>
              <a:rPr lang="nl-NL" sz="2400" dirty="0"/>
              <a:t>Ondernemers moeten gesprekken met vertrouwen in hun bedrijf benaderen terwijl ze openstaan voor feedback, en financiële functionarissen moeten vertrouwen tonen in het geven van duidelijke, behulpzame begeleiding.</a:t>
            </a:r>
            <a:endParaRPr lang="en-US" sz="2400" dirty="0"/>
          </a:p>
        </p:txBody>
      </p:sp>
    </p:spTree>
    <p:extLst>
      <p:ext uri="{BB962C8B-B14F-4D97-AF65-F5344CB8AC3E}">
        <p14:creationId xmlns:p14="http://schemas.microsoft.com/office/powerpoint/2010/main" val="3621396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560304"/>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2" y="691413"/>
            <a:ext cx="9632553" cy="803654"/>
          </a:xfrm>
        </p:spPr>
        <p:txBody>
          <a:bodyPr/>
          <a:lstStyle/>
          <a:p>
            <a:r>
              <a:rPr lang="en-GB" sz="3200" dirty="0">
                <a:solidFill>
                  <a:schemeClr val="bg1"/>
                </a:solidFill>
                <a:latin typeface="Calibri"/>
                <a:ea typeface="Calibri"/>
                <a:cs typeface="Calibri"/>
                <a:sym typeface="Calibri"/>
              </a:rPr>
              <a:t>Strengthening Risk Management </a:t>
            </a:r>
          </a:p>
          <a:p>
            <a:r>
              <a:rPr lang="en-US" sz="3200" dirty="0">
                <a:solidFill>
                  <a:schemeClr val="bg1"/>
                </a:solidFill>
              </a:rPr>
              <a:t>	</a:t>
            </a:r>
          </a:p>
        </p:txBody>
      </p:sp>
      <p:sp>
        <p:nvSpPr>
          <p:cNvPr id="3" name="Google Shape;829;g30cc5223da3_4_25">
            <a:extLst>
              <a:ext uri="{FF2B5EF4-FFF2-40B4-BE49-F238E27FC236}">
                <a16:creationId xmlns:a16="http://schemas.microsoft.com/office/drawing/2014/main" id="{5E4B597D-8A9C-7183-CC0C-4249BFEE8313}"/>
              </a:ext>
            </a:extLst>
          </p:cNvPr>
          <p:cNvSpPr txBox="1">
            <a:spLocks/>
          </p:cNvSpPr>
          <p:nvPr/>
        </p:nvSpPr>
        <p:spPr>
          <a:xfrm>
            <a:off x="844793" y="1183642"/>
            <a:ext cx="8233893" cy="3989972"/>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buClr>
                <a:schemeClr val="lt1"/>
              </a:buClr>
              <a:buSzPts val="1900"/>
              <a:buNone/>
            </a:pPr>
            <a:r>
              <a:rPr lang="en-GB" sz="2000" b="1" dirty="0" err="1">
                <a:solidFill>
                  <a:srgbClr val="595959"/>
                </a:solidFill>
              </a:rPr>
              <a:t>Strategieën</a:t>
            </a:r>
            <a:r>
              <a:rPr lang="en-GB" sz="2000" b="1" dirty="0">
                <a:solidFill>
                  <a:srgbClr val="595959"/>
                </a:solidFill>
              </a:rPr>
              <a:t> </a:t>
            </a:r>
            <a:r>
              <a:rPr lang="en-GB" sz="2000" b="1" dirty="0" err="1">
                <a:solidFill>
                  <a:srgbClr val="595959"/>
                </a:solidFill>
              </a:rPr>
              <a:t>implementeren</a:t>
            </a:r>
            <a:r>
              <a:rPr lang="en-GB" sz="2000" b="1" dirty="0">
                <a:solidFill>
                  <a:srgbClr val="595959"/>
                </a:solidFill>
              </a:rPr>
              <a:t> </a:t>
            </a:r>
            <a:r>
              <a:rPr lang="nl-NL" sz="2000" dirty="0">
                <a:solidFill>
                  <a:srgbClr val="595959"/>
                </a:solidFill>
              </a:rPr>
              <a:t>om de financiële stabiliteit te handhaven, zoals
- Het opzetten van noodfondsen.
- Afdekking tegen renteverhogingen.
- Plan geen uitgaven op basis van het bruto-inkomen
- Houd rekening met cashflowproblemen die van invloed zijn op vergoedingen.</a:t>
            </a:r>
          </a:p>
          <a:p>
            <a:pPr marL="0" indent="0">
              <a:lnSpc>
                <a:spcPct val="100000"/>
              </a:lnSpc>
              <a:spcBef>
                <a:spcPts val="1200"/>
              </a:spcBef>
              <a:buClr>
                <a:schemeClr val="lt1"/>
              </a:buClr>
              <a:buSzPts val="1900"/>
              <a:buNone/>
            </a:pPr>
            <a:r>
              <a:rPr lang="en-GB" sz="2000" b="1" dirty="0" err="1">
                <a:solidFill>
                  <a:srgbClr val="595959"/>
                </a:solidFill>
              </a:rPr>
              <a:t>Uitgebreide</a:t>
            </a:r>
            <a:r>
              <a:rPr lang="en-GB" sz="2000" b="1" dirty="0">
                <a:solidFill>
                  <a:srgbClr val="595959"/>
                </a:solidFill>
              </a:rPr>
              <a:t> </a:t>
            </a:r>
            <a:r>
              <a:rPr lang="en-GB" sz="2000" b="1" dirty="0" err="1">
                <a:solidFill>
                  <a:srgbClr val="595959"/>
                </a:solidFill>
              </a:rPr>
              <a:t>plannen</a:t>
            </a:r>
            <a:r>
              <a:rPr lang="en-GB" sz="2000" b="1" dirty="0">
                <a:solidFill>
                  <a:srgbClr val="595959"/>
                </a:solidFill>
              </a:rPr>
              <a:t> </a:t>
            </a:r>
            <a:r>
              <a:rPr lang="en-GB" sz="2000" b="1" dirty="0" err="1">
                <a:solidFill>
                  <a:srgbClr val="595959"/>
                </a:solidFill>
              </a:rPr>
              <a:t>ontwikkelen</a:t>
            </a:r>
            <a:r>
              <a:rPr lang="en-GB" sz="2000" b="1" dirty="0">
                <a:solidFill>
                  <a:srgbClr val="595959"/>
                </a:solidFill>
              </a:rPr>
              <a:t> </a:t>
            </a:r>
            <a:r>
              <a:rPr lang="nl-NL" sz="2000" dirty="0">
                <a:solidFill>
                  <a:srgbClr val="595959"/>
                </a:solidFill>
              </a:rPr>
              <a:t>Om te verzachten:
- Marktrisico's (bijv. verschuivingen in de vraag van klanten).
- Operationele risico's (bijv. verstoringen in de toeleveringsketen).
- Financiële risico's (bijv. stijgende kredietkosten)</a:t>
            </a:r>
            <a:endParaRPr lang="en-GB" sz="2000" dirty="0">
              <a:solidFill>
                <a:srgbClr val="595959"/>
              </a:solidFill>
              <a:ea typeface="Calibri"/>
              <a:cs typeface="Calibri"/>
              <a:sym typeface="Calibri"/>
            </a:endParaRPr>
          </a:p>
        </p:txBody>
      </p:sp>
      <p:pic>
        <p:nvPicPr>
          <p:cNvPr id="6" name="Picture 5" descr="Graph and data illustration">
            <a:extLst>
              <a:ext uri="{FF2B5EF4-FFF2-40B4-BE49-F238E27FC236}">
                <a16:creationId xmlns:a16="http://schemas.microsoft.com/office/drawing/2014/main" id="{4BDC37E7-161F-A683-3A4C-7D996DFFE2E7}"/>
              </a:ext>
            </a:extLst>
          </p:cNvPr>
          <p:cNvPicPr>
            <a:picLocks noChangeAspect="1"/>
          </p:cNvPicPr>
          <p:nvPr/>
        </p:nvPicPr>
        <p:blipFill>
          <a:blip r:embed="rId2"/>
          <a:stretch>
            <a:fillRect/>
          </a:stretch>
        </p:blipFill>
        <p:spPr>
          <a:xfrm>
            <a:off x="7918233" y="2270185"/>
            <a:ext cx="3806201" cy="2536166"/>
          </a:xfrm>
          <a:prstGeom prst="rect">
            <a:avLst/>
          </a:prstGeom>
        </p:spPr>
      </p:pic>
    </p:spTree>
    <p:extLst>
      <p:ext uri="{BB962C8B-B14F-4D97-AF65-F5344CB8AC3E}">
        <p14:creationId xmlns:p14="http://schemas.microsoft.com/office/powerpoint/2010/main" val="5324653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3BFA2E-31D5-FE15-2615-EB05BE559EDD}"/>
              </a:ext>
            </a:extLst>
          </p:cNvPr>
          <p:cNvSpPr>
            <a:spLocks noGrp="1"/>
          </p:cNvSpPr>
          <p:nvPr>
            <p:ph type="body" sz="quarter" idx="17"/>
          </p:nvPr>
        </p:nvSpPr>
        <p:spPr>
          <a:xfrm>
            <a:off x="51169" y="5028179"/>
            <a:ext cx="4612846" cy="679345"/>
          </a:xfrm>
        </p:spPr>
        <p:txBody>
          <a:bodyPr/>
          <a:lstStyle/>
          <a:p>
            <a:pPr marL="0" indent="0">
              <a:buNone/>
            </a:pPr>
            <a:r>
              <a:rPr lang="en-US" sz="3200" dirty="0">
                <a:solidFill>
                  <a:schemeClr val="bg1"/>
                </a:solidFill>
              </a:rPr>
              <a:t>www.</a:t>
            </a:r>
            <a:r>
              <a:rPr lang="en-US" sz="3200" b="1" dirty="0">
                <a:solidFill>
                  <a:schemeClr val="bg1"/>
                </a:solidFill>
              </a:rPr>
              <a:t>mosaic4investing</a:t>
            </a:r>
            <a:r>
              <a:rPr lang="en-US" sz="3200" dirty="0">
                <a:solidFill>
                  <a:schemeClr val="bg1"/>
                </a:solidFill>
              </a:rPr>
              <a:t>.eu</a:t>
            </a:r>
          </a:p>
          <a:p>
            <a:endParaRPr lang="en-US" sz="3200" dirty="0"/>
          </a:p>
        </p:txBody>
      </p:sp>
      <p:sp>
        <p:nvSpPr>
          <p:cNvPr id="19" name="Text Placeholder 18">
            <a:extLst>
              <a:ext uri="{FF2B5EF4-FFF2-40B4-BE49-F238E27FC236}">
                <a16:creationId xmlns:a16="http://schemas.microsoft.com/office/drawing/2014/main" id="{E2CFC547-9849-7F41-990D-A769792DB4FA}"/>
              </a:ext>
            </a:extLst>
          </p:cNvPr>
          <p:cNvSpPr>
            <a:spLocks noGrp="1"/>
          </p:cNvSpPr>
          <p:nvPr>
            <p:ph type="body" sz="quarter" idx="19"/>
          </p:nvPr>
        </p:nvSpPr>
        <p:spPr>
          <a:xfrm>
            <a:off x="756728" y="3535176"/>
            <a:ext cx="6642883" cy="731140"/>
          </a:xfrm>
        </p:spPr>
        <p:txBody>
          <a:bodyPr>
            <a:normAutofit fontScale="85000" lnSpcReduction="10000"/>
          </a:bodyPr>
          <a:lstStyle/>
          <a:p>
            <a:r>
              <a:rPr lang="nl-NL"/>
              <a:t>De volgende stap is Module 9 Marketing en Sales voor ondervertegenwoordigde ondernemers</a:t>
            </a:r>
            <a:endParaRPr lang="en-US" dirty="0"/>
          </a:p>
        </p:txBody>
      </p:sp>
      <p:sp>
        <p:nvSpPr>
          <p:cNvPr id="20" name="Text Placeholder 19">
            <a:extLst>
              <a:ext uri="{FF2B5EF4-FFF2-40B4-BE49-F238E27FC236}">
                <a16:creationId xmlns:a16="http://schemas.microsoft.com/office/drawing/2014/main" id="{5328264C-32A9-A14B-88CE-E920BC4BEE14}"/>
              </a:ext>
            </a:extLst>
          </p:cNvPr>
          <p:cNvSpPr>
            <a:spLocks noGrp="1"/>
          </p:cNvSpPr>
          <p:nvPr>
            <p:ph type="body" sz="quarter" idx="20"/>
          </p:nvPr>
        </p:nvSpPr>
        <p:spPr>
          <a:xfrm>
            <a:off x="721960" y="2647162"/>
            <a:ext cx="7937039" cy="837258"/>
          </a:xfrm>
        </p:spPr>
        <p:txBody>
          <a:bodyPr>
            <a:normAutofit fontScale="55000" lnSpcReduction="20000"/>
          </a:bodyPr>
          <a:lstStyle/>
          <a:p>
            <a:r>
              <a:rPr lang="nl-NL" sz="5400" b="1" dirty="0"/>
              <a:t>Gefeliciteerd met het voltooien van Module 8</a:t>
            </a:r>
            <a:endParaRPr lang="en-US" sz="5400" b="1" dirty="0"/>
          </a:p>
        </p:txBody>
      </p:sp>
      <p:grpSp>
        <p:nvGrpSpPr>
          <p:cNvPr id="62" name="Graphic 3">
            <a:extLst>
              <a:ext uri="{FF2B5EF4-FFF2-40B4-BE49-F238E27FC236}">
                <a16:creationId xmlns:a16="http://schemas.microsoft.com/office/drawing/2014/main" id="{C56D09F9-0ADB-4B95-1F1A-94019801E93B}"/>
              </a:ext>
            </a:extLst>
          </p:cNvPr>
          <p:cNvGrpSpPr/>
          <p:nvPr/>
        </p:nvGrpSpPr>
        <p:grpSpPr>
          <a:xfrm>
            <a:off x="10130553" y="4266316"/>
            <a:ext cx="545169" cy="545169"/>
            <a:chOff x="1950027" y="2499889"/>
            <a:chExt cx="850463" cy="850463"/>
          </a:xfrm>
        </p:grpSpPr>
        <p:sp>
          <p:nvSpPr>
            <p:cNvPr id="63" name="Freeform 62">
              <a:extLst>
                <a:ext uri="{FF2B5EF4-FFF2-40B4-BE49-F238E27FC236}">
                  <a16:creationId xmlns:a16="http://schemas.microsoft.com/office/drawing/2014/main" id="{AEC66B57-00E9-95B1-B844-4A2E91A0D1E2}"/>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64" name="Graphic 3">
              <a:extLst>
                <a:ext uri="{FF2B5EF4-FFF2-40B4-BE49-F238E27FC236}">
                  <a16:creationId xmlns:a16="http://schemas.microsoft.com/office/drawing/2014/main" id="{4000CBF1-ECE7-E504-BF16-948130FF4BA6}"/>
                </a:ext>
              </a:extLst>
            </p:cNvPr>
            <p:cNvGrpSpPr/>
            <p:nvPr/>
          </p:nvGrpSpPr>
          <p:grpSpPr>
            <a:xfrm>
              <a:off x="2107521" y="2657382"/>
              <a:ext cx="535476" cy="535477"/>
              <a:chOff x="2107521" y="2657382"/>
              <a:chExt cx="535476" cy="535477"/>
            </a:xfrm>
            <a:solidFill>
              <a:srgbClr val="FFFFFF"/>
            </a:solidFill>
          </p:grpSpPr>
          <p:sp>
            <p:nvSpPr>
              <p:cNvPr id="65" name="Freeform 64">
                <a:extLst>
                  <a:ext uri="{FF2B5EF4-FFF2-40B4-BE49-F238E27FC236}">
                    <a16:creationId xmlns:a16="http://schemas.microsoft.com/office/drawing/2014/main" id="{D1E57DC2-A653-D0D0-6CE6-DF382C505B0F}"/>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6" name="Freeform 65">
                <a:extLst>
                  <a:ext uri="{FF2B5EF4-FFF2-40B4-BE49-F238E27FC236}">
                    <a16:creationId xmlns:a16="http://schemas.microsoft.com/office/drawing/2014/main" id="{FFA48959-59D3-0971-972C-F25DC52B5CF3}"/>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7" name="Freeform 66">
                <a:extLst>
                  <a:ext uri="{FF2B5EF4-FFF2-40B4-BE49-F238E27FC236}">
                    <a16:creationId xmlns:a16="http://schemas.microsoft.com/office/drawing/2014/main" id="{DEE58745-3A81-E5EA-64BE-8A492B5D7EB9}"/>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68" name="Graphic 3">
            <a:extLst>
              <a:ext uri="{FF2B5EF4-FFF2-40B4-BE49-F238E27FC236}">
                <a16:creationId xmlns:a16="http://schemas.microsoft.com/office/drawing/2014/main" id="{335CB3CC-9F19-6F85-BF5F-A8CCCEAD044E}"/>
              </a:ext>
            </a:extLst>
          </p:cNvPr>
          <p:cNvGrpSpPr/>
          <p:nvPr/>
        </p:nvGrpSpPr>
        <p:grpSpPr>
          <a:xfrm>
            <a:off x="8785801" y="4266316"/>
            <a:ext cx="545169" cy="545169"/>
            <a:chOff x="-147782" y="2499889"/>
            <a:chExt cx="850463" cy="850463"/>
          </a:xfrm>
        </p:grpSpPr>
        <p:sp>
          <p:nvSpPr>
            <p:cNvPr id="69" name="Freeform 68">
              <a:extLst>
                <a:ext uri="{FF2B5EF4-FFF2-40B4-BE49-F238E27FC236}">
                  <a16:creationId xmlns:a16="http://schemas.microsoft.com/office/drawing/2014/main" id="{2724EFA5-B0B7-E508-6946-C21A47EEAE81}"/>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0" name="Freeform 69">
              <a:extLst>
                <a:ext uri="{FF2B5EF4-FFF2-40B4-BE49-F238E27FC236}">
                  <a16:creationId xmlns:a16="http://schemas.microsoft.com/office/drawing/2014/main" id="{0C8ACF1C-D28B-7C08-0DFE-A46AC98255A5}"/>
                </a:ext>
              </a:extLst>
            </p:cNvPr>
            <p:cNvSpPr/>
            <p:nvPr/>
          </p:nvSpPr>
          <p:spPr>
            <a:xfrm>
              <a:off x="18529" y="2722898"/>
              <a:ext cx="549967" cy="447282"/>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71" name="Graphic 3">
            <a:extLst>
              <a:ext uri="{FF2B5EF4-FFF2-40B4-BE49-F238E27FC236}">
                <a16:creationId xmlns:a16="http://schemas.microsoft.com/office/drawing/2014/main" id="{3CA2C9ED-8297-D574-502D-97ABF5ED9D20}"/>
              </a:ext>
            </a:extLst>
          </p:cNvPr>
          <p:cNvGrpSpPr/>
          <p:nvPr/>
        </p:nvGrpSpPr>
        <p:grpSpPr>
          <a:xfrm>
            <a:off x="10802525" y="4266316"/>
            <a:ext cx="545169" cy="545169"/>
            <a:chOff x="2998302" y="2499889"/>
            <a:chExt cx="850463" cy="850463"/>
          </a:xfrm>
        </p:grpSpPr>
        <p:sp>
          <p:nvSpPr>
            <p:cNvPr id="72" name="Freeform 71">
              <a:extLst>
                <a:ext uri="{FF2B5EF4-FFF2-40B4-BE49-F238E27FC236}">
                  <a16:creationId xmlns:a16="http://schemas.microsoft.com/office/drawing/2014/main" id="{76B425F3-5421-4A38-33A4-6C26870648BD}"/>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3" name="Freeform 72">
              <a:extLst>
                <a:ext uri="{FF2B5EF4-FFF2-40B4-BE49-F238E27FC236}">
                  <a16:creationId xmlns:a16="http://schemas.microsoft.com/office/drawing/2014/main" id="{3DCEFF72-DD6C-5669-1EF6-53E1CAD4B9C9}"/>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74" name="Graphic 3">
            <a:extLst>
              <a:ext uri="{FF2B5EF4-FFF2-40B4-BE49-F238E27FC236}">
                <a16:creationId xmlns:a16="http://schemas.microsoft.com/office/drawing/2014/main" id="{D8754C26-B03A-E487-5492-5E212A1DFAE2}"/>
              </a:ext>
            </a:extLst>
          </p:cNvPr>
          <p:cNvGrpSpPr/>
          <p:nvPr/>
        </p:nvGrpSpPr>
        <p:grpSpPr>
          <a:xfrm>
            <a:off x="8113831" y="4266316"/>
            <a:ext cx="545169" cy="545573"/>
            <a:chOff x="-1196056" y="2499889"/>
            <a:chExt cx="850463" cy="851093"/>
          </a:xfrm>
        </p:grpSpPr>
        <p:sp>
          <p:nvSpPr>
            <p:cNvPr id="75" name="Freeform 74">
              <a:extLst>
                <a:ext uri="{FF2B5EF4-FFF2-40B4-BE49-F238E27FC236}">
                  <a16:creationId xmlns:a16="http://schemas.microsoft.com/office/drawing/2014/main" id="{791B3C7C-D450-6968-6C26-9A6F963A7821}"/>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6" name="Freeform 75">
              <a:extLst>
                <a:ext uri="{FF2B5EF4-FFF2-40B4-BE49-F238E27FC236}">
                  <a16:creationId xmlns:a16="http://schemas.microsoft.com/office/drawing/2014/main" id="{D6314C54-AD25-49D4-E254-987A1C313CF7}"/>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77" name="Freeform 76">
            <a:extLst>
              <a:ext uri="{FF2B5EF4-FFF2-40B4-BE49-F238E27FC236}">
                <a16:creationId xmlns:a16="http://schemas.microsoft.com/office/drawing/2014/main" id="{9C3E532C-27B4-C12A-F88D-A3FB1559FEFB}"/>
              </a:ext>
            </a:extLst>
          </p:cNvPr>
          <p:cNvSpPr/>
          <p:nvPr/>
        </p:nvSpPr>
        <p:spPr>
          <a:xfrm>
            <a:off x="9458178" y="4266316"/>
            <a:ext cx="545169" cy="545169"/>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78" name="Graphic 77" descr="World with solid fill">
            <a:extLst>
              <a:ext uri="{FF2B5EF4-FFF2-40B4-BE49-F238E27FC236}">
                <a16:creationId xmlns:a16="http://schemas.microsoft.com/office/drawing/2014/main" id="{358EC4EB-32FC-1ABF-498A-9E7B96B1484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487115" y="4298265"/>
            <a:ext cx="478037" cy="478037"/>
          </a:xfrm>
          <a:prstGeom prst="rect">
            <a:avLst/>
          </a:prstGeom>
        </p:spPr>
      </p:pic>
    </p:spTree>
    <p:extLst>
      <p:ext uri="{BB962C8B-B14F-4D97-AF65-F5344CB8AC3E}">
        <p14:creationId xmlns:p14="http://schemas.microsoft.com/office/powerpoint/2010/main" val="41698255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4151980" y="2800399"/>
            <a:ext cx="7756001" cy="3066422"/>
          </a:xfrm>
        </p:spPr>
        <p:txBody>
          <a:bodyPr>
            <a:normAutofit/>
          </a:bodyPr>
          <a:lstStyle/>
          <a:p>
            <a:pPr lvl="0">
              <a:lnSpc>
                <a:spcPct val="107000"/>
              </a:lnSpc>
              <a:spcBef>
                <a:spcPts val="0"/>
              </a:spcBef>
              <a:buClr>
                <a:srgbClr val="595959"/>
              </a:buClr>
              <a:buSzPts val="2200"/>
            </a:pPr>
            <a:r>
              <a:rPr lang="nl-NL" sz="4400">
                <a:ea typeface="Calibri"/>
                <a:cs typeface="Calibri"/>
                <a:sym typeface="Calibri"/>
              </a:rPr>
              <a:t>Soorten financiering die beschikbaar zijn via bemiddeling</a:t>
            </a:r>
            <a:endParaRPr lang="en-GB" sz="4400" dirty="0">
              <a:latin typeface="Calibri"/>
              <a:ea typeface="Calibri"/>
              <a:cs typeface="Calibri"/>
              <a:sym typeface="Calibri"/>
            </a:endParaRP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01</a:t>
            </a:r>
          </a:p>
        </p:txBody>
      </p:sp>
    </p:spTree>
    <p:extLst>
      <p:ext uri="{BB962C8B-B14F-4D97-AF65-F5344CB8AC3E}">
        <p14:creationId xmlns:p14="http://schemas.microsoft.com/office/powerpoint/2010/main" val="13291860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7D6D3D22-7D59-C4A6-7B80-486C7C65723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38" imgH="540" progId="TCLayout.ActiveDocument.1">
                  <p:embed/>
                </p:oleObj>
              </mc:Choice>
              <mc:Fallback>
                <p:oleObj name="think-cell Folie" r:id="rId3" imgW="538" imgH="540" progId="TCLayout.ActiveDocument.1">
                  <p:embed/>
                  <p:pic>
                    <p:nvPicPr>
                      <p:cNvPr id="7" name="think-cell data - do not delete" hidden="1">
                        <a:extLst>
                          <a:ext uri="{FF2B5EF4-FFF2-40B4-BE49-F238E27FC236}">
                            <a16:creationId xmlns:a16="http://schemas.microsoft.com/office/drawing/2014/main" id="{7D6D3D22-7D59-C4A6-7B80-486C7C65723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extplatzhalter 1">
            <a:extLst>
              <a:ext uri="{FF2B5EF4-FFF2-40B4-BE49-F238E27FC236}">
                <a16:creationId xmlns:a16="http://schemas.microsoft.com/office/drawing/2014/main" id="{6E3B7129-98E9-6ED0-FD69-42F6BEB7B326}"/>
              </a:ext>
            </a:extLst>
          </p:cNvPr>
          <p:cNvSpPr>
            <a:spLocks noGrp="1"/>
          </p:cNvSpPr>
          <p:nvPr>
            <p:ph type="body" sz="quarter" idx="18"/>
          </p:nvPr>
        </p:nvSpPr>
        <p:spPr>
          <a:xfrm>
            <a:off x="886350" y="1144124"/>
            <a:ext cx="5542499" cy="4345413"/>
          </a:xfrm>
        </p:spPr>
        <p:txBody>
          <a:bodyPr/>
          <a:lstStyle/>
          <a:p>
            <a:pPr marL="0" lvl="0" indent="0">
              <a:spcBef>
                <a:spcPts val="0"/>
              </a:spcBef>
              <a:buClr>
                <a:schemeClr val="lt1"/>
              </a:buClr>
              <a:buSzPts val="2000"/>
            </a:pPr>
            <a:r>
              <a:rPr lang="nl-NL" sz="1900" dirty="0"/>
              <a:t>Als ondernemers is het normaal dat u het gevoel heeft dat vertrouwen op uw eigen spaargeld of bedrijfsinkomsten de veiligste weg lijkt. </a:t>
            </a:r>
          </a:p>
          <a:p>
            <a:pPr marL="0" lvl="0" indent="0">
              <a:spcBef>
                <a:spcPts val="0"/>
              </a:spcBef>
              <a:buClr>
                <a:schemeClr val="lt1"/>
              </a:buClr>
              <a:buSzPts val="2000"/>
            </a:pPr>
            <a:r>
              <a:rPr lang="nl-NL" sz="1900" dirty="0"/>
              <a:t>
Het is echter belangrijk om te onthouden dat u niet de volledige financiële last alleen hoeft te dragen. Er zijn tal van financieringsmogelijkheden die zijn ontworpen om ondernemers zoals u te ondersteunen en te versterken. Deze middelen kunnen het kapitaal verschaffen dat nodig is om uw bedrijf te laten groeien zonder uw persoonlijke financiën uit te putten. </a:t>
            </a:r>
          </a:p>
          <a:p>
            <a:pPr marL="0" lvl="0" indent="0">
              <a:spcBef>
                <a:spcPts val="0"/>
              </a:spcBef>
              <a:buClr>
                <a:schemeClr val="lt1"/>
              </a:buClr>
              <a:buSzPts val="2000"/>
            </a:pPr>
            <a:r>
              <a:rPr lang="nl-NL" sz="1900" dirty="0"/>
              <a:t>
Door opties zoals microleningen, subsidies en durfkapitaal te onderzoeken, kunt u risico's beperken en waardevolle ondersteuning krijgen, zodat u zich kunt concentreren op het omzetten van uw bedrijfsvisie in realiteit.</a:t>
            </a:r>
            <a:endParaRPr lang="en-GB" sz="1900" dirty="0"/>
          </a:p>
        </p:txBody>
      </p:sp>
      <p:sp>
        <p:nvSpPr>
          <p:cNvPr id="3" name="Textplatzhalter 2">
            <a:extLst>
              <a:ext uri="{FF2B5EF4-FFF2-40B4-BE49-F238E27FC236}">
                <a16:creationId xmlns:a16="http://schemas.microsoft.com/office/drawing/2014/main" id="{6ECDFA28-505E-08B3-51C9-7E8A03395628}"/>
              </a:ext>
            </a:extLst>
          </p:cNvPr>
          <p:cNvSpPr>
            <a:spLocks noGrp="1"/>
          </p:cNvSpPr>
          <p:nvPr>
            <p:ph type="body" sz="quarter" idx="16"/>
          </p:nvPr>
        </p:nvSpPr>
        <p:spPr>
          <a:xfrm>
            <a:off x="536047" y="467931"/>
            <a:ext cx="6123545" cy="992652"/>
          </a:xfrm>
        </p:spPr>
        <p:txBody>
          <a:bodyPr/>
          <a:lstStyle/>
          <a:p>
            <a:r>
              <a:rPr lang="de-DE" sz="4400"/>
              <a:t>Belang van financiering</a:t>
            </a:r>
            <a:endParaRPr lang="de-DE" sz="4400" dirty="0"/>
          </a:p>
        </p:txBody>
      </p:sp>
      <p:sp>
        <p:nvSpPr>
          <p:cNvPr id="4" name="Bildplatzhalter 3">
            <a:extLst>
              <a:ext uri="{FF2B5EF4-FFF2-40B4-BE49-F238E27FC236}">
                <a16:creationId xmlns:a16="http://schemas.microsoft.com/office/drawing/2014/main" id="{3F9212D8-EAE7-8705-6E7B-EFC19EDAB456}"/>
              </a:ext>
            </a:extLst>
          </p:cNvPr>
          <p:cNvSpPr>
            <a:spLocks noGrp="1"/>
          </p:cNvSpPr>
          <p:nvPr>
            <p:ph type="pic" sz="quarter" idx="42"/>
          </p:nvPr>
        </p:nvSpPr>
        <p:spPr>
          <a:xfrm>
            <a:off x="6659592" y="1339812"/>
            <a:ext cx="5179511" cy="4664173"/>
          </a:xfrm>
          <a:solidFill>
            <a:schemeClr val="bg1"/>
          </a:solidFill>
        </p:spPr>
        <p:txBody>
          <a:bodyPr/>
          <a:lstStyle/>
          <a:p>
            <a:pPr marL="0" indent="0">
              <a:buNone/>
            </a:pPr>
            <a:r>
              <a:rPr lang="en-US" sz="2800" b="1" dirty="0"/>
              <a:t>Key Takeaways:</a:t>
            </a:r>
          </a:p>
          <a:p>
            <a:r>
              <a:rPr lang="nl-NL" sz="2000" dirty="0"/>
              <a:t>Zelffinanciering is niet de enige optie
Verminder persoonlijke financiële risico's
Focus op bedrijfsgroei: Door toegang te krijgen tot aanvullende financiering kunnen ondernemers zich meer concentreren op hun bedrijfsvisie en -ontwikkeling in plaats van zich alleen zorgen te maken over financiële beperkingen.
Empowerment door middel van middelen: Externe financiële middelen zijn er om ondervertegenwoordigde ondernemers mondiger te maken, hen te helpen opschalen en slagen in hun ondernemingen.</a:t>
            </a:r>
            <a:endParaRPr lang="en-US" sz="2000" dirty="0"/>
          </a:p>
        </p:txBody>
      </p:sp>
    </p:spTree>
    <p:extLst>
      <p:ext uri="{BB962C8B-B14F-4D97-AF65-F5344CB8AC3E}">
        <p14:creationId xmlns:p14="http://schemas.microsoft.com/office/powerpoint/2010/main" val="18531048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619348"/>
            <a:ext cx="10266435" cy="3619303"/>
          </a:xfrm>
        </p:spPr>
        <p:txBody>
          <a:bodyPr/>
          <a:lstStyle/>
          <a:p>
            <a:pPr marL="0" indent="0"/>
            <a:r>
              <a:rPr lang="nl-NL" sz="2000" dirty="0"/>
              <a:t>Als u uw bedrijf wilt laten groeien, is financiering een cruciale hulpbron. Inzicht in de verschillende soorten financiële hulp die beschikbaar zijn, kan u helpen slimme keuzes te maken die aansluiten bij uw zakelijke dromen. Laten we ze opsplitsen:</a:t>
            </a:r>
          </a:p>
          <a:p>
            <a:pPr marL="342900" indent="-342900">
              <a:buFont typeface="Arial" panose="020B0604020202020204" pitchFamily="34" charset="0"/>
              <a:buChar char="•"/>
            </a:pPr>
            <a:r>
              <a:rPr lang="nl-NL" sz="2000" dirty="0"/>
              <a:t>Microleningen 
Bankleningen
Subsidies ter ondersteuning van </a:t>
            </a:r>
            <a:r>
              <a:rPr lang="nl-NL" sz="2000" dirty="0" err="1"/>
              <a:t>start-ups</a:t>
            </a:r>
            <a:r>
              <a:rPr lang="nl-NL" sz="2000" dirty="0"/>
              <a:t>, investeringen of bedrijfsgroei 
Durfkapitaal</a:t>
            </a:r>
            <a:endParaRPr lang="en-GB" dirty="0"/>
          </a:p>
        </p:txBody>
      </p:sp>
      <p:sp>
        <p:nvSpPr>
          <p:cNvPr id="2" name="Freeform 1">
            <a:extLst>
              <a:ext uri="{FF2B5EF4-FFF2-40B4-BE49-F238E27FC236}">
                <a16:creationId xmlns:a16="http://schemas.microsoft.com/office/drawing/2014/main" id="{7B83FC6B-9FCD-D7A3-CB13-234D96458BFD}"/>
              </a:ext>
            </a:extLst>
          </p:cNvPr>
          <p:cNvSpPr/>
          <p:nvPr/>
        </p:nvSpPr>
        <p:spPr>
          <a:xfrm>
            <a:off x="-1" y="664464"/>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698098"/>
            <a:ext cx="9632553" cy="803654"/>
          </a:xfrm>
        </p:spPr>
        <p:txBody>
          <a:bodyPr/>
          <a:lstStyle/>
          <a:p>
            <a:r>
              <a:rPr lang="en-US" sz="4800">
                <a:solidFill>
                  <a:schemeClr val="bg1"/>
                </a:solidFill>
              </a:rPr>
              <a:t>Financieringsmogelijkheden</a:t>
            </a:r>
            <a:endParaRPr lang="en-US" dirty="0"/>
          </a:p>
        </p:txBody>
      </p:sp>
      <p:sp>
        <p:nvSpPr>
          <p:cNvPr id="6" name="TextBox 5">
            <a:extLst>
              <a:ext uri="{FF2B5EF4-FFF2-40B4-BE49-F238E27FC236}">
                <a16:creationId xmlns:a16="http://schemas.microsoft.com/office/drawing/2014/main" id="{DA84D568-9E2D-6BAC-31A4-126171B6E5E0}"/>
              </a:ext>
            </a:extLst>
          </p:cNvPr>
          <p:cNvSpPr txBox="1"/>
          <p:nvPr/>
        </p:nvSpPr>
        <p:spPr>
          <a:xfrm>
            <a:off x="798380" y="4392808"/>
            <a:ext cx="9549743" cy="830997"/>
          </a:xfrm>
          <a:prstGeom prst="rect">
            <a:avLst/>
          </a:prstGeom>
          <a:noFill/>
        </p:spPr>
        <p:txBody>
          <a:bodyPr wrap="square" rtlCol="0">
            <a:spAutoFit/>
          </a:bodyPr>
          <a:lstStyle/>
          <a:p>
            <a:r>
              <a:rPr lang="nl-NL" sz="2400" b="1"/>
              <a:t>Je kunt teruggrijpen naar Module 4 als herinnering aan de concepten die je eerder bent tegengekomen.</a:t>
            </a:r>
            <a:endParaRPr lang="en-GB" sz="2400" b="1" dirty="0"/>
          </a:p>
        </p:txBody>
      </p:sp>
    </p:spTree>
    <p:extLst>
      <p:ext uri="{BB962C8B-B14F-4D97-AF65-F5344CB8AC3E}">
        <p14:creationId xmlns:p14="http://schemas.microsoft.com/office/powerpoint/2010/main" val="36727769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TotalTime>
  <Words>6931</Words>
  <Application>Microsoft Office PowerPoint</Application>
  <PresentationFormat>Breedbeeld</PresentationFormat>
  <Paragraphs>371</Paragraphs>
  <Slides>61</Slides>
  <Notes>7</Notes>
  <HiddenSlides>0</HiddenSlides>
  <MMClips>0</MMClips>
  <ScaleCrop>false</ScaleCrop>
  <HeadingPairs>
    <vt:vector size="8" baseType="variant">
      <vt:variant>
        <vt:lpstr>Gebruikte lettertypen</vt:lpstr>
      </vt:variant>
      <vt:variant>
        <vt:i4>3</vt:i4>
      </vt:variant>
      <vt:variant>
        <vt:lpstr>Thema</vt:lpstr>
      </vt:variant>
      <vt:variant>
        <vt:i4>1</vt:i4>
      </vt:variant>
      <vt:variant>
        <vt:lpstr>Ingesloten OLE-bronprogramma's</vt:lpstr>
      </vt:variant>
      <vt:variant>
        <vt:i4>1</vt:i4>
      </vt:variant>
      <vt:variant>
        <vt:lpstr>Diatitels</vt:lpstr>
      </vt:variant>
      <vt:variant>
        <vt:i4>61</vt:i4>
      </vt:variant>
    </vt:vector>
  </HeadingPairs>
  <TitlesOfParts>
    <vt:vector size="66" baseType="lpstr">
      <vt:lpstr>Arial</vt:lpstr>
      <vt:lpstr>Calibri</vt:lpstr>
      <vt:lpstr>Montserrat Light</vt:lpstr>
      <vt:lpstr>Office Theme</vt:lpstr>
      <vt:lpstr>think-cell Folie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Oosterkamp, Roos van den (223688)</cp:lastModifiedBy>
  <cp:revision>236</cp:revision>
  <cp:lastPrinted>2024-09-02T14:18:29Z</cp:lastPrinted>
  <dcterms:created xsi:type="dcterms:W3CDTF">2020-10-14T13:32:04Z</dcterms:created>
  <dcterms:modified xsi:type="dcterms:W3CDTF">2025-04-30T07:10:31Z</dcterms:modified>
</cp:coreProperties>
</file>