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105"/>
  </p:notesMasterIdLst>
  <p:sldIdLst>
    <p:sldId id="4346" r:id="rId2"/>
    <p:sldId id="4306" r:id="rId3"/>
    <p:sldId id="4437" r:id="rId4"/>
    <p:sldId id="4438" r:id="rId5"/>
    <p:sldId id="4439" r:id="rId6"/>
    <p:sldId id="4440" r:id="rId7"/>
    <p:sldId id="4323" r:id="rId8"/>
    <p:sldId id="4350" r:id="rId9"/>
    <p:sldId id="4359" r:id="rId10"/>
    <p:sldId id="4362" r:id="rId11"/>
    <p:sldId id="4442" r:id="rId12"/>
    <p:sldId id="4441" r:id="rId13"/>
    <p:sldId id="4444" r:id="rId14"/>
    <p:sldId id="4443" r:id="rId15"/>
    <p:sldId id="4452" r:id="rId16"/>
    <p:sldId id="4453" r:id="rId17"/>
    <p:sldId id="4454" r:id="rId18"/>
    <p:sldId id="4455" r:id="rId19"/>
    <p:sldId id="4456" r:id="rId20"/>
    <p:sldId id="4457" r:id="rId21"/>
    <p:sldId id="4458" r:id="rId22"/>
    <p:sldId id="4300" r:id="rId23"/>
    <p:sldId id="4446" r:id="rId24"/>
    <p:sldId id="4451" r:id="rId25"/>
    <p:sldId id="4388" r:id="rId26"/>
    <p:sldId id="4389" r:id="rId27"/>
    <p:sldId id="4360" r:id="rId28"/>
    <p:sldId id="4347" r:id="rId29"/>
    <p:sldId id="4349" r:id="rId30"/>
    <p:sldId id="4385" r:id="rId31"/>
    <p:sldId id="4386" r:id="rId32"/>
    <p:sldId id="4447" r:id="rId33"/>
    <p:sldId id="4448" r:id="rId34"/>
    <p:sldId id="4449" r:id="rId35"/>
    <p:sldId id="4450" r:id="rId36"/>
    <p:sldId id="4387" r:id="rId37"/>
    <p:sldId id="4342" r:id="rId38"/>
    <p:sldId id="4363" r:id="rId39"/>
    <p:sldId id="4319" r:id="rId40"/>
    <p:sldId id="4364" r:id="rId41"/>
    <p:sldId id="4343" r:id="rId42"/>
    <p:sldId id="4365" r:id="rId43"/>
    <p:sldId id="4368" r:id="rId44"/>
    <p:sldId id="4369" r:id="rId45"/>
    <p:sldId id="4371" r:id="rId46"/>
    <p:sldId id="4372" r:id="rId47"/>
    <p:sldId id="4348" r:id="rId48"/>
    <p:sldId id="4339" r:id="rId49"/>
    <p:sldId id="4370" r:id="rId50"/>
    <p:sldId id="4373" r:id="rId51"/>
    <p:sldId id="4358" r:id="rId52"/>
    <p:sldId id="4377" r:id="rId53"/>
    <p:sldId id="4381" r:id="rId54"/>
    <p:sldId id="4378" r:id="rId55"/>
    <p:sldId id="4380" r:id="rId56"/>
    <p:sldId id="4383" r:id="rId57"/>
    <p:sldId id="4384" r:id="rId58"/>
    <p:sldId id="4356" r:id="rId59"/>
    <p:sldId id="4390" r:id="rId60"/>
    <p:sldId id="4392" r:id="rId61"/>
    <p:sldId id="4393" r:id="rId62"/>
    <p:sldId id="4394" r:id="rId63"/>
    <p:sldId id="4395" r:id="rId64"/>
    <p:sldId id="4396" r:id="rId65"/>
    <p:sldId id="4397" r:id="rId66"/>
    <p:sldId id="4416" r:id="rId67"/>
    <p:sldId id="4398" r:id="rId68"/>
    <p:sldId id="4399" r:id="rId69"/>
    <p:sldId id="4401" r:id="rId70"/>
    <p:sldId id="4417" r:id="rId71"/>
    <p:sldId id="4402" r:id="rId72"/>
    <p:sldId id="4406" r:id="rId73"/>
    <p:sldId id="4404" r:id="rId74"/>
    <p:sldId id="4403" r:id="rId75"/>
    <p:sldId id="4405" r:id="rId76"/>
    <p:sldId id="4407" r:id="rId77"/>
    <p:sldId id="4408" r:id="rId78"/>
    <p:sldId id="4410" r:id="rId79"/>
    <p:sldId id="4415" r:id="rId80"/>
    <p:sldId id="4414" r:id="rId81"/>
    <p:sldId id="4409" r:id="rId82"/>
    <p:sldId id="4418" r:id="rId83"/>
    <p:sldId id="4419" r:id="rId84"/>
    <p:sldId id="4411" r:id="rId85"/>
    <p:sldId id="4420" r:id="rId86"/>
    <p:sldId id="4421" r:id="rId87"/>
    <p:sldId id="4422" r:id="rId88"/>
    <p:sldId id="4425" r:id="rId89"/>
    <p:sldId id="4424" r:id="rId90"/>
    <p:sldId id="4426" r:id="rId91"/>
    <p:sldId id="4423" r:id="rId92"/>
    <p:sldId id="4427" r:id="rId93"/>
    <p:sldId id="4428" r:id="rId94"/>
    <p:sldId id="4429" r:id="rId95"/>
    <p:sldId id="4432" r:id="rId96"/>
    <p:sldId id="4433" r:id="rId97"/>
    <p:sldId id="4435" r:id="rId98"/>
    <p:sldId id="4436" r:id="rId99"/>
    <p:sldId id="4459" r:id="rId100"/>
    <p:sldId id="4460" r:id="rId101"/>
    <p:sldId id="4461" r:id="rId102"/>
    <p:sldId id="4462" r:id="rId103"/>
    <p:sldId id="4263" r:id="rId10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086575"/>
    <a:srgbClr val="47B5C8"/>
    <a:srgbClr val="DE0A1D"/>
    <a:srgbClr val="F2A72C"/>
    <a:srgbClr val="5796D0"/>
    <a:srgbClr val="20376B"/>
    <a:srgbClr val="D9552F"/>
    <a:srgbClr val="FDBD22"/>
    <a:srgbClr val="FFD11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77"/>
      </p:cViewPr>
      <p:guideLst/>
    </p:cSldViewPr>
  </p:slideViewPr>
  <p:notesTextViewPr>
    <p:cViewPr>
      <p:scale>
        <a:sx n="1" d="1"/>
        <a:sy n="1" d="1"/>
      </p:scale>
      <p:origin x="0" y="0"/>
    </p:cViewPr>
  </p:notesTextViewPr>
  <p:sorterViewPr>
    <p:cViewPr varScale="1">
      <p:scale>
        <a:sx n="100" d="100"/>
        <a:sy n="100" d="100"/>
      </p:scale>
      <p:origin x="0" y="-6522"/>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viewProps" Target="viewProp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theme" Target="theme/theme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tableStyles" Target="tableStyle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4/30/2025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‹nr.›</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1600042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2284729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28</a:t>
            </a:fld>
            <a:endParaRPr lang="en-US"/>
          </a:p>
        </p:txBody>
      </p:sp>
    </p:spTree>
    <p:extLst>
      <p:ext uri="{BB962C8B-B14F-4D97-AF65-F5344CB8AC3E}">
        <p14:creationId xmlns:p14="http://schemas.microsoft.com/office/powerpoint/2010/main" val="34529310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37</a:t>
            </a:fld>
            <a:endParaRPr lang="en-US"/>
          </a:p>
        </p:txBody>
      </p:sp>
    </p:spTree>
    <p:extLst>
      <p:ext uri="{BB962C8B-B14F-4D97-AF65-F5344CB8AC3E}">
        <p14:creationId xmlns:p14="http://schemas.microsoft.com/office/powerpoint/2010/main" val="17255689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58</a:t>
            </a:fld>
            <a:endParaRPr lang="en-US"/>
          </a:p>
        </p:txBody>
      </p:sp>
    </p:spTree>
    <p:extLst>
      <p:ext uri="{BB962C8B-B14F-4D97-AF65-F5344CB8AC3E}">
        <p14:creationId xmlns:p14="http://schemas.microsoft.com/office/powerpoint/2010/main" val="31624348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83F744-FFDF-77E0-3860-70C38CCEEE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D1D7CA-171B-FF3D-0D8C-97FCA5AEE2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FDBDE2-AEB0-D364-68A4-614AB6747D1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1A67521-DBE7-DA26-17FF-1BAB138D320B}"/>
              </a:ext>
            </a:extLst>
          </p:cNvPr>
          <p:cNvSpPr>
            <a:spLocks noGrp="1"/>
          </p:cNvSpPr>
          <p:nvPr>
            <p:ph type="sldNum" sz="quarter" idx="5"/>
          </p:nvPr>
        </p:nvSpPr>
        <p:spPr/>
        <p:txBody>
          <a:bodyPr/>
          <a:lstStyle/>
          <a:p>
            <a:fld id="{4BE5DE82-CF29-044D-9158-06A811149881}" type="slidenum">
              <a:rPr lang="en-US" smtClean="0"/>
              <a:t>99</a:t>
            </a:fld>
            <a:endParaRPr lang="en-US"/>
          </a:p>
        </p:txBody>
      </p:sp>
    </p:spTree>
    <p:extLst>
      <p:ext uri="{BB962C8B-B14F-4D97-AF65-F5344CB8AC3E}">
        <p14:creationId xmlns:p14="http://schemas.microsoft.com/office/powerpoint/2010/main" val="6547473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103</a:t>
            </a:fld>
            <a:endParaRPr lang="en-US"/>
          </a:p>
        </p:txBody>
      </p:sp>
    </p:spTree>
    <p:extLst>
      <p:ext uri="{BB962C8B-B14F-4D97-AF65-F5344CB8AC3E}">
        <p14:creationId xmlns:p14="http://schemas.microsoft.com/office/powerpoint/2010/main" val="7172193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22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Mosaic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B7BAD61-4E14-C4CF-3177-2B4D3D15BB00}"/>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794912" y="-1995672"/>
            <a:ext cx="8391017" cy="8391017"/>
          </a:xfrm>
          <a:prstGeom prst="rect">
            <a:avLst/>
          </a:prstGeom>
        </p:spPr>
      </p:pic>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sz="3600" b="0" i="0">
                <a:solidFill>
                  <a:srgbClr val="595959"/>
                </a:solidFill>
                <a:latin typeface="+mn-lt"/>
              </a:defRPr>
            </a:lvl1pPr>
          </a:lstStyle>
          <a:p>
            <a:pPr lvl="0"/>
            <a:r>
              <a:rPr lang="en-US"/>
              <a:t>Heading</a:t>
            </a:r>
          </a:p>
        </p:txBody>
      </p:sp>
      <p:grpSp>
        <p:nvGrpSpPr>
          <p:cNvPr id="7" name="Group 6">
            <a:extLst>
              <a:ext uri="{FF2B5EF4-FFF2-40B4-BE49-F238E27FC236}">
                <a16:creationId xmlns:a16="http://schemas.microsoft.com/office/drawing/2014/main" id="{E04ACA9F-EDC5-194A-9CC4-EEA1D3B4FDEE}"/>
              </a:ext>
            </a:extLst>
          </p:cNvPr>
          <p:cNvGrpSpPr/>
          <p:nvPr userDrawn="1"/>
        </p:nvGrpSpPr>
        <p:grpSpPr>
          <a:xfrm>
            <a:off x="0" y="6213053"/>
            <a:ext cx="12116938" cy="1289893"/>
            <a:chOff x="3911600" y="5376592"/>
            <a:chExt cx="7103963" cy="756243"/>
          </a:xfrm>
        </p:grpSpPr>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3911600" y="5517665"/>
              <a:ext cx="44161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A18F33D-08C9-7714-EB15-2B6C2313D6E1}"/>
                </a:ext>
              </a:extLst>
            </p:cNvPr>
            <p:cNvPicPr>
              <a:picLocks noChangeAspect="1"/>
            </p:cNvPicPr>
            <p:nvPr userDrawn="1"/>
          </p:nvPicPr>
          <p:blipFill rotWithShape="1">
            <a:blip r:embed="rId3" cstate="screen">
              <a:lum bright="70000" contrast="-70000"/>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11" name="Picture 10">
              <a:extLst>
                <a:ext uri="{FF2B5EF4-FFF2-40B4-BE49-F238E27FC236}">
                  <a16:creationId xmlns:a16="http://schemas.microsoft.com/office/drawing/2014/main" id="{07FDFEE6-4E8D-9425-4732-5DD60BCC90C4}"/>
                </a:ext>
              </a:extLst>
            </p:cNvPr>
            <p:cNvPicPr>
              <a:picLocks noChangeAspect="1"/>
            </p:cNvPicPr>
            <p:nvPr userDrawn="1"/>
          </p:nvPicPr>
          <p:blipFill rotWithShape="1">
            <a:blip r:embed="rId4" cstate="screen">
              <a:lum bright="70000" contrast="-70000"/>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41910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806024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3">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47B5C8"/>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47B5C8"/>
          </a:solidFill>
          <a:ln w="24491" cap="flat">
            <a:noFill/>
            <a:prstDash val="solid"/>
            <a:miter/>
          </a:ln>
        </p:spPr>
        <p:txBody>
          <a:bodyPr wrap="square" rtlCol="0" anchor="ctr">
            <a:noAutofit/>
          </a:bodyPr>
          <a:lstStyle/>
          <a:p>
            <a:endParaRPr lang="en-US"/>
          </a:p>
        </p:txBody>
      </p:sp>
      <p:sp>
        <p:nvSpPr>
          <p:cNvPr id="8" name="Freeform 7">
            <a:extLst>
              <a:ext uri="{FF2B5EF4-FFF2-40B4-BE49-F238E27FC236}">
                <a16:creationId xmlns:a16="http://schemas.microsoft.com/office/drawing/2014/main" id="{C9191872-FD39-9640-9FBD-E895199BE50F}"/>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Tree>
    <p:extLst>
      <p:ext uri="{BB962C8B-B14F-4D97-AF65-F5344CB8AC3E}">
        <p14:creationId xmlns:p14="http://schemas.microsoft.com/office/powerpoint/2010/main" val="2204121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E0A1D"/>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E0A1D"/>
          </a:solidFill>
          <a:ln w="24491" cap="flat">
            <a:noFill/>
            <a:prstDash val="solid"/>
            <a:miter/>
          </a:ln>
        </p:spPr>
        <p:txBody>
          <a:bodyPr wrap="square" rtlCol="0" anchor="ctr">
            <a:noAutofit/>
          </a:bodyP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
        <p:nvSpPr>
          <p:cNvPr id="3" name="Freeform 2">
            <a:extLst>
              <a:ext uri="{FF2B5EF4-FFF2-40B4-BE49-F238E27FC236}">
                <a16:creationId xmlns:a16="http://schemas.microsoft.com/office/drawing/2014/main" id="{50912CE0-BCC5-0DDB-71B2-378E548B72AA}"/>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Tree>
    <p:extLst>
      <p:ext uri="{BB962C8B-B14F-4D97-AF65-F5344CB8AC3E}">
        <p14:creationId xmlns:p14="http://schemas.microsoft.com/office/powerpoint/2010/main" val="31781703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9552F"/>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9552F"/>
          </a:solidFill>
          <a:ln w="24491" cap="flat">
            <a:noFill/>
            <a:prstDash val="solid"/>
            <a:miter/>
          </a:ln>
        </p:spPr>
        <p:txBody>
          <a:bodyPr wrap="square" rtlCol="0" anchor="ctr">
            <a:noAutofit/>
          </a:bodyP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
        <p:nvSpPr>
          <p:cNvPr id="3" name="Freeform 2">
            <a:extLst>
              <a:ext uri="{FF2B5EF4-FFF2-40B4-BE49-F238E27FC236}">
                <a16:creationId xmlns:a16="http://schemas.microsoft.com/office/drawing/2014/main" id="{1A7A5842-D3E7-C0E3-A994-451C67B9FF70}"/>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Tree>
    <p:extLst>
      <p:ext uri="{BB962C8B-B14F-4D97-AF65-F5344CB8AC3E}">
        <p14:creationId xmlns:p14="http://schemas.microsoft.com/office/powerpoint/2010/main" val="6178138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4A5A0CC0-7987-9040-8B8F-D3C665F1CB95}"/>
              </a:ext>
            </a:extLst>
          </p:cNvPr>
          <p:cNvSpPr/>
          <p:nvPr userDrawn="1"/>
        </p:nvSpPr>
        <p:spPr>
          <a:xfrm>
            <a:off x="511444" y="453836"/>
            <a:ext cx="6549756"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a:latin typeface="Calibri" panose="020F0502020204030204" pitchFamily="34" charset="0"/>
            </a:endParaRPr>
          </a:p>
        </p:txBody>
      </p:sp>
      <p:sp>
        <p:nvSpPr>
          <p:cNvPr id="10" name="Text Placeholder 17">
            <a:extLst>
              <a:ext uri="{FF2B5EF4-FFF2-40B4-BE49-F238E27FC236}">
                <a16:creationId xmlns:a16="http://schemas.microsoft.com/office/drawing/2014/main" id="{79BB21E1-6301-F340-A3EB-88F8E6615CB4}"/>
              </a:ext>
            </a:extLst>
          </p:cNvPr>
          <p:cNvSpPr>
            <a:spLocks noGrp="1"/>
          </p:cNvSpPr>
          <p:nvPr>
            <p:ph type="body" sz="quarter" idx="18" hasCustomPrompt="1"/>
          </p:nvPr>
        </p:nvSpPr>
        <p:spPr>
          <a:xfrm>
            <a:off x="898357" y="2319301"/>
            <a:ext cx="4867011" cy="329108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1" name="Text Placeholder 23">
            <a:extLst>
              <a:ext uri="{FF2B5EF4-FFF2-40B4-BE49-F238E27FC236}">
                <a16:creationId xmlns:a16="http://schemas.microsoft.com/office/drawing/2014/main" id="{9A2F2590-659E-2F4E-9B77-3EF6B78D5416}"/>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chemeClr val="bg1"/>
                </a:solidFill>
                <a:latin typeface="+mn-lt"/>
              </a:defRPr>
            </a:lvl1pPr>
          </a:lstStyle>
          <a:p>
            <a:pPr lvl="0"/>
            <a:r>
              <a:rPr lang="en-US"/>
              <a:t>Heading</a:t>
            </a:r>
          </a:p>
        </p:txBody>
      </p:sp>
      <p:pic>
        <p:nvPicPr>
          <p:cNvPr id="12" name="Picture 11">
            <a:extLst>
              <a:ext uri="{FF2B5EF4-FFF2-40B4-BE49-F238E27FC236}">
                <a16:creationId xmlns:a16="http://schemas.microsoft.com/office/drawing/2014/main" id="{27278AC8-9627-2E4F-865B-D5B6A7F0C215}"/>
              </a:ext>
            </a:extLst>
          </p:cNvPr>
          <p:cNvPicPr>
            <a:picLocks noChangeAspect="1"/>
          </p:cNvPicPr>
          <p:nvPr userDrawn="1"/>
        </p:nvPicPr>
        <p:blipFill rotWithShape="1">
          <a:blip r:embed="rId2"/>
          <a:srcRect l="-18315" t="15976" r="29196" b="11083"/>
          <a:stretch/>
        </p:blipFill>
        <p:spPr>
          <a:xfrm>
            <a:off x="3752900" y="1247613"/>
            <a:ext cx="8439100" cy="5375657"/>
          </a:xfrm>
          <a:prstGeom prst="rect">
            <a:avLst/>
          </a:prstGeom>
        </p:spPr>
      </p:pic>
      <p:sp>
        <p:nvSpPr>
          <p:cNvPr id="13" name="Picture Placeholder 17">
            <a:extLst>
              <a:ext uri="{FF2B5EF4-FFF2-40B4-BE49-F238E27FC236}">
                <a16:creationId xmlns:a16="http://schemas.microsoft.com/office/drawing/2014/main" id="{2E6FA9F7-0C1A-7347-A781-77BB594AB062}"/>
              </a:ext>
            </a:extLst>
          </p:cNvPr>
          <p:cNvSpPr>
            <a:spLocks noGrp="1"/>
          </p:cNvSpPr>
          <p:nvPr>
            <p:ph type="pic" sz="quarter" idx="10"/>
          </p:nvPr>
        </p:nvSpPr>
        <p:spPr>
          <a:xfrm>
            <a:off x="7061200" y="1420553"/>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Tree>
    <p:extLst>
      <p:ext uri="{BB962C8B-B14F-4D97-AF65-F5344CB8AC3E}">
        <p14:creationId xmlns:p14="http://schemas.microsoft.com/office/powerpoint/2010/main" val="9566428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26C40169-A279-C344-8500-68BD50467F1C}"/>
              </a:ext>
            </a:extLst>
          </p:cNvPr>
          <p:cNvSpPr/>
          <p:nvPr userDrawn="1"/>
        </p:nvSpPr>
        <p:spPr>
          <a:xfrm>
            <a:off x="511443" y="453836"/>
            <a:ext cx="9895090" cy="5655338"/>
          </a:xfrm>
          <a:custGeom>
            <a:avLst/>
            <a:gdLst>
              <a:gd name="connsiteX0" fmla="*/ 0 w 9895090"/>
              <a:gd name="connsiteY0" fmla="*/ 0 h 5655338"/>
              <a:gd name="connsiteX1" fmla="*/ 3861355 w 9895090"/>
              <a:gd name="connsiteY1" fmla="*/ 0 h 5655338"/>
              <a:gd name="connsiteX2" fmla="*/ 4984550 w 9895090"/>
              <a:gd name="connsiteY2" fmla="*/ 0 h 5655338"/>
              <a:gd name="connsiteX3" fmla="*/ 8845904 w 9895090"/>
              <a:gd name="connsiteY3" fmla="*/ 0 h 5655338"/>
              <a:gd name="connsiteX4" fmla="*/ 9895090 w 9895090"/>
              <a:gd name="connsiteY4" fmla="*/ 1094953 h 5655338"/>
              <a:gd name="connsiteX5" fmla="*/ 9895090 w 9895090"/>
              <a:gd name="connsiteY5" fmla="*/ 5655338 h 5655338"/>
              <a:gd name="connsiteX6" fmla="*/ 6033735 w 9895090"/>
              <a:gd name="connsiteY6" fmla="*/ 5655338 h 5655338"/>
              <a:gd name="connsiteX7" fmla="*/ 5402003 w 9895090"/>
              <a:gd name="connsiteY7" fmla="*/ 5655338 h 5655338"/>
              <a:gd name="connsiteX8" fmla="*/ 1540648 w 9895090"/>
              <a:gd name="connsiteY8" fmla="*/ 5655338 h 5655338"/>
              <a:gd name="connsiteX9" fmla="*/ 0 w 9895090"/>
              <a:gd name="connsiteY9" fmla="*/ 4047485 h 565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5090" h="5655338">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47B5C8"/>
          </a:solidFill>
          <a:ln w="3598" cap="flat">
            <a:noFill/>
            <a:prstDash val="solid"/>
            <a:miter/>
          </a:ln>
        </p:spPr>
        <p:txBody>
          <a:bodyPr wrap="square" rtlCol="0" anchor="ctr">
            <a:noAutofit/>
          </a:bodyPr>
          <a:lstStyle/>
          <a:p>
            <a:endParaRPr lang="en-US" b="0" i="0">
              <a:latin typeface="Calibri" panose="020F0502020204030204" pitchFamily="34" charset="0"/>
            </a:endParaRPr>
          </a:p>
        </p:txBody>
      </p:sp>
      <p:pic>
        <p:nvPicPr>
          <p:cNvPr id="16" name="Picture 15" descr="iPhone6_mockup_front_white.png">
            <a:extLst>
              <a:ext uri="{FF2B5EF4-FFF2-40B4-BE49-F238E27FC236}">
                <a16:creationId xmlns:a16="http://schemas.microsoft.com/office/drawing/2014/main" id="{87258D54-E8B8-3B41-A9D8-B88A46AEF4F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097746" y="226918"/>
            <a:ext cx="4094254" cy="6404164"/>
          </a:xfrm>
          <a:prstGeom prst="rect">
            <a:avLst/>
          </a:prstGeom>
        </p:spPr>
      </p:pic>
      <p:sp>
        <p:nvSpPr>
          <p:cNvPr id="23" name="Picture Placeholder 17">
            <a:extLst>
              <a:ext uri="{FF2B5EF4-FFF2-40B4-BE49-F238E27FC236}">
                <a16:creationId xmlns:a16="http://schemas.microsoft.com/office/drawing/2014/main" id="{6E7E1AD6-B0FF-1F42-A53A-67F89CF1D0D9}"/>
              </a:ext>
            </a:extLst>
          </p:cNvPr>
          <p:cNvSpPr>
            <a:spLocks noGrp="1"/>
          </p:cNvSpPr>
          <p:nvPr userDrawn="1">
            <p:ph type="pic" sz="quarter" idx="10"/>
          </p:nvPr>
        </p:nvSpPr>
        <p:spPr>
          <a:xfrm>
            <a:off x="8912202"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98357" y="2319301"/>
            <a:ext cx="7199389" cy="329108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0" y="1104338"/>
            <a:ext cx="7382793" cy="992652"/>
          </a:xfrm>
          <a:prstGeom prst="rect">
            <a:avLst/>
          </a:prstGeom>
        </p:spPr>
        <p:txBody>
          <a:bodyPr>
            <a:noAutofit/>
          </a:bodyPr>
          <a:lstStyle>
            <a:lvl1pPr marL="0" indent="0" algn="l">
              <a:buNone/>
              <a:defRPr sz="3600" b="0" i="0">
                <a:solidFill>
                  <a:schemeClr val="bg1"/>
                </a:solidFill>
                <a:latin typeface="+mn-lt"/>
              </a:defRPr>
            </a:lvl1pPr>
          </a:lstStyle>
          <a:p>
            <a:pPr lvl="0"/>
            <a:r>
              <a:rPr lang="en-US"/>
              <a:t>Heading</a:t>
            </a:r>
          </a:p>
        </p:txBody>
      </p:sp>
    </p:spTree>
    <p:extLst>
      <p:ext uri="{BB962C8B-B14F-4D97-AF65-F5344CB8AC3E}">
        <p14:creationId xmlns:p14="http://schemas.microsoft.com/office/powerpoint/2010/main" val="41087756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C47CD64-0EE0-1949-B325-1AC0282897C8}"/>
              </a:ext>
            </a:extLst>
          </p:cNvPr>
          <p:cNvGrpSpPr/>
          <p:nvPr userDrawn="1"/>
        </p:nvGrpSpPr>
        <p:grpSpPr>
          <a:xfrm flipH="1">
            <a:off x="418947" y="2399398"/>
            <a:ext cx="11365744" cy="2982299"/>
            <a:chOff x="-761305" y="3118551"/>
            <a:chExt cx="12551656" cy="3293474"/>
          </a:xfrm>
          <a:solidFill>
            <a:srgbClr val="47B5C8"/>
          </a:solidFill>
        </p:grpSpPr>
        <p:sp>
          <p:nvSpPr>
            <p:cNvPr id="3" name="Freeform 2">
              <a:extLst>
                <a:ext uri="{FF2B5EF4-FFF2-40B4-BE49-F238E27FC236}">
                  <a16:creationId xmlns:a16="http://schemas.microsoft.com/office/drawing/2014/main" id="{A508E773-DD3C-818A-B0FC-B4BE6FCB7A47}"/>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4" name="Freeform 3">
              <a:extLst>
                <a:ext uri="{FF2B5EF4-FFF2-40B4-BE49-F238E27FC236}">
                  <a16:creationId xmlns:a16="http://schemas.microsoft.com/office/drawing/2014/main" id="{5CD87E2C-CBBA-499C-8954-77D98A6EF3F2}"/>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a:latin typeface="Calibri" panose="020F0502020204030204" pitchFamily="34" charset="0"/>
              </a:endParaRPr>
            </a:p>
          </p:txBody>
        </p:sp>
      </p:grpSp>
      <p:grpSp>
        <p:nvGrpSpPr>
          <p:cNvPr id="14" name="Group 13">
            <a:extLst>
              <a:ext uri="{FF2B5EF4-FFF2-40B4-BE49-F238E27FC236}">
                <a16:creationId xmlns:a16="http://schemas.microsoft.com/office/drawing/2014/main" id="{71E46BAE-F0C2-18A1-3EC7-118015DF5B1B}"/>
              </a:ext>
            </a:extLst>
          </p:cNvPr>
          <p:cNvGrpSpPr/>
          <p:nvPr userDrawn="1"/>
        </p:nvGrpSpPr>
        <p:grpSpPr>
          <a:xfrm flipH="1">
            <a:off x="418947" y="1906465"/>
            <a:ext cx="11365744" cy="2982299"/>
            <a:chOff x="-761305" y="3118551"/>
            <a:chExt cx="12551656" cy="3293474"/>
          </a:xfrm>
          <a:solidFill>
            <a:srgbClr val="47B5C8"/>
          </a:solidFill>
        </p:grpSpPr>
        <p:sp>
          <p:nvSpPr>
            <p:cNvPr id="15" name="Freeform 14">
              <a:extLst>
                <a:ext uri="{FF2B5EF4-FFF2-40B4-BE49-F238E27FC236}">
                  <a16:creationId xmlns:a16="http://schemas.microsoft.com/office/drawing/2014/main" id="{CB810B0D-3EBF-40B5-925C-22EAD0B7BF87}"/>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6" name="Freeform 15">
              <a:extLst>
                <a:ext uri="{FF2B5EF4-FFF2-40B4-BE49-F238E27FC236}">
                  <a16:creationId xmlns:a16="http://schemas.microsoft.com/office/drawing/2014/main" id="{A119E9A9-6401-8A9D-F3CF-3E55C7CC18AF}"/>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a:latin typeface="Calibri" panose="020F0502020204030204" pitchFamily="34" charset="0"/>
              </a:endParaRPr>
            </a:p>
          </p:txBody>
        </p:sp>
      </p:grpSp>
      <p:sp>
        <p:nvSpPr>
          <p:cNvPr id="5" name="Freeform 4">
            <a:extLst>
              <a:ext uri="{FF2B5EF4-FFF2-40B4-BE49-F238E27FC236}">
                <a16:creationId xmlns:a16="http://schemas.microsoft.com/office/drawing/2014/main" id="{E55AC26C-F446-92EB-66F5-A54F173D924D}"/>
              </a:ext>
            </a:extLst>
          </p:cNvPr>
          <p:cNvSpPr/>
          <p:nvPr userDrawn="1"/>
        </p:nvSpPr>
        <p:spPr>
          <a:xfrm>
            <a:off x="-94694" y="4852493"/>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4D213BE5-E5C0-26F7-D8A1-1B72F8AE771D}"/>
              </a:ext>
            </a:extLst>
          </p:cNvPr>
          <p:cNvSpPr>
            <a:spLocks noGrp="1"/>
          </p:cNvSpPr>
          <p:nvPr>
            <p:ph type="body" sz="quarter" idx="17" hasCustomPrompt="1"/>
          </p:nvPr>
        </p:nvSpPr>
        <p:spPr>
          <a:xfrm>
            <a:off x="454124" y="4987528"/>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err="1"/>
              <a:t>www.website.eu</a:t>
            </a:r>
            <a:endParaRPr lang="en-US"/>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41205" y="3600861"/>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41205" y="2791285"/>
            <a:ext cx="3195485" cy="837258"/>
          </a:xfrm>
          <a:prstGeom prst="rect">
            <a:avLst/>
          </a:prstGeom>
        </p:spPr>
        <p:txBody>
          <a:bodyPr anchor="ctr">
            <a:normAutofit/>
          </a:bodyPr>
          <a:lstStyle>
            <a:lvl1pPr marL="0" indent="0" algn="l">
              <a:buNone/>
              <a:defRPr sz="5000" baseline="0">
                <a:solidFill>
                  <a:schemeClr val="bg1"/>
                </a:solidFill>
                <a:latin typeface="+mn-lt"/>
              </a:defRPr>
            </a:lvl1pPr>
          </a:lstStyle>
          <a:p>
            <a:pPr lvl="0"/>
            <a:r>
              <a:rPr lang="en-US"/>
              <a:t>Thank You</a:t>
            </a:r>
          </a:p>
        </p:txBody>
      </p:sp>
      <p:pic>
        <p:nvPicPr>
          <p:cNvPr id="11" name="Picture 10">
            <a:extLst>
              <a:ext uri="{FF2B5EF4-FFF2-40B4-BE49-F238E27FC236}">
                <a16:creationId xmlns:a16="http://schemas.microsoft.com/office/drawing/2014/main" id="{A2D7F405-AFF6-A1B5-12BB-E18878F26594}"/>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982383" y="-19302"/>
            <a:ext cx="6672147" cy="6672147"/>
          </a:xfrm>
          <a:prstGeom prst="rect">
            <a:avLst/>
          </a:prstGeom>
        </p:spPr>
      </p:pic>
      <p:pic>
        <p:nvPicPr>
          <p:cNvPr id="13" name="Picture 12">
            <a:extLst>
              <a:ext uri="{FF2B5EF4-FFF2-40B4-BE49-F238E27FC236}">
                <a16:creationId xmlns:a16="http://schemas.microsoft.com/office/drawing/2014/main" id="{64D11862-CFAF-B22C-55AE-F5450B9736D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488227" y="-368633"/>
            <a:ext cx="5533014" cy="2766507"/>
          </a:xfrm>
          <a:prstGeom prst="rect">
            <a:avLst/>
          </a:prstGeom>
        </p:spPr>
      </p:pic>
      <p:grpSp>
        <p:nvGrpSpPr>
          <p:cNvPr id="7" name="Group 6">
            <a:extLst>
              <a:ext uri="{FF2B5EF4-FFF2-40B4-BE49-F238E27FC236}">
                <a16:creationId xmlns:a16="http://schemas.microsoft.com/office/drawing/2014/main" id="{CCE91B04-02E4-9818-2946-11C6096CA3C9}"/>
              </a:ext>
            </a:extLst>
          </p:cNvPr>
          <p:cNvGrpSpPr/>
          <p:nvPr userDrawn="1"/>
        </p:nvGrpSpPr>
        <p:grpSpPr>
          <a:xfrm>
            <a:off x="4793368" y="5795141"/>
            <a:ext cx="6991323" cy="774150"/>
            <a:chOff x="495027" y="5845887"/>
            <a:chExt cx="6991323" cy="774150"/>
          </a:xfrm>
        </p:grpSpPr>
        <p:grpSp>
          <p:nvGrpSpPr>
            <p:cNvPr id="8" name="Group 7">
              <a:extLst>
                <a:ext uri="{FF2B5EF4-FFF2-40B4-BE49-F238E27FC236}">
                  <a16:creationId xmlns:a16="http://schemas.microsoft.com/office/drawing/2014/main" id="{42E11B8B-22F5-F7F3-3514-F9EC3F948B57}"/>
                </a:ext>
              </a:extLst>
            </p:cNvPr>
            <p:cNvGrpSpPr/>
            <p:nvPr userDrawn="1"/>
          </p:nvGrpSpPr>
          <p:grpSpPr>
            <a:xfrm>
              <a:off x="495027" y="5845887"/>
              <a:ext cx="6991323" cy="774150"/>
              <a:chOff x="495027" y="5845887"/>
              <a:chExt cx="6991323" cy="774150"/>
            </a:xfrm>
          </p:grpSpPr>
          <p:sp>
            <p:nvSpPr>
              <p:cNvPr id="10" name="Rectangle 9">
                <a:extLst>
                  <a:ext uri="{FF2B5EF4-FFF2-40B4-BE49-F238E27FC236}">
                    <a16:creationId xmlns:a16="http://schemas.microsoft.com/office/drawing/2014/main" id="{1BB53C13-3783-66BF-34A4-E451D1175EE2}"/>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2" name="Rectangle 11">
                <a:extLst>
                  <a:ext uri="{FF2B5EF4-FFF2-40B4-BE49-F238E27FC236}">
                    <a16:creationId xmlns:a16="http://schemas.microsoft.com/office/drawing/2014/main" id="{1BEA131D-0421-FE30-8129-AD08F725F6A6}"/>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20" name="Picture 19">
                <a:extLst>
                  <a:ext uri="{FF2B5EF4-FFF2-40B4-BE49-F238E27FC236}">
                    <a16:creationId xmlns:a16="http://schemas.microsoft.com/office/drawing/2014/main" id="{E4A42C7A-9B41-3E56-FE08-9D7E1AEE3FB1}"/>
                  </a:ext>
                </a:extLst>
              </p:cNvPr>
              <p:cNvPicPr>
                <a:picLocks noChangeAspect="1"/>
              </p:cNvPicPr>
              <p:nvPr userDrawn="1"/>
            </p:nvPicPr>
            <p:blipFill>
              <a:blip r:embed="rId4"/>
              <a:stretch>
                <a:fillRect/>
              </a:stretch>
            </p:blipFill>
            <p:spPr>
              <a:xfrm>
                <a:off x="568863" y="6130899"/>
                <a:ext cx="1244049" cy="433251"/>
              </a:xfrm>
              <a:prstGeom prst="rect">
                <a:avLst/>
              </a:prstGeom>
            </p:spPr>
          </p:pic>
        </p:grpSp>
        <p:pic>
          <p:nvPicPr>
            <p:cNvPr id="9" name="Picture 8" descr="Co-funded by the European Union logo in png for web usage">
              <a:extLst>
                <a:ext uri="{FF2B5EF4-FFF2-40B4-BE49-F238E27FC236}">
                  <a16:creationId xmlns:a16="http://schemas.microsoft.com/office/drawing/2014/main" id="{A0FAB638-6670-483E-E981-A02DC51A83FF}"/>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3438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74" name="Freeform 73">
            <a:extLst>
              <a:ext uri="{FF2B5EF4-FFF2-40B4-BE49-F238E27FC236}">
                <a16:creationId xmlns:a16="http://schemas.microsoft.com/office/drawing/2014/main" id="{A8633C08-83D6-1A6F-8401-8C2AFAB342FE}"/>
              </a:ext>
            </a:extLst>
          </p:cNvPr>
          <p:cNvSpPr/>
          <p:nvPr userDrawn="1"/>
        </p:nvSpPr>
        <p:spPr>
          <a:xfrm>
            <a:off x="454233" y="1785867"/>
            <a:ext cx="8389498" cy="3630529"/>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Freeform 2">
            <a:extLst>
              <a:ext uri="{FF2B5EF4-FFF2-40B4-BE49-F238E27FC236}">
                <a16:creationId xmlns:a16="http://schemas.microsoft.com/office/drawing/2014/main" id="{CF4E39B0-E2CB-8018-448A-5DF13D1CA595}"/>
              </a:ext>
            </a:extLst>
          </p:cNvPr>
          <p:cNvSpPr/>
          <p:nvPr userDrawn="1"/>
        </p:nvSpPr>
        <p:spPr>
          <a:xfrm>
            <a:off x="3307475" y="1785867"/>
            <a:ext cx="8389498" cy="3630529"/>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5990423" y="3054642"/>
            <a:ext cx="5278651"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5990424" y="2431916"/>
            <a:ext cx="5278651"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a:t>Cover Design 1</a:t>
            </a:r>
          </a:p>
        </p:txBody>
      </p:sp>
      <p:sp>
        <p:nvSpPr>
          <p:cNvPr id="39" name="Freeform 38">
            <a:extLst>
              <a:ext uri="{FF2B5EF4-FFF2-40B4-BE49-F238E27FC236}">
                <a16:creationId xmlns:a16="http://schemas.microsoft.com/office/drawing/2014/main" id="{40116ABB-45E2-2FFB-CE77-0E389D4442A4}"/>
              </a:ext>
            </a:extLst>
          </p:cNvPr>
          <p:cNvSpPr/>
          <p:nvPr userDrawn="1"/>
        </p:nvSpPr>
        <p:spPr>
          <a:xfrm>
            <a:off x="5352000" y="4094957"/>
            <a:ext cx="684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2A72C"/>
            </a:solidFill>
            <a:prstDash val="solid"/>
            <a:miter/>
          </a:ln>
        </p:spPr>
        <p:txBody>
          <a:bodyPr rtlCol="0" anchor="ctr"/>
          <a:lstStyle/>
          <a:p>
            <a:endParaRPr lang="en-US"/>
          </a:p>
        </p:txBody>
      </p:sp>
      <p:pic>
        <p:nvPicPr>
          <p:cNvPr id="10" name="Picture 9">
            <a:extLst>
              <a:ext uri="{FF2B5EF4-FFF2-40B4-BE49-F238E27FC236}">
                <a16:creationId xmlns:a16="http://schemas.microsoft.com/office/drawing/2014/main" id="{86925E7F-F012-04D4-DB50-53D8F08B9FF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55883" y="-598417"/>
            <a:ext cx="6248070" cy="3124035"/>
          </a:xfrm>
          <a:prstGeom prst="rect">
            <a:avLst/>
          </a:prstGeom>
        </p:spPr>
      </p:pic>
      <p:grpSp>
        <p:nvGrpSpPr>
          <p:cNvPr id="2" name="Group 1">
            <a:extLst>
              <a:ext uri="{FF2B5EF4-FFF2-40B4-BE49-F238E27FC236}">
                <a16:creationId xmlns:a16="http://schemas.microsoft.com/office/drawing/2014/main" id="{80101561-9642-9344-AEB3-132DA6DA4580}"/>
              </a:ext>
            </a:extLst>
          </p:cNvPr>
          <p:cNvGrpSpPr/>
          <p:nvPr userDrawn="1"/>
        </p:nvGrpSpPr>
        <p:grpSpPr>
          <a:xfrm>
            <a:off x="4705650" y="5776098"/>
            <a:ext cx="6991323" cy="774150"/>
            <a:chOff x="495027" y="5845887"/>
            <a:chExt cx="6991323" cy="774150"/>
          </a:xfrm>
        </p:grpSpPr>
        <p:grpSp>
          <p:nvGrpSpPr>
            <p:cNvPr id="5" name="Group 4">
              <a:extLst>
                <a:ext uri="{FF2B5EF4-FFF2-40B4-BE49-F238E27FC236}">
                  <a16:creationId xmlns:a16="http://schemas.microsoft.com/office/drawing/2014/main" id="{98949295-1317-D2E1-5CAC-13C6FD7F38C6}"/>
                </a:ext>
              </a:extLst>
            </p:cNvPr>
            <p:cNvGrpSpPr/>
            <p:nvPr userDrawn="1"/>
          </p:nvGrpSpPr>
          <p:grpSpPr>
            <a:xfrm>
              <a:off x="495027" y="5845887"/>
              <a:ext cx="6991323" cy="774150"/>
              <a:chOff x="495027" y="5845887"/>
              <a:chExt cx="6991323" cy="774150"/>
            </a:xfrm>
          </p:grpSpPr>
          <p:sp>
            <p:nvSpPr>
              <p:cNvPr id="12" name="Rectangle 11">
                <a:extLst>
                  <a:ext uri="{FF2B5EF4-FFF2-40B4-BE49-F238E27FC236}">
                    <a16:creationId xmlns:a16="http://schemas.microsoft.com/office/drawing/2014/main" id="{0B16C73E-3734-EA79-EC36-048326E38A9B}"/>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3" name="Rectangle 12">
                <a:extLst>
                  <a:ext uri="{FF2B5EF4-FFF2-40B4-BE49-F238E27FC236}">
                    <a16:creationId xmlns:a16="http://schemas.microsoft.com/office/drawing/2014/main" id="{072F022D-23A6-14AE-4724-9C84EC92B0B3}"/>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14" name="Picture 13">
                <a:extLst>
                  <a:ext uri="{FF2B5EF4-FFF2-40B4-BE49-F238E27FC236}">
                    <a16:creationId xmlns:a16="http://schemas.microsoft.com/office/drawing/2014/main" id="{3D69A747-367A-D5FD-721D-34D04AC7995C}"/>
                  </a:ext>
                </a:extLst>
              </p:cNvPr>
              <p:cNvPicPr>
                <a:picLocks noChangeAspect="1"/>
              </p:cNvPicPr>
              <p:nvPr userDrawn="1"/>
            </p:nvPicPr>
            <p:blipFill>
              <a:blip r:embed="rId3"/>
              <a:stretch>
                <a:fillRect/>
              </a:stretch>
            </p:blipFill>
            <p:spPr>
              <a:xfrm>
                <a:off x="568863" y="6130899"/>
                <a:ext cx="1244049" cy="433251"/>
              </a:xfrm>
              <a:prstGeom prst="rect">
                <a:avLst/>
              </a:prstGeom>
            </p:spPr>
          </p:pic>
        </p:grpSp>
        <p:pic>
          <p:nvPicPr>
            <p:cNvPr id="11" name="Picture 10" descr="Co-funded by the European Union logo in png for web usage">
              <a:extLst>
                <a:ext uri="{FF2B5EF4-FFF2-40B4-BE49-F238E27FC236}">
                  <a16:creationId xmlns:a16="http://schemas.microsoft.com/office/drawing/2014/main" id="{6146136B-F898-76BC-5F72-93498130A39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pic>
        <p:nvPicPr>
          <p:cNvPr id="15" name="Picture 14">
            <a:extLst>
              <a:ext uri="{FF2B5EF4-FFF2-40B4-BE49-F238E27FC236}">
                <a16:creationId xmlns:a16="http://schemas.microsoft.com/office/drawing/2014/main" id="{665C7DFB-6641-4767-F853-F33CBE04518A}"/>
              </a:ext>
            </a:extLst>
          </p:cNvPr>
          <p:cNvPicPr>
            <a:picLocks noChangeAspect="1"/>
          </p:cNvPicPr>
          <p:nvPr userDrawn="1"/>
        </p:nvPicPr>
        <p:blipFill>
          <a:blip r:embed="rId5" cstate="screen">
            <a:alphaModFix amt="24000"/>
            <a:extLst>
              <a:ext uri="{28A0092B-C50C-407E-A947-70E740481C1C}">
                <a14:useLocalDpi xmlns:a14="http://schemas.microsoft.com/office/drawing/2010/main"/>
              </a:ext>
            </a:extLst>
          </a:blip>
          <a:stretch>
            <a:fillRect/>
          </a:stretch>
        </p:blipFill>
        <p:spPr>
          <a:xfrm>
            <a:off x="-1416264" y="-492247"/>
            <a:ext cx="6672147" cy="6672147"/>
          </a:xfrm>
          <a:prstGeom prst="rect">
            <a:avLst/>
          </a:prstGeom>
        </p:spPr>
      </p:pic>
      <p:sp>
        <p:nvSpPr>
          <p:cNvPr id="16" name="Freeform 15">
            <a:extLst>
              <a:ext uri="{FF2B5EF4-FFF2-40B4-BE49-F238E27FC236}">
                <a16:creationId xmlns:a16="http://schemas.microsoft.com/office/drawing/2014/main" id="{8EFFE630-EFEA-3FFE-3301-E27209580E1E}"/>
              </a:ext>
            </a:extLst>
          </p:cNvPr>
          <p:cNvSpPr/>
          <p:nvPr userDrawn="1"/>
        </p:nvSpPr>
        <p:spPr>
          <a:xfrm>
            <a:off x="0" y="4869500"/>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20" name="Text Placeholder 23">
            <a:extLst>
              <a:ext uri="{FF2B5EF4-FFF2-40B4-BE49-F238E27FC236}">
                <a16:creationId xmlns:a16="http://schemas.microsoft.com/office/drawing/2014/main" id="{94636413-4198-153A-338E-76FF3420B89B}"/>
              </a:ext>
            </a:extLst>
          </p:cNvPr>
          <p:cNvSpPr>
            <a:spLocks noGrp="1"/>
          </p:cNvSpPr>
          <p:nvPr>
            <p:ph type="body" sz="quarter" idx="17" hasCustomPrompt="1"/>
          </p:nvPr>
        </p:nvSpPr>
        <p:spPr>
          <a:xfrm>
            <a:off x="558314" y="5036347"/>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err="1"/>
              <a:t>www.website.eu</a:t>
            </a:r>
            <a:endParaRPr lang="en-US"/>
          </a:p>
        </p:txBody>
      </p:sp>
    </p:spTree>
    <p:extLst>
      <p:ext uri="{BB962C8B-B14F-4D97-AF65-F5344CB8AC3E}">
        <p14:creationId xmlns:p14="http://schemas.microsoft.com/office/powerpoint/2010/main" val="422086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9ACC7C4-8730-4399-5172-EB393A6E9E89}"/>
              </a:ext>
            </a:extLst>
          </p:cNvPr>
          <p:cNvGrpSpPr/>
          <p:nvPr userDrawn="1"/>
        </p:nvGrpSpPr>
        <p:grpSpPr>
          <a:xfrm flipH="1">
            <a:off x="341785" y="2175165"/>
            <a:ext cx="11365744" cy="3343300"/>
            <a:chOff x="-761305" y="3118551"/>
            <a:chExt cx="12551656" cy="3293474"/>
          </a:xfrm>
          <a:solidFill>
            <a:srgbClr val="47B5C8"/>
          </a:solidFill>
        </p:grpSpPr>
        <p:sp>
          <p:nvSpPr>
            <p:cNvPr id="45" name="Freeform 44">
              <a:extLst>
                <a:ext uri="{FF2B5EF4-FFF2-40B4-BE49-F238E27FC236}">
                  <a16:creationId xmlns:a16="http://schemas.microsoft.com/office/drawing/2014/main" id="{890FFFFA-C8FB-2146-9C31-AA95E5D0DE5D}"/>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Freeform 2">
              <a:extLst>
                <a:ext uri="{FF2B5EF4-FFF2-40B4-BE49-F238E27FC236}">
                  <a16:creationId xmlns:a16="http://schemas.microsoft.com/office/drawing/2014/main" id="{8B5B2CF2-DB7E-3965-3496-E0AB92A9740B}"/>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a:latin typeface="Calibri" panose="020F0502020204030204" pitchFamily="34" charset="0"/>
              </a:endParaRPr>
            </a:p>
          </p:txBody>
        </p:sp>
      </p:gr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858292" y="3606319"/>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858293" y="2983593"/>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a:t>Cover Design 1</a:t>
            </a:r>
          </a:p>
        </p:txBody>
      </p:sp>
      <p:sp>
        <p:nvSpPr>
          <p:cNvPr id="44" name="Picture Placeholder 120">
            <a:extLst>
              <a:ext uri="{FF2B5EF4-FFF2-40B4-BE49-F238E27FC236}">
                <a16:creationId xmlns:a16="http://schemas.microsoft.com/office/drawing/2014/main" id="{0184A1A2-CBFE-5947-AB04-F6865104E08B}"/>
              </a:ext>
            </a:extLst>
          </p:cNvPr>
          <p:cNvSpPr>
            <a:spLocks noGrp="1"/>
          </p:cNvSpPr>
          <p:nvPr>
            <p:ph type="pic" sz="quarter" idx="41"/>
          </p:nvPr>
        </p:nvSpPr>
        <p:spPr>
          <a:xfrm>
            <a:off x="6049801" y="1"/>
            <a:ext cx="4661742" cy="5515415"/>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a:p>
        </p:txBody>
      </p:sp>
      <p:pic>
        <p:nvPicPr>
          <p:cNvPr id="5" name="Picture 4">
            <a:extLst>
              <a:ext uri="{FF2B5EF4-FFF2-40B4-BE49-F238E27FC236}">
                <a16:creationId xmlns:a16="http://schemas.microsoft.com/office/drawing/2014/main" id="{D0182AC1-344F-FFBA-C2B2-74614621010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13699" y="-59590"/>
            <a:ext cx="5533014" cy="2766507"/>
          </a:xfrm>
          <a:prstGeom prst="rect">
            <a:avLst/>
          </a:prstGeom>
        </p:spPr>
      </p:pic>
      <p:sp>
        <p:nvSpPr>
          <p:cNvPr id="6" name="Freeform 5">
            <a:extLst>
              <a:ext uri="{FF2B5EF4-FFF2-40B4-BE49-F238E27FC236}">
                <a16:creationId xmlns:a16="http://schemas.microsoft.com/office/drawing/2014/main" id="{256894A9-CCB5-9338-9080-6500A87B357E}"/>
              </a:ext>
            </a:extLst>
          </p:cNvPr>
          <p:cNvSpPr/>
          <p:nvPr userDrawn="1"/>
        </p:nvSpPr>
        <p:spPr>
          <a:xfrm>
            <a:off x="-54506" y="4918965"/>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9" name="Text Placeholder 23">
            <a:extLst>
              <a:ext uri="{FF2B5EF4-FFF2-40B4-BE49-F238E27FC236}">
                <a16:creationId xmlns:a16="http://schemas.microsoft.com/office/drawing/2014/main" id="{7B05F9A5-3621-C756-354D-7506CABFD43B}"/>
              </a:ext>
            </a:extLst>
          </p:cNvPr>
          <p:cNvSpPr>
            <a:spLocks noGrp="1"/>
          </p:cNvSpPr>
          <p:nvPr>
            <p:ph type="body" sz="quarter" idx="17" hasCustomPrompt="1"/>
          </p:nvPr>
        </p:nvSpPr>
        <p:spPr>
          <a:xfrm>
            <a:off x="503808" y="508581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err="1"/>
              <a:t>www.website.eu</a:t>
            </a:r>
            <a:endParaRPr lang="en-US"/>
          </a:p>
        </p:txBody>
      </p:sp>
      <p:grpSp>
        <p:nvGrpSpPr>
          <p:cNvPr id="2" name="Group 1">
            <a:extLst>
              <a:ext uri="{FF2B5EF4-FFF2-40B4-BE49-F238E27FC236}">
                <a16:creationId xmlns:a16="http://schemas.microsoft.com/office/drawing/2014/main" id="{32315DE4-918D-1532-2675-99E3F91CE1C9}"/>
              </a:ext>
            </a:extLst>
          </p:cNvPr>
          <p:cNvGrpSpPr/>
          <p:nvPr userDrawn="1"/>
        </p:nvGrpSpPr>
        <p:grpSpPr>
          <a:xfrm>
            <a:off x="4766580" y="5791724"/>
            <a:ext cx="6991323" cy="774150"/>
            <a:chOff x="495027" y="5845887"/>
            <a:chExt cx="6991323" cy="774150"/>
          </a:xfrm>
        </p:grpSpPr>
        <p:grpSp>
          <p:nvGrpSpPr>
            <p:cNvPr id="10" name="Group 9">
              <a:extLst>
                <a:ext uri="{FF2B5EF4-FFF2-40B4-BE49-F238E27FC236}">
                  <a16:creationId xmlns:a16="http://schemas.microsoft.com/office/drawing/2014/main" id="{8D0B326B-5474-A843-4802-7569DE9ECD60}"/>
                </a:ext>
              </a:extLst>
            </p:cNvPr>
            <p:cNvGrpSpPr/>
            <p:nvPr userDrawn="1"/>
          </p:nvGrpSpPr>
          <p:grpSpPr>
            <a:xfrm>
              <a:off x="495027" y="5845887"/>
              <a:ext cx="6991323" cy="774150"/>
              <a:chOff x="495027" y="5845887"/>
              <a:chExt cx="6991323" cy="774150"/>
            </a:xfrm>
          </p:grpSpPr>
          <p:sp>
            <p:nvSpPr>
              <p:cNvPr id="15" name="Rectangle 14">
                <a:extLst>
                  <a:ext uri="{FF2B5EF4-FFF2-40B4-BE49-F238E27FC236}">
                    <a16:creationId xmlns:a16="http://schemas.microsoft.com/office/drawing/2014/main" id="{16539BD7-E529-AD47-909A-A658E4A0F51A}"/>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6" name="Rectangle 15">
                <a:extLst>
                  <a:ext uri="{FF2B5EF4-FFF2-40B4-BE49-F238E27FC236}">
                    <a16:creationId xmlns:a16="http://schemas.microsoft.com/office/drawing/2014/main" id="{F368AFD4-3D6A-AFE6-EA8A-8AA8835E2E53}"/>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9E30F3D8-C1C6-CDCC-6B34-2566F2A0327A}"/>
                  </a:ext>
                </a:extLst>
              </p:cNvPr>
              <p:cNvPicPr>
                <a:picLocks noChangeAspect="1"/>
              </p:cNvPicPr>
              <p:nvPr userDrawn="1"/>
            </p:nvPicPr>
            <p:blipFill>
              <a:blip r:embed="rId3"/>
              <a:stretch>
                <a:fillRect/>
              </a:stretch>
            </p:blipFill>
            <p:spPr>
              <a:xfrm>
                <a:off x="568863" y="6130899"/>
                <a:ext cx="1244049" cy="433251"/>
              </a:xfrm>
              <a:prstGeom prst="rect">
                <a:avLst/>
              </a:prstGeom>
            </p:spPr>
          </p:pic>
        </p:grpSp>
        <p:pic>
          <p:nvPicPr>
            <p:cNvPr id="14" name="Picture 13" descr="Co-funded by the European Union logo in png for web usage">
              <a:extLst>
                <a:ext uri="{FF2B5EF4-FFF2-40B4-BE49-F238E27FC236}">
                  <a16:creationId xmlns:a16="http://schemas.microsoft.com/office/drawing/2014/main" id="{ECFD4D0D-9BFC-82CD-C642-5EE1D0A4709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1930813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6AD50608-6941-51D9-90FB-C9C19979971D}"/>
              </a:ext>
            </a:extLst>
          </p:cNvPr>
          <p:cNvSpPr/>
          <p:nvPr userDrawn="1"/>
        </p:nvSpPr>
        <p:spPr>
          <a:xfrm>
            <a:off x="477386" y="748834"/>
            <a:ext cx="6200492" cy="4938629"/>
          </a:xfrm>
          <a:custGeom>
            <a:avLst/>
            <a:gdLst>
              <a:gd name="connsiteX0" fmla="*/ 0 w 6200492"/>
              <a:gd name="connsiteY0" fmla="*/ 0 h 4938629"/>
              <a:gd name="connsiteX1" fmla="*/ 225150 w 6200492"/>
              <a:gd name="connsiteY1" fmla="*/ 0 h 4938629"/>
              <a:gd name="connsiteX2" fmla="*/ 4936311 w 6200492"/>
              <a:gd name="connsiteY2" fmla="*/ 0 h 4938629"/>
              <a:gd name="connsiteX3" fmla="*/ 5161461 w 6200492"/>
              <a:gd name="connsiteY3" fmla="*/ 0 h 4938629"/>
              <a:gd name="connsiteX4" fmla="*/ 6200492 w 6200492"/>
              <a:gd name="connsiteY4" fmla="*/ 956188 h 4938629"/>
              <a:gd name="connsiteX5" fmla="*/ 6200492 w 6200492"/>
              <a:gd name="connsiteY5" fmla="*/ 4938629 h 4938629"/>
              <a:gd name="connsiteX6" fmla="*/ 5975342 w 6200492"/>
              <a:gd name="connsiteY6" fmla="*/ 4938629 h 4938629"/>
              <a:gd name="connsiteX7" fmla="*/ 1750888 w 6200492"/>
              <a:gd name="connsiteY7" fmla="*/ 4938629 h 4938629"/>
              <a:gd name="connsiteX8" fmla="*/ 1525738 w 6200492"/>
              <a:gd name="connsiteY8" fmla="*/ 4938629 h 4938629"/>
              <a:gd name="connsiteX9" fmla="*/ 0 w 6200492"/>
              <a:gd name="connsiteY9" fmla="*/ 3534542 h 4938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00492" h="4938629">
                <a:moveTo>
                  <a:pt x="0" y="0"/>
                </a:moveTo>
                <a:lnTo>
                  <a:pt x="225150" y="0"/>
                </a:lnTo>
                <a:lnTo>
                  <a:pt x="4936311" y="0"/>
                </a:lnTo>
                <a:lnTo>
                  <a:pt x="5161461" y="0"/>
                </a:lnTo>
                <a:cubicBezTo>
                  <a:pt x="5735664" y="0"/>
                  <a:pt x="6200492" y="427769"/>
                  <a:pt x="6200492" y="956188"/>
                </a:cubicBezTo>
                <a:lnTo>
                  <a:pt x="6200492" y="4938629"/>
                </a:lnTo>
                <a:lnTo>
                  <a:pt x="5975342" y="4938629"/>
                </a:lnTo>
                <a:lnTo>
                  <a:pt x="1750888" y="4938629"/>
                </a:lnTo>
                <a:lnTo>
                  <a:pt x="1525738" y="4938629"/>
                </a:lnTo>
                <a:cubicBezTo>
                  <a:pt x="683575" y="4938629"/>
                  <a:pt x="0" y="4309558"/>
                  <a:pt x="0" y="3534542"/>
                </a:cubicBezTo>
                <a:close/>
              </a:path>
            </a:pathLst>
          </a:custGeom>
          <a:solidFill>
            <a:srgbClr val="47B5C8"/>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DE0A1D"/>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91164" y="1218934"/>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726460" y="1218934"/>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912867" y="2133922"/>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48163" y="2133922"/>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919446" y="3048909"/>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54742" y="3048909"/>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41149" y="3963897"/>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76445" y="3963897"/>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919446" y="4878884"/>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54742" y="4878884"/>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86328" y="4732914"/>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86328" y="3843616"/>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86328" y="2962825"/>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86328" y="1984022"/>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CBD74BB-51A0-2AE1-F8FE-EE2A5CBE0B75}"/>
              </a:ext>
            </a:extLst>
          </p:cNvPr>
          <p:cNvGrpSpPr/>
          <p:nvPr userDrawn="1"/>
        </p:nvGrpSpPr>
        <p:grpSpPr>
          <a:xfrm>
            <a:off x="558314" y="5787502"/>
            <a:ext cx="6991323" cy="774150"/>
            <a:chOff x="495027" y="5845887"/>
            <a:chExt cx="6991323" cy="774150"/>
          </a:xfrm>
        </p:grpSpPr>
        <p:grpSp>
          <p:nvGrpSpPr>
            <p:cNvPr id="3" name="Group 2">
              <a:extLst>
                <a:ext uri="{FF2B5EF4-FFF2-40B4-BE49-F238E27FC236}">
                  <a16:creationId xmlns:a16="http://schemas.microsoft.com/office/drawing/2014/main" id="{2C10FCAE-DFB5-38B6-DBBC-A220DB0EFEB9}"/>
                </a:ext>
              </a:extLst>
            </p:cNvPr>
            <p:cNvGrpSpPr/>
            <p:nvPr userDrawn="1"/>
          </p:nvGrpSpPr>
          <p:grpSpPr>
            <a:xfrm>
              <a:off x="495027" y="5845887"/>
              <a:ext cx="6991323" cy="774150"/>
              <a:chOff x="495027" y="5845887"/>
              <a:chExt cx="6991323" cy="774150"/>
            </a:xfrm>
          </p:grpSpPr>
          <p:sp>
            <p:nvSpPr>
              <p:cNvPr id="5" name="Rectangle 4">
                <a:extLst>
                  <a:ext uri="{FF2B5EF4-FFF2-40B4-BE49-F238E27FC236}">
                    <a16:creationId xmlns:a16="http://schemas.microsoft.com/office/drawing/2014/main" id="{0D6E4401-D6F7-2ED4-7FE5-531281EFB3BA}"/>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6" name="Rectangle 5">
                <a:extLst>
                  <a:ext uri="{FF2B5EF4-FFF2-40B4-BE49-F238E27FC236}">
                    <a16:creationId xmlns:a16="http://schemas.microsoft.com/office/drawing/2014/main" id="{84427A67-7464-7EDB-9F1F-6F0859D45DDF}"/>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41932DF4-5D9D-4F07-71A2-1030C035EBA1}"/>
                  </a:ext>
                </a:extLst>
              </p:cNvPr>
              <p:cNvPicPr>
                <a:picLocks noChangeAspect="1"/>
              </p:cNvPicPr>
              <p:nvPr userDrawn="1"/>
            </p:nvPicPr>
            <p:blipFill>
              <a:blip r:embed="rId2"/>
              <a:stretch>
                <a:fillRect/>
              </a:stretch>
            </p:blipFill>
            <p:spPr>
              <a:xfrm>
                <a:off x="568863" y="6130899"/>
                <a:ext cx="1244049" cy="433251"/>
              </a:xfrm>
              <a:prstGeom prst="rect">
                <a:avLst/>
              </a:prstGeom>
            </p:spPr>
          </p:pic>
        </p:grpSp>
        <p:pic>
          <p:nvPicPr>
            <p:cNvPr id="4" name="Picture 3" descr="Co-funded by the European Union logo in png for web usage">
              <a:extLst>
                <a:ext uri="{FF2B5EF4-FFF2-40B4-BE49-F238E27FC236}">
                  <a16:creationId xmlns:a16="http://schemas.microsoft.com/office/drawing/2014/main" id="{0FB91D32-3A38-9026-57B5-89505476B26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20" name="Freeform 19">
            <a:extLst>
              <a:ext uri="{FF2B5EF4-FFF2-40B4-BE49-F238E27FC236}">
                <a16:creationId xmlns:a16="http://schemas.microsoft.com/office/drawing/2014/main" id="{A263E4CF-D9D5-6448-976F-02037919196A}"/>
              </a:ext>
            </a:extLst>
          </p:cNvPr>
          <p:cNvSpPr/>
          <p:nvPr userDrawn="1"/>
        </p:nvSpPr>
        <p:spPr>
          <a:xfrm>
            <a:off x="632638" y="567428"/>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a:latin typeface="Calibri" panose="020F0502020204030204" pitchFamily="34" charset="0"/>
            </a:endParaRPr>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856356" y="1524912"/>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a:t>Quote Slide</a:t>
            </a:r>
          </a:p>
        </p:txBody>
      </p:sp>
      <p:sp>
        <p:nvSpPr>
          <p:cNvPr id="22" name="Picture Placeholder 11">
            <a:extLst>
              <a:ext uri="{FF2B5EF4-FFF2-40B4-BE49-F238E27FC236}">
                <a16:creationId xmlns:a16="http://schemas.microsoft.com/office/drawing/2014/main" id="{141817D9-EF4F-5648-8536-69E23DB87BED}"/>
              </a:ext>
            </a:extLst>
          </p:cNvPr>
          <p:cNvSpPr>
            <a:spLocks noGrp="1"/>
          </p:cNvSpPr>
          <p:nvPr>
            <p:ph type="pic" sz="quarter" idx="42"/>
          </p:nvPr>
        </p:nvSpPr>
        <p:spPr>
          <a:xfrm>
            <a:off x="6096000" y="1404749"/>
            <a:ext cx="5239644" cy="4704418"/>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a:p>
        </p:txBody>
      </p:sp>
      <p:sp>
        <p:nvSpPr>
          <p:cNvPr id="8" name="Rectangle 7">
            <a:extLst>
              <a:ext uri="{FF2B5EF4-FFF2-40B4-BE49-F238E27FC236}">
                <a16:creationId xmlns:a16="http://schemas.microsoft.com/office/drawing/2014/main" id="{7228DF1A-57C4-3D42-A498-715C5ADA04E5}"/>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Quote Slide 2">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741F60DB-CA5B-8549-AB90-11B53F526B02}"/>
              </a:ext>
            </a:extLst>
          </p:cNvPr>
          <p:cNvSpPr/>
          <p:nvPr userDrawn="1"/>
        </p:nvSpPr>
        <p:spPr>
          <a:xfrm>
            <a:off x="-1014" y="637821"/>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a:latin typeface="Calibri" panose="020F0502020204030204" pitchFamily="34" charset="0"/>
            </a:endParaRPr>
          </a:p>
        </p:txBody>
      </p:sp>
      <p:sp>
        <p:nvSpPr>
          <p:cNvPr id="11" name="Picture Placeholder 10">
            <a:extLst>
              <a:ext uri="{FF2B5EF4-FFF2-40B4-BE49-F238E27FC236}">
                <a16:creationId xmlns:a16="http://schemas.microsoft.com/office/drawing/2014/main" id="{C709A04C-7D13-EC40-8CEA-F10A26195568}"/>
              </a:ext>
            </a:extLst>
          </p:cNvPr>
          <p:cNvSpPr>
            <a:spLocks noGrp="1"/>
          </p:cNvSpPr>
          <p:nvPr>
            <p:ph type="pic" sz="quarter" idx="42"/>
          </p:nvPr>
        </p:nvSpPr>
        <p:spPr>
          <a:xfrm>
            <a:off x="320540" y="335338"/>
            <a:ext cx="11578483" cy="6146707"/>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427670" y="1504602"/>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a:t>Quote Slide</a:t>
            </a:r>
          </a:p>
        </p:txBody>
      </p:sp>
      <p:sp>
        <p:nvSpPr>
          <p:cNvPr id="8" name="Rectangle 7">
            <a:extLst>
              <a:ext uri="{FF2B5EF4-FFF2-40B4-BE49-F238E27FC236}">
                <a16:creationId xmlns:a16="http://schemas.microsoft.com/office/drawing/2014/main" id="{FB69E93D-EB65-544F-B082-6BD372E5C86C}"/>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26949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8" name="Freeform 37">
            <a:extLst>
              <a:ext uri="{FF2B5EF4-FFF2-40B4-BE49-F238E27FC236}">
                <a16:creationId xmlns:a16="http://schemas.microsoft.com/office/drawing/2014/main" id="{538B95BB-05BC-1048-92B0-7C3AE8E2EA0A}"/>
              </a:ext>
            </a:extLst>
          </p:cNvPr>
          <p:cNvSpPr/>
          <p:nvPr userDrawn="1"/>
        </p:nvSpPr>
        <p:spPr>
          <a:xfrm>
            <a:off x="2176238" y="343175"/>
            <a:ext cx="2144406" cy="563803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47B5C8"/>
          </a:solidFill>
          <a:ln w="3598" cap="flat">
            <a:noFill/>
            <a:prstDash val="solid"/>
            <a:miter/>
          </a:ln>
        </p:spPr>
        <p:txBody>
          <a:bodyPr rtlCol="0" anchor="ctr"/>
          <a:lstStyle/>
          <a:p>
            <a:endParaRPr lang="en-US" b="0" i="0">
              <a:latin typeface="Calibri" panose="020F0502020204030204" pitchFamily="34" charset="0"/>
            </a:endParaRPr>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679525" y="101763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a:t>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7559" y="188180"/>
            <a:ext cx="3354094" cy="592385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679524" y="2940769"/>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a:t>2</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695022" y="480456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a:t>3</a:t>
            </a:r>
          </a:p>
        </p:txBody>
      </p:sp>
      <p:grpSp>
        <p:nvGrpSpPr>
          <p:cNvPr id="2" name="Group 1">
            <a:extLst>
              <a:ext uri="{FF2B5EF4-FFF2-40B4-BE49-F238E27FC236}">
                <a16:creationId xmlns:a16="http://schemas.microsoft.com/office/drawing/2014/main" id="{3041D42B-EF0E-8B47-9470-4319E099B736}"/>
              </a:ext>
            </a:extLst>
          </p:cNvPr>
          <p:cNvGrpSpPr/>
          <p:nvPr userDrawn="1"/>
        </p:nvGrpSpPr>
        <p:grpSpPr>
          <a:xfrm>
            <a:off x="4054159" y="721803"/>
            <a:ext cx="7578908" cy="5461417"/>
            <a:chOff x="4054159" y="721803"/>
            <a:chExt cx="7578908" cy="5461417"/>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47911" cy="1674487"/>
              <a:chOff x="4061909" y="1565906"/>
              <a:chExt cx="7547911"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8A51DA0B-F4B5-6E40-9253-163D9E4B7B55}"/>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1240572-9F09-0049-973E-7817D777AE1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9" name="Group 98">
              <a:extLst>
                <a:ext uri="{FF2B5EF4-FFF2-40B4-BE49-F238E27FC236}">
                  <a16:creationId xmlns:a16="http://schemas.microsoft.com/office/drawing/2014/main" id="{8CF58AFC-A1DF-4E4C-9C1C-A5E6151EFABF}"/>
                </a:ext>
              </a:extLst>
            </p:cNvPr>
            <p:cNvGrpSpPr/>
            <p:nvPr userDrawn="1"/>
          </p:nvGrpSpPr>
          <p:grpSpPr>
            <a:xfrm>
              <a:off x="4069658" y="4508733"/>
              <a:ext cx="7547911" cy="1674487"/>
              <a:chOff x="4061909" y="1565906"/>
              <a:chExt cx="7547911" cy="1882781"/>
            </a:xfrm>
          </p:grpSpPr>
          <p:cxnSp>
            <p:nvCxnSpPr>
              <p:cNvPr id="100" name="Straight Connector 99">
                <a:extLst>
                  <a:ext uri="{FF2B5EF4-FFF2-40B4-BE49-F238E27FC236}">
                    <a16:creationId xmlns:a16="http://schemas.microsoft.com/office/drawing/2014/main" id="{D85508B7-CE0C-8344-B589-BFF7161671C9}"/>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96EEEAE-0150-F54A-8F31-E97BD8F272E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3C7D4C4-72C2-CA40-899D-544D3BC4581F}"/>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103" name="Straight Connector 102">
              <a:extLst>
                <a:ext uri="{FF2B5EF4-FFF2-40B4-BE49-F238E27FC236}">
                  <a16:creationId xmlns:a16="http://schemas.microsoft.com/office/drawing/2014/main" id="{E41E3D45-3A3C-3145-9518-CEEDC3C19579}"/>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80877FA-B0CE-4540-AF75-52B923CEA30F}"/>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96454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BB4ADFE1-8FB8-3C49-B586-197053CCF892}"/>
              </a:ext>
            </a:extLst>
          </p:cNvPr>
          <p:cNvSpPr/>
          <p:nvPr userDrawn="1"/>
        </p:nvSpPr>
        <p:spPr>
          <a:xfrm>
            <a:off x="511444" y="453836"/>
            <a:ext cx="6033735"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a:latin typeface="Calibri" panose="020F0502020204030204" pitchFamily="34" charset="0"/>
            </a:endParaRPr>
          </a:p>
        </p:txBody>
      </p:sp>
      <p:sp>
        <p:nvSpPr>
          <p:cNvPr id="13" name="Text Placeholder 17">
            <a:extLst>
              <a:ext uri="{FF2B5EF4-FFF2-40B4-BE49-F238E27FC236}">
                <a16:creationId xmlns:a16="http://schemas.microsoft.com/office/drawing/2014/main" id="{3333EE0C-C40D-F34B-991A-191081D0246E}"/>
              </a:ext>
            </a:extLst>
          </p:cNvPr>
          <p:cNvSpPr>
            <a:spLocks noGrp="1"/>
          </p:cNvSpPr>
          <p:nvPr>
            <p:ph type="body" sz="quarter" idx="18" hasCustomPrompt="1"/>
          </p:nvPr>
        </p:nvSpPr>
        <p:spPr>
          <a:xfrm>
            <a:off x="898357" y="2584411"/>
            <a:ext cx="4867011" cy="3025975"/>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chemeClr val="bg1"/>
                </a:solidFill>
                <a:latin typeface="+mn-lt"/>
              </a:defRPr>
            </a:lvl1pPr>
          </a:lstStyle>
          <a:p>
            <a:pPr lvl="0"/>
            <a:r>
              <a:rPr lang="en-US"/>
              <a:t>Heading</a:t>
            </a:r>
          </a:p>
        </p:txBody>
      </p:sp>
      <p:sp>
        <p:nvSpPr>
          <p:cNvPr id="30" name="Freeform 29">
            <a:extLst>
              <a:ext uri="{FF2B5EF4-FFF2-40B4-BE49-F238E27FC236}">
                <a16:creationId xmlns:a16="http://schemas.microsoft.com/office/drawing/2014/main" id="{B36FB2AA-2DBD-1A44-9CC0-277628E9A1B8}"/>
              </a:ext>
            </a:extLst>
          </p:cNvPr>
          <p:cNvSpPr/>
          <p:nvPr userDrawn="1"/>
        </p:nvSpPr>
        <p:spPr>
          <a:xfrm>
            <a:off x="6180000" y="1149469"/>
            <a:ext cx="60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
        <p:nvSpPr>
          <p:cNvPr id="32" name="Picture Placeholder 2">
            <a:extLst>
              <a:ext uri="{FF2B5EF4-FFF2-40B4-BE49-F238E27FC236}">
                <a16:creationId xmlns:a16="http://schemas.microsoft.com/office/drawing/2014/main" id="{4EDE5ADC-BCE4-1B4C-AA43-CAA0D32703DC}"/>
              </a:ext>
            </a:extLst>
          </p:cNvPr>
          <p:cNvSpPr>
            <a:spLocks noGrp="1"/>
          </p:cNvSpPr>
          <p:nvPr>
            <p:ph type="pic" sz="quarter" idx="42"/>
          </p:nvPr>
        </p:nvSpPr>
        <p:spPr>
          <a:xfrm>
            <a:off x="6545263" y="1452563"/>
            <a:ext cx="5646737" cy="4656137"/>
          </a:xfrm>
          <a:prstGeom prst="rect">
            <a:avLst/>
          </a:prstGeom>
          <a:solidFill>
            <a:schemeClr val="bg1">
              <a:lumMod val="85000"/>
            </a:schemeClr>
          </a:solidFill>
        </p:spPr>
        <p:txBody>
          <a:bodyPr/>
          <a:lstStyle>
            <a:lvl1pPr>
              <a:defRPr sz="800"/>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CE2EFCFD-3DB9-D994-69B3-BE838FCFBD89}"/>
              </a:ext>
            </a:extLst>
          </p:cNvPr>
          <p:cNvGrpSpPr/>
          <p:nvPr userDrawn="1"/>
        </p:nvGrpSpPr>
        <p:grpSpPr>
          <a:xfrm>
            <a:off x="0" y="6213053"/>
            <a:ext cx="12116938" cy="1289893"/>
            <a:chOff x="3911600" y="5376592"/>
            <a:chExt cx="7103963" cy="756243"/>
          </a:xfrm>
        </p:grpSpPr>
        <p:cxnSp>
          <p:nvCxnSpPr>
            <p:cNvPr id="6" name="Straight Connector 5">
              <a:extLst>
                <a:ext uri="{FF2B5EF4-FFF2-40B4-BE49-F238E27FC236}">
                  <a16:creationId xmlns:a16="http://schemas.microsoft.com/office/drawing/2014/main" id="{4F33D689-3398-E2AC-AF51-1AC4D38A3AC1}"/>
                </a:ext>
              </a:extLst>
            </p:cNvPr>
            <p:cNvCxnSpPr>
              <a:cxnSpLocks/>
            </p:cNvCxnSpPr>
            <p:nvPr userDrawn="1"/>
          </p:nvCxnSpPr>
          <p:spPr>
            <a:xfrm>
              <a:off x="3911600" y="5517665"/>
              <a:ext cx="4416136" cy="0"/>
            </a:xfrm>
            <a:prstGeom prst="line">
              <a:avLst/>
            </a:prstGeom>
            <a:ln w="12700">
              <a:solidFill>
                <a:srgbClr val="595959"/>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01A7D87F-EB30-7D53-1383-D973F10F31DB}"/>
                </a:ext>
              </a:extLst>
            </p:cNvPr>
            <p:cNvPicPr>
              <a:picLocks noChangeAspect="1"/>
            </p:cNvPicPr>
            <p:nvPr userDrawn="1"/>
          </p:nvPicPr>
          <p:blipFill rotWithShape="1">
            <a:blip r:embed="rId20" cstate="screen">
              <a:duotone>
                <a:prstClr val="black"/>
                <a:srgbClr val="D9C3A5">
                  <a:tint val="50000"/>
                  <a:satMod val="180000"/>
                </a:srgbClr>
              </a:duotone>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8" name="Picture 7">
              <a:extLst>
                <a:ext uri="{FF2B5EF4-FFF2-40B4-BE49-F238E27FC236}">
                  <a16:creationId xmlns:a16="http://schemas.microsoft.com/office/drawing/2014/main" id="{5CB0CC98-FD0A-87E7-81C2-07982FF9AE0E}"/>
                </a:ext>
              </a:extLst>
            </p:cNvPr>
            <p:cNvPicPr>
              <a:picLocks noChangeAspect="1"/>
            </p:cNvPicPr>
            <p:nvPr userDrawn="1"/>
          </p:nvPicPr>
          <p:blipFill rotWithShape="1">
            <a:blip r:embed="rId21" cstate="screen">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81" r:id="rId4"/>
    <p:sldLayoutId id="2147483842" r:id="rId5"/>
    <p:sldLayoutId id="2147483840" r:id="rId6"/>
    <p:sldLayoutId id="2147483880" r:id="rId7"/>
    <p:sldLayoutId id="2147483877" r:id="rId8"/>
    <p:sldLayoutId id="2147483841" r:id="rId9"/>
    <p:sldLayoutId id="2147483879" r:id="rId10"/>
    <p:sldLayoutId id="2147483878" r:id="rId11"/>
    <p:sldLayoutId id="2147483884" r:id="rId12"/>
    <p:sldLayoutId id="2147483861" r:id="rId13"/>
    <p:sldLayoutId id="2147483885" r:id="rId14"/>
    <p:sldLayoutId id="2147483886" r:id="rId15"/>
    <p:sldLayoutId id="2147483833" r:id="rId16"/>
    <p:sldLayoutId id="2147483847" r:id="rId17"/>
    <p:sldLayoutId id="2147483853"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hyperlink" Target="https://www.lawyersandsettlements.com/blog/got-a-samsung-washer-explosion-story.html" TargetMode="External"/><Relationship Id="rId2" Type="http://schemas.openxmlformats.org/officeDocument/2006/relationships/image" Target="../media/image14.jpeg"/><Relationship Id="rId1" Type="http://schemas.openxmlformats.org/officeDocument/2006/relationships/slideLayout" Target="../slideLayouts/slideLayout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3.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8.xml"/><Relationship Id="rId1" Type="http://schemas.openxmlformats.org/officeDocument/2006/relationships/slideLayout" Target="../slideLayouts/slideLayout18.xml"/><Relationship Id="rId4" Type="http://schemas.openxmlformats.org/officeDocument/2006/relationships/image" Target="../media/image93.svg"/></Relationships>
</file>

<file path=ppt/slides/_rels/slide1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hyperlink" Target="https://blogs.imperial.ac.uk/imperial-medicine/2019/09/16/poor-diversity-poor-design-the-truth-about-inclusive-research-and-why-it-matters/" TargetMode="External"/><Relationship Id="rId2" Type="http://schemas.openxmlformats.org/officeDocument/2006/relationships/image" Target="../media/image16.jp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hyperlink" Target="https://blog.oxfordcollegeofmarketing.com/2020/10/08/understanding-the-7ps-of-the-marketing-mix/" TargetMode="External"/><Relationship Id="rId2" Type="http://schemas.openxmlformats.org/officeDocument/2006/relationships/hyperlink" Target="https://www.linkedin.com/pulse/history-marketing-mix-from-4ps-7ps-yousef-baalbaki/" TargetMode="External"/><Relationship Id="rId1" Type="http://schemas.openxmlformats.org/officeDocument/2006/relationships/slideLayout" Target="../slideLayouts/slideLayout10.xml"/><Relationship Id="rId5" Type="http://schemas.openxmlformats.org/officeDocument/2006/relationships/hyperlink" Target="https://pixabay.com/fr/alphabet-p-abc-lettre-150779/" TargetMode="Externa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hyperlink" Target="https://www.youtube.com/watch?v=ft8QvCJQgik" TargetMode="External"/><Relationship Id="rId1" Type="http://schemas.openxmlformats.org/officeDocument/2006/relationships/slideLayout" Target="../slideLayouts/slideLayout16.xml"/><Relationship Id="rId5" Type="http://schemas.openxmlformats.org/officeDocument/2006/relationships/image" Target="../media/image30.jpg"/><Relationship Id="rId4" Type="http://schemas.openxmlformats.org/officeDocument/2006/relationships/image" Target="../media/image29.svg"/></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hyperlink" Target="https://www.youtube.com/watch?v=hM7aqPW3fxY" TargetMode="External"/><Relationship Id="rId2" Type="http://schemas.openxmlformats.org/officeDocument/2006/relationships/hyperlink" Target="https://www.youtube.com/watch?v=sMlczYnSVYo" TargetMode="External"/><Relationship Id="rId1" Type="http://schemas.openxmlformats.org/officeDocument/2006/relationships/slideLayout" Target="../slideLayouts/slideLayout10.xml"/><Relationship Id="rId6" Type="http://schemas.openxmlformats.org/officeDocument/2006/relationships/hyperlink" Target="https://www.youtube.com/watch?v=blmqKqJ0BMw" TargetMode="External"/><Relationship Id="rId5" Type="http://schemas.openxmlformats.org/officeDocument/2006/relationships/hyperlink" Target="https://youtu.be/TsiEfqd613Q?si=2xQpxpX_OL9vIdWk" TargetMode="External"/><Relationship Id="rId4" Type="http://schemas.openxmlformats.org/officeDocument/2006/relationships/hyperlink" Target="https://youtu.be/6pY7EjqD3QA?si=-HvERKjTyDbXMDu9"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0.xml"/><Relationship Id="rId5" Type="http://schemas.openxmlformats.org/officeDocument/2006/relationships/image" Target="../media/image37.png"/><Relationship Id="rId4" Type="http://schemas.openxmlformats.org/officeDocument/2006/relationships/image" Target="../media/image36.png"/></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0.xml"/><Relationship Id="rId5" Type="http://schemas.openxmlformats.org/officeDocument/2006/relationships/image" Target="../media/image37.png"/><Relationship Id="rId4" Type="http://schemas.openxmlformats.org/officeDocument/2006/relationships/image" Target="../media/image36.png"/></Relationships>
</file>

<file path=ppt/slides/_rels/slide3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0.xml"/><Relationship Id="rId5" Type="http://schemas.openxmlformats.org/officeDocument/2006/relationships/image" Target="../media/image37.png"/><Relationship Id="rId4" Type="http://schemas.openxmlformats.org/officeDocument/2006/relationships/image" Target="../media/image36.png"/></Relationships>
</file>

<file path=ppt/slides/_rels/slide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0.xml"/><Relationship Id="rId5" Type="http://schemas.openxmlformats.org/officeDocument/2006/relationships/image" Target="../media/image37.png"/><Relationship Id="rId4" Type="http://schemas.openxmlformats.org/officeDocument/2006/relationships/image" Target="../media/image36.png"/></Relationships>
</file>

<file path=ppt/slides/_rels/slide3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0.xml"/><Relationship Id="rId5" Type="http://schemas.openxmlformats.org/officeDocument/2006/relationships/image" Target="../media/image37.png"/><Relationship Id="rId4" Type="http://schemas.openxmlformats.org/officeDocument/2006/relationships/image" Target="../media/image36.png"/></Relationships>
</file>

<file path=ppt/slides/_rels/slide3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0.xml"/><Relationship Id="rId4" Type="http://schemas.openxmlformats.org/officeDocument/2006/relationships/image" Target="../media/image41.png"/></Relationships>
</file>

<file path=ppt/slides/_rels/slide3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32.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32.png"/><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6.png"/><Relationship Id="rId1" Type="http://schemas.openxmlformats.org/officeDocument/2006/relationships/slideLayout" Target="../slideLayouts/slideLayout10.xml"/><Relationship Id="rId5" Type="http://schemas.openxmlformats.org/officeDocument/2006/relationships/image" Target="../media/image49.png"/><Relationship Id="rId4" Type="http://schemas.openxmlformats.org/officeDocument/2006/relationships/hyperlink" Target="https://www.lego.com/en-us/aboutus/lego-group/the-lego-brand" TargetMode="External"/></Relationships>
</file>

<file path=ppt/slides/_rels/slide47.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7.xml"/></Relationships>
</file>

<file path=ppt/slides/_rels/slide49.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0.xml.rels><?xml version="1.0" encoding="UTF-8" standalone="yes"?>
<Relationships xmlns="http://schemas.openxmlformats.org/package/2006/relationships"><Relationship Id="rId3" Type="http://schemas.openxmlformats.org/officeDocument/2006/relationships/hyperlink" Target="https://www.shopify.ca/tools/business-name-generator" TargetMode="External"/><Relationship Id="rId2" Type="http://schemas.openxmlformats.org/officeDocument/2006/relationships/image" Target="../media/image48.png"/><Relationship Id="rId1" Type="http://schemas.openxmlformats.org/officeDocument/2006/relationships/slideLayout" Target="../slideLayouts/slideLayout10.xml"/><Relationship Id="rId5" Type="http://schemas.openxmlformats.org/officeDocument/2006/relationships/hyperlink" Target="https://www.lego.com/en-us/aboutus/lego-group/the-lego-brand" TargetMode="External"/><Relationship Id="rId4" Type="http://schemas.openxmlformats.org/officeDocument/2006/relationships/image" Target="../media/image53.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3" Type="http://schemas.openxmlformats.org/officeDocument/2006/relationships/hyperlink" Target="https://www.zeebahsfoods.ie/" TargetMode="External"/><Relationship Id="rId2" Type="http://schemas.openxmlformats.org/officeDocument/2006/relationships/image" Target="../media/image48.png"/><Relationship Id="rId1" Type="http://schemas.openxmlformats.org/officeDocument/2006/relationships/slideLayout" Target="../slideLayouts/slideLayout10.xml"/><Relationship Id="rId4" Type="http://schemas.openxmlformats.org/officeDocument/2006/relationships/image" Target="../media/image54.jpeg"/></Relationships>
</file>

<file path=ppt/slides/_rels/slide53.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10.xml"/><Relationship Id="rId5" Type="http://schemas.openxmlformats.org/officeDocument/2006/relationships/image" Target="../media/image58.jpeg"/><Relationship Id="rId4" Type="http://schemas.openxmlformats.org/officeDocument/2006/relationships/image" Target="../media/image57.png"/></Relationships>
</file>

<file path=ppt/slides/_rels/slide54.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png"/><Relationship Id="rId1" Type="http://schemas.openxmlformats.org/officeDocument/2006/relationships/slideLayout" Target="../slideLayouts/slideLayout10.xml"/><Relationship Id="rId4" Type="http://schemas.openxmlformats.org/officeDocument/2006/relationships/image" Target="../media/image61.jpeg"/></Relationships>
</file>

<file path=ppt/slides/_rels/slide55.xml.rels><?xml version="1.0" encoding="UTF-8" standalone="yes"?>
<Relationships xmlns="http://schemas.openxmlformats.org/package/2006/relationships"><Relationship Id="rId3" Type="http://schemas.openxmlformats.org/officeDocument/2006/relationships/image" Target="../media/image63.jpeg"/><Relationship Id="rId7" Type="http://schemas.openxmlformats.org/officeDocument/2006/relationships/image" Target="../media/image67.png"/><Relationship Id="rId2" Type="http://schemas.openxmlformats.org/officeDocument/2006/relationships/image" Target="../media/image62.png"/><Relationship Id="rId1" Type="http://schemas.openxmlformats.org/officeDocument/2006/relationships/slideLayout" Target="../slideLayouts/slideLayout10.xml"/><Relationship Id="rId6" Type="http://schemas.openxmlformats.org/officeDocument/2006/relationships/image" Target="../media/image66.jpeg"/><Relationship Id="rId5" Type="http://schemas.openxmlformats.org/officeDocument/2006/relationships/image" Target="../media/image65.png"/><Relationship Id="rId4" Type="http://schemas.openxmlformats.org/officeDocument/2006/relationships/image" Target="../media/image64.png"/></Relationships>
</file>

<file path=ppt/slides/_rels/slide56.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hyperlink" Target="https://www.oberlo.com/blog/color-psychology-color-meanings" TargetMode="External"/><Relationship Id="rId1" Type="http://schemas.openxmlformats.org/officeDocument/2006/relationships/slideLayout" Target="../slideLayouts/slideLayout16.xml"/></Relationships>
</file>

<file path=ppt/slides/_rels/slide5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hyperlink" Target="https://www.oberlo.com/blog/color-psychology-color-meanings" TargetMode="External"/><Relationship Id="rId1" Type="http://schemas.openxmlformats.org/officeDocument/2006/relationships/slideLayout" Target="../slideLayouts/slideLayout1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11.xml"/><Relationship Id="rId4" Type="http://schemas.openxmlformats.org/officeDocument/2006/relationships/image" Target="../media/image72.sv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3" Type="http://schemas.openxmlformats.org/officeDocument/2006/relationships/hyperlink" Target="https://support.google.com/business" TargetMode="External"/><Relationship Id="rId2" Type="http://schemas.openxmlformats.org/officeDocument/2006/relationships/image" Target="../media/image73.jpeg"/><Relationship Id="rId1" Type="http://schemas.openxmlformats.org/officeDocument/2006/relationships/slideLayout" Target="../slideLayouts/slideLayout1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4.xml.rels><?xml version="1.0" encoding="UTF-8" standalone="yes"?>
<Relationships xmlns="http://schemas.openxmlformats.org/package/2006/relationships"><Relationship Id="rId3" Type="http://schemas.openxmlformats.org/officeDocument/2006/relationships/hyperlink" Target="http://www.mailchimp.com/" TargetMode="External"/><Relationship Id="rId2" Type="http://schemas.openxmlformats.org/officeDocument/2006/relationships/image" Target="../media/image74.png"/><Relationship Id="rId1" Type="http://schemas.openxmlformats.org/officeDocument/2006/relationships/slideLayout" Target="../slideLayouts/slideLayout10.xml"/><Relationship Id="rId5" Type="http://schemas.openxmlformats.org/officeDocument/2006/relationships/hyperlink" Target="http://www.aweber.com/" TargetMode="External"/><Relationship Id="rId4" Type="http://schemas.openxmlformats.org/officeDocument/2006/relationships/hyperlink" Target="http://www.constantcontact.com/" TargetMode="External"/></Relationships>
</file>

<file path=ppt/slides/_rels/slide65.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0.xml"/></Relationships>
</file>

<file path=ppt/slides/_rels/slide66.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0.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2" Type="http://schemas.openxmlformats.org/officeDocument/2006/relationships/image" Target="../media/image76.jpg"/><Relationship Id="rId1" Type="http://schemas.openxmlformats.org/officeDocument/2006/relationships/slideLayout" Target="../slideLayouts/slideLayout10.xml"/></Relationships>
</file>

<file path=ppt/slides/_rels/slide71.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8.xml"/></Relationships>
</file>

<file path=ppt/slides/_rels/slide72.xml.rels><?xml version="1.0" encoding="UTF-8" standalone="yes"?>
<Relationships xmlns="http://schemas.openxmlformats.org/package/2006/relationships"><Relationship Id="rId2" Type="http://schemas.openxmlformats.org/officeDocument/2006/relationships/image" Target="../media/image78.jpg"/><Relationship Id="rId1" Type="http://schemas.openxmlformats.org/officeDocument/2006/relationships/slideLayout" Target="../slideLayouts/slideLayout8.xml"/></Relationships>
</file>

<file path=ppt/slides/_rels/slide73.xml.rels><?xml version="1.0" encoding="UTF-8" standalone="yes"?>
<Relationships xmlns="http://schemas.openxmlformats.org/package/2006/relationships"><Relationship Id="rId2" Type="http://schemas.openxmlformats.org/officeDocument/2006/relationships/image" Target="../media/image79.jpg"/><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2" Type="http://schemas.openxmlformats.org/officeDocument/2006/relationships/image" Target="../media/image80.jpg"/><Relationship Id="rId1" Type="http://schemas.openxmlformats.org/officeDocument/2006/relationships/slideLayout" Target="../slideLayouts/slideLayout8.xml"/></Relationships>
</file>

<file path=ppt/slides/_rels/slide75.xml.rels><?xml version="1.0" encoding="UTF-8" standalone="yes"?>
<Relationships xmlns="http://schemas.openxmlformats.org/package/2006/relationships"><Relationship Id="rId3" Type="http://schemas.openxmlformats.org/officeDocument/2006/relationships/image" Target="../media/image82.png"/><Relationship Id="rId7" Type="http://schemas.openxmlformats.org/officeDocument/2006/relationships/image" Target="../media/image86.png"/><Relationship Id="rId2" Type="http://schemas.openxmlformats.org/officeDocument/2006/relationships/image" Target="../media/image81.png"/><Relationship Id="rId1" Type="http://schemas.openxmlformats.org/officeDocument/2006/relationships/slideLayout" Target="../slideLayouts/slideLayout12.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9.xml.rels><?xml version="1.0" encoding="UTF-8" standalone="yes"?>
<Relationships xmlns="http://schemas.openxmlformats.org/package/2006/relationships"><Relationship Id="rId2" Type="http://schemas.openxmlformats.org/officeDocument/2006/relationships/image" Target="../media/image87.jp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8.xml.rels><?xml version="1.0" encoding="UTF-8" standalone="yes"?>
<Relationships xmlns="http://schemas.openxmlformats.org/package/2006/relationships"><Relationship Id="rId2" Type="http://schemas.openxmlformats.org/officeDocument/2006/relationships/image" Target="../media/image88.jpg"/><Relationship Id="rId1" Type="http://schemas.openxmlformats.org/officeDocument/2006/relationships/slideLayout" Target="../slideLayouts/slideLayout9.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0.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5.xml.rels><?xml version="1.0" encoding="UTF-8" standalone="yes"?>
<Relationships xmlns="http://schemas.openxmlformats.org/package/2006/relationships"><Relationship Id="rId2" Type="http://schemas.openxmlformats.org/officeDocument/2006/relationships/image" Target="../media/image89.jpg"/><Relationship Id="rId1" Type="http://schemas.openxmlformats.org/officeDocument/2006/relationships/slideLayout" Target="../slideLayouts/slideLayout8.xml"/></Relationships>
</file>

<file path=ppt/slides/_rels/slide96.xml.rels><?xml version="1.0" encoding="UTF-8" standalone="yes"?>
<Relationships xmlns="http://schemas.openxmlformats.org/package/2006/relationships"><Relationship Id="rId2" Type="http://schemas.openxmlformats.org/officeDocument/2006/relationships/image" Target="../media/image89.jpg"/><Relationship Id="rId1" Type="http://schemas.openxmlformats.org/officeDocument/2006/relationships/slideLayout" Target="../slideLayouts/slideLayout8.xml"/></Relationships>
</file>

<file path=ppt/slides/_rels/slide97.xml.rels><?xml version="1.0" encoding="UTF-8" standalone="yes"?>
<Relationships xmlns="http://schemas.openxmlformats.org/package/2006/relationships"><Relationship Id="rId2" Type="http://schemas.openxmlformats.org/officeDocument/2006/relationships/image" Target="../media/image90.jpg"/><Relationship Id="rId1" Type="http://schemas.openxmlformats.org/officeDocument/2006/relationships/slideLayout" Target="../slideLayouts/slideLayout9.xml"/></Relationships>
</file>

<file path=ppt/slides/_rels/slide98.xml.rels><?xml version="1.0" encoding="UTF-8" standalone="yes"?>
<Relationships xmlns="http://schemas.openxmlformats.org/package/2006/relationships"><Relationship Id="rId2" Type="http://schemas.openxmlformats.org/officeDocument/2006/relationships/image" Target="../media/image91.jpg"/><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748178" y="2505025"/>
            <a:ext cx="5089964" cy="749292"/>
          </a:xfrm>
        </p:spPr>
        <p:txBody>
          <a:bodyPr>
            <a:noAutofit/>
          </a:bodyPr>
          <a:lstStyle/>
          <a:p>
            <a:r>
              <a:rPr lang="en-US" b="1" dirty="0"/>
              <a:t>MODULE 9 </a:t>
            </a:r>
          </a:p>
          <a:p>
            <a:r>
              <a:rPr lang="nl-NL" b="1" dirty="0"/>
              <a:t>Marketing en sales voor ondervertegenwoordigde ondernemers</a:t>
            </a:r>
            <a:endParaRPr lang="en-US" b="1" dirty="0"/>
          </a:p>
        </p:txBody>
      </p:sp>
      <p:sp>
        <p:nvSpPr>
          <p:cNvPr id="2" name="Text Placeholder 1">
            <a:extLst>
              <a:ext uri="{FF2B5EF4-FFF2-40B4-BE49-F238E27FC236}">
                <a16:creationId xmlns:a16="http://schemas.microsoft.com/office/drawing/2014/main" id="{FA234C8A-2E7F-AD4B-8EF1-4E8ACC53FDBD}"/>
              </a:ext>
            </a:extLst>
          </p:cNvPr>
          <p:cNvSpPr>
            <a:spLocks noGrp="1"/>
          </p:cNvSpPr>
          <p:nvPr>
            <p:ph type="body" sz="quarter" idx="4294967295"/>
          </p:nvPr>
        </p:nvSpPr>
        <p:spPr>
          <a:xfrm>
            <a:off x="601812" y="5086974"/>
            <a:ext cx="4414577" cy="679345"/>
          </a:xfrm>
          <a:prstGeom prst="rect">
            <a:avLst/>
          </a:prstGeom>
        </p:spPr>
        <p:txBody>
          <a:bodyPr/>
          <a:lstStyle/>
          <a:p>
            <a:pPr marL="0" indent="0">
              <a:buNone/>
            </a:pPr>
            <a:r>
              <a:rPr lang="en-GB" b="1">
                <a:solidFill>
                  <a:schemeClr val="bg1"/>
                </a:solidFill>
              </a:rPr>
              <a:t>www.mosaic4investing.eu</a:t>
            </a:r>
            <a:endParaRPr lang="en-US" sz="4000" b="1">
              <a:solidFill>
                <a:schemeClr val="bg1"/>
              </a:solidFill>
            </a:endParaRPr>
          </a:p>
        </p:txBody>
      </p:sp>
      <p:pic>
        <p:nvPicPr>
          <p:cNvPr id="6" name="Picture Placeholder 5" descr="3D graphic chart">
            <a:extLst>
              <a:ext uri="{FF2B5EF4-FFF2-40B4-BE49-F238E27FC236}">
                <a16:creationId xmlns:a16="http://schemas.microsoft.com/office/drawing/2014/main" id="{4F39B93F-A9F0-4AA6-CF54-67E3505845BB}"/>
              </a:ext>
            </a:extLst>
          </p:cNvPr>
          <p:cNvPicPr>
            <a:picLocks noGrp="1" noChangeAspect="1"/>
          </p:cNvPicPr>
          <p:nvPr>
            <p:ph type="pic" sz="quarter" idx="41"/>
          </p:nvPr>
        </p:nvPicPr>
        <p:blipFill>
          <a:blip r:embed="rId3"/>
          <a:srcRect l="18215" r="18215"/>
          <a:stretch>
            <a:fillRect/>
          </a:stretch>
        </p:blipFill>
        <p:spPr/>
      </p:pic>
    </p:spTree>
    <p:extLst>
      <p:ext uri="{BB962C8B-B14F-4D97-AF65-F5344CB8AC3E}">
        <p14:creationId xmlns:p14="http://schemas.microsoft.com/office/powerpoint/2010/main" val="1455332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248732" y="1726860"/>
            <a:ext cx="5182202" cy="3849918"/>
          </a:xfrm>
        </p:spPr>
        <p:txBody>
          <a:bodyPr/>
          <a:lstStyle/>
          <a:p>
            <a:endParaRPr lang="en-US" sz="100" dirty="0"/>
          </a:p>
          <a:p>
            <a:pPr marL="0" indent="0"/>
            <a:r>
              <a:rPr lang="nl-NL" dirty="0"/>
              <a:t>Marketing stopt nooit. Net als de was is het nooit klaar! Het gaat over </a:t>
            </a:r>
            <a:r>
              <a:rPr lang="nl-NL" b="1" dirty="0"/>
              <a:t>Opvallen </a:t>
            </a:r>
            <a:r>
              <a:rPr lang="nl-NL" dirty="0"/>
              <a:t>en harder proberen, elke dag (niet alleen wanneer je vindt dat je zou moeten, of je moet).  </a:t>
            </a:r>
            <a:r>
              <a:rPr lang="nl-NL" b="1" dirty="0"/>
              <a:t>
Marketing </a:t>
            </a:r>
            <a:r>
              <a:rPr lang="nl-NL" dirty="0"/>
              <a:t>gaat over </a:t>
            </a:r>
            <a:r>
              <a:rPr lang="nl-NL" b="1" dirty="0"/>
              <a:t>relaties. </a:t>
            </a:r>
            <a:r>
              <a:rPr lang="nl-NL" dirty="0"/>
              <a:t>Jij bent je belangrijkste</a:t>
            </a:r>
            <a:r>
              <a:rPr lang="nl-NL" b="1" dirty="0"/>
              <a:t> marketingtool.
</a:t>
            </a:r>
            <a:r>
              <a:rPr lang="nl-NL" dirty="0"/>
              <a:t>Marketing is het delen van jouw </a:t>
            </a:r>
            <a:r>
              <a:rPr lang="nl-NL" b="1" dirty="0"/>
              <a:t>unieke verhaal, </a:t>
            </a:r>
            <a:r>
              <a:rPr lang="nl-NL" dirty="0"/>
              <a:t>aanbod en oplossing met de juiste mensen</a:t>
            </a:r>
            <a:endParaRPr lang="en-US" dirty="0"/>
          </a:p>
          <a:p>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1" y="600000"/>
            <a:ext cx="806917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Marketing stopt nooit</a:t>
            </a:r>
            <a:endParaRPr lang="en-US" dirty="0"/>
          </a:p>
        </p:txBody>
      </p:sp>
      <p:pic>
        <p:nvPicPr>
          <p:cNvPr id="3" name="Picture 2" descr="A picture containing basket, sitting, blanket, table&#10;&#10;Description automatically generated">
            <a:extLst>
              <a:ext uri="{FF2B5EF4-FFF2-40B4-BE49-F238E27FC236}">
                <a16:creationId xmlns:a16="http://schemas.microsoft.com/office/drawing/2014/main" id="{69FD11B1-2784-0F3B-6F48-54977276EEAD}"/>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81886" y="1880558"/>
            <a:ext cx="4185905" cy="3157272"/>
          </a:xfrm>
          <a:prstGeom prst="rect">
            <a:avLst/>
          </a:prstGeom>
        </p:spPr>
      </p:pic>
    </p:spTree>
    <p:extLst>
      <p:ext uri="{BB962C8B-B14F-4D97-AF65-F5344CB8AC3E}">
        <p14:creationId xmlns:p14="http://schemas.microsoft.com/office/powerpoint/2010/main" val="32263226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881A3E-B34F-3DBC-EE24-6E030404CDF0}"/>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94AA3F49-C5F3-433E-5477-E25AEDD4947B}"/>
              </a:ext>
            </a:extLst>
          </p:cNvPr>
          <p:cNvSpPr/>
          <p:nvPr/>
        </p:nvSpPr>
        <p:spPr>
          <a:xfrm>
            <a:off x="0" y="664464"/>
            <a:ext cx="818147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C2874ADE-6CB2-B74E-5F44-A603AA13F16B}"/>
              </a:ext>
            </a:extLst>
          </p:cNvPr>
          <p:cNvSpPr>
            <a:spLocks noGrp="1"/>
          </p:cNvSpPr>
          <p:nvPr>
            <p:ph type="body" sz="quarter" idx="16"/>
          </p:nvPr>
        </p:nvSpPr>
        <p:spPr>
          <a:xfrm>
            <a:off x="381286" y="761603"/>
            <a:ext cx="10659020" cy="803654"/>
          </a:xfrm>
        </p:spPr>
        <p:txBody>
          <a:bodyPr/>
          <a:lstStyle/>
          <a:p>
            <a:r>
              <a:rPr lang="en-US">
                <a:solidFill>
                  <a:schemeClr val="bg1"/>
                </a:solidFill>
              </a:rPr>
              <a:t>Oefening</a:t>
            </a:r>
            <a:endParaRPr lang="en-US" dirty="0"/>
          </a:p>
        </p:txBody>
      </p:sp>
      <p:sp>
        <p:nvSpPr>
          <p:cNvPr id="7" name="Google Shape;239;p8">
            <a:extLst>
              <a:ext uri="{FF2B5EF4-FFF2-40B4-BE49-F238E27FC236}">
                <a16:creationId xmlns:a16="http://schemas.microsoft.com/office/drawing/2014/main" id="{FC578C78-CB14-614C-4970-38ABF0912CB6}"/>
              </a:ext>
            </a:extLst>
          </p:cNvPr>
          <p:cNvSpPr/>
          <p:nvPr/>
        </p:nvSpPr>
        <p:spPr>
          <a:xfrm>
            <a:off x="8676100" y="1964864"/>
            <a:ext cx="528063" cy="467784"/>
          </a:xfrm>
          <a:custGeom>
            <a:avLst/>
            <a:gdLst/>
            <a:ahLst/>
            <a:cxnLst/>
            <a:rect l="l" t="t" r="r" b="b"/>
            <a:pathLst>
              <a:path w="6693" h="5929" extrusionOk="0">
                <a:moveTo>
                  <a:pt x="224" y="1"/>
                </a:moveTo>
                <a:lnTo>
                  <a:pt x="168" y="20"/>
                </a:lnTo>
                <a:lnTo>
                  <a:pt x="94" y="75"/>
                </a:lnTo>
                <a:lnTo>
                  <a:pt x="19" y="169"/>
                </a:lnTo>
                <a:lnTo>
                  <a:pt x="19" y="225"/>
                </a:lnTo>
                <a:lnTo>
                  <a:pt x="1" y="281"/>
                </a:lnTo>
                <a:lnTo>
                  <a:pt x="1" y="467"/>
                </a:lnTo>
                <a:lnTo>
                  <a:pt x="19" y="523"/>
                </a:lnTo>
                <a:lnTo>
                  <a:pt x="19" y="560"/>
                </a:lnTo>
                <a:lnTo>
                  <a:pt x="94" y="653"/>
                </a:lnTo>
                <a:lnTo>
                  <a:pt x="168" y="709"/>
                </a:lnTo>
                <a:lnTo>
                  <a:pt x="224" y="728"/>
                </a:lnTo>
                <a:lnTo>
                  <a:pt x="280" y="747"/>
                </a:lnTo>
                <a:lnTo>
                  <a:pt x="1100" y="747"/>
                </a:lnTo>
                <a:lnTo>
                  <a:pt x="1902" y="4717"/>
                </a:lnTo>
                <a:lnTo>
                  <a:pt x="1827" y="4773"/>
                </a:lnTo>
                <a:lnTo>
                  <a:pt x="1771" y="4829"/>
                </a:lnTo>
                <a:lnTo>
                  <a:pt x="1715" y="4903"/>
                </a:lnTo>
                <a:lnTo>
                  <a:pt x="1659" y="4978"/>
                </a:lnTo>
                <a:lnTo>
                  <a:pt x="1622" y="5052"/>
                </a:lnTo>
                <a:lnTo>
                  <a:pt x="1604" y="5127"/>
                </a:lnTo>
                <a:lnTo>
                  <a:pt x="1585" y="5220"/>
                </a:lnTo>
                <a:lnTo>
                  <a:pt x="1585" y="5313"/>
                </a:lnTo>
                <a:lnTo>
                  <a:pt x="1604" y="5444"/>
                </a:lnTo>
                <a:lnTo>
                  <a:pt x="1641" y="5556"/>
                </a:lnTo>
                <a:lnTo>
                  <a:pt x="1697" y="5649"/>
                </a:lnTo>
                <a:lnTo>
                  <a:pt x="1771" y="5742"/>
                </a:lnTo>
                <a:lnTo>
                  <a:pt x="1864" y="5817"/>
                </a:lnTo>
                <a:lnTo>
                  <a:pt x="1976" y="5872"/>
                </a:lnTo>
                <a:lnTo>
                  <a:pt x="2088" y="5910"/>
                </a:lnTo>
                <a:lnTo>
                  <a:pt x="2200" y="5928"/>
                </a:lnTo>
                <a:lnTo>
                  <a:pt x="2330" y="5928"/>
                </a:lnTo>
                <a:lnTo>
                  <a:pt x="2461" y="5891"/>
                </a:lnTo>
                <a:lnTo>
                  <a:pt x="2573" y="5835"/>
                </a:lnTo>
                <a:lnTo>
                  <a:pt x="2685" y="5761"/>
                </a:lnTo>
                <a:lnTo>
                  <a:pt x="2759" y="5649"/>
                </a:lnTo>
                <a:lnTo>
                  <a:pt x="2834" y="5537"/>
                </a:lnTo>
                <a:lnTo>
                  <a:pt x="2871" y="5425"/>
                </a:lnTo>
                <a:lnTo>
                  <a:pt x="2890" y="5295"/>
                </a:lnTo>
                <a:lnTo>
                  <a:pt x="2871" y="5146"/>
                </a:lnTo>
                <a:lnTo>
                  <a:pt x="2834" y="5034"/>
                </a:lnTo>
                <a:lnTo>
                  <a:pt x="2759" y="4922"/>
                </a:lnTo>
                <a:lnTo>
                  <a:pt x="2685" y="4829"/>
                </a:lnTo>
                <a:lnTo>
                  <a:pt x="5126" y="4829"/>
                </a:lnTo>
                <a:lnTo>
                  <a:pt x="5033" y="4922"/>
                </a:lnTo>
                <a:lnTo>
                  <a:pt x="4977" y="5034"/>
                </a:lnTo>
                <a:lnTo>
                  <a:pt x="4940" y="5164"/>
                </a:lnTo>
                <a:lnTo>
                  <a:pt x="4921" y="5295"/>
                </a:lnTo>
                <a:lnTo>
                  <a:pt x="4940" y="5425"/>
                </a:lnTo>
                <a:lnTo>
                  <a:pt x="4977" y="5556"/>
                </a:lnTo>
                <a:lnTo>
                  <a:pt x="5033" y="5649"/>
                </a:lnTo>
                <a:lnTo>
                  <a:pt x="5126" y="5742"/>
                </a:lnTo>
                <a:lnTo>
                  <a:pt x="5220" y="5817"/>
                </a:lnTo>
                <a:lnTo>
                  <a:pt x="5313" y="5891"/>
                </a:lnTo>
                <a:lnTo>
                  <a:pt x="5443" y="5928"/>
                </a:lnTo>
                <a:lnTo>
                  <a:pt x="5704" y="5928"/>
                </a:lnTo>
                <a:lnTo>
                  <a:pt x="5816" y="5891"/>
                </a:lnTo>
                <a:lnTo>
                  <a:pt x="5928" y="5835"/>
                </a:lnTo>
                <a:lnTo>
                  <a:pt x="6021" y="5742"/>
                </a:lnTo>
                <a:lnTo>
                  <a:pt x="6114" y="5649"/>
                </a:lnTo>
                <a:lnTo>
                  <a:pt x="6170" y="5537"/>
                </a:lnTo>
                <a:lnTo>
                  <a:pt x="6208" y="5425"/>
                </a:lnTo>
                <a:lnTo>
                  <a:pt x="6226" y="5295"/>
                </a:lnTo>
                <a:lnTo>
                  <a:pt x="6208" y="5183"/>
                </a:lnTo>
                <a:lnTo>
                  <a:pt x="6189" y="5108"/>
                </a:lnTo>
                <a:lnTo>
                  <a:pt x="6170" y="5015"/>
                </a:lnTo>
                <a:lnTo>
                  <a:pt x="6114" y="4940"/>
                </a:lnTo>
                <a:lnTo>
                  <a:pt x="6077" y="4866"/>
                </a:lnTo>
                <a:lnTo>
                  <a:pt x="6003" y="4810"/>
                </a:lnTo>
                <a:lnTo>
                  <a:pt x="5928" y="4754"/>
                </a:lnTo>
                <a:lnTo>
                  <a:pt x="5853" y="4698"/>
                </a:lnTo>
                <a:lnTo>
                  <a:pt x="5928" y="4419"/>
                </a:lnTo>
                <a:lnTo>
                  <a:pt x="5928" y="4363"/>
                </a:lnTo>
                <a:lnTo>
                  <a:pt x="5928" y="4288"/>
                </a:lnTo>
                <a:lnTo>
                  <a:pt x="5891" y="4232"/>
                </a:lnTo>
                <a:lnTo>
                  <a:pt x="5872" y="4176"/>
                </a:lnTo>
                <a:lnTo>
                  <a:pt x="5816" y="4139"/>
                </a:lnTo>
                <a:lnTo>
                  <a:pt x="5779" y="4102"/>
                </a:lnTo>
                <a:lnTo>
                  <a:pt x="5723" y="4083"/>
                </a:lnTo>
                <a:lnTo>
                  <a:pt x="2536" y="4083"/>
                </a:lnTo>
                <a:lnTo>
                  <a:pt x="2461" y="3710"/>
                </a:lnTo>
                <a:lnTo>
                  <a:pt x="5853" y="3710"/>
                </a:lnTo>
                <a:lnTo>
                  <a:pt x="5947" y="3692"/>
                </a:lnTo>
                <a:lnTo>
                  <a:pt x="6040" y="3654"/>
                </a:lnTo>
                <a:lnTo>
                  <a:pt x="6096" y="3580"/>
                </a:lnTo>
                <a:lnTo>
                  <a:pt x="6133" y="3487"/>
                </a:lnTo>
                <a:lnTo>
                  <a:pt x="6674" y="1082"/>
                </a:lnTo>
                <a:lnTo>
                  <a:pt x="6692" y="1007"/>
                </a:lnTo>
                <a:lnTo>
                  <a:pt x="6674" y="952"/>
                </a:lnTo>
                <a:lnTo>
                  <a:pt x="6655" y="896"/>
                </a:lnTo>
                <a:lnTo>
                  <a:pt x="6618" y="840"/>
                </a:lnTo>
                <a:lnTo>
                  <a:pt x="6580" y="802"/>
                </a:lnTo>
                <a:lnTo>
                  <a:pt x="6524" y="765"/>
                </a:lnTo>
                <a:lnTo>
                  <a:pt x="6469" y="747"/>
                </a:lnTo>
                <a:lnTo>
                  <a:pt x="1846" y="747"/>
                </a:lnTo>
                <a:lnTo>
                  <a:pt x="1753" y="225"/>
                </a:lnTo>
                <a:lnTo>
                  <a:pt x="1715" y="131"/>
                </a:lnTo>
                <a:lnTo>
                  <a:pt x="1641" y="57"/>
                </a:lnTo>
                <a:lnTo>
                  <a:pt x="1566" y="20"/>
                </a:lnTo>
                <a:lnTo>
                  <a:pt x="1473" y="1"/>
                </a:lnTo>
                <a:close/>
              </a:path>
            </a:pathLst>
          </a:custGeom>
          <a:noFill/>
          <a:ln w="19050">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TextBox 13">
            <a:extLst>
              <a:ext uri="{FF2B5EF4-FFF2-40B4-BE49-F238E27FC236}">
                <a16:creationId xmlns:a16="http://schemas.microsoft.com/office/drawing/2014/main" id="{E507F04C-B150-38BF-5044-EB51936BA3D3}"/>
              </a:ext>
            </a:extLst>
          </p:cNvPr>
          <p:cNvSpPr txBox="1"/>
          <p:nvPr/>
        </p:nvSpPr>
        <p:spPr>
          <a:xfrm>
            <a:off x="718418" y="1610975"/>
            <a:ext cx="9984756" cy="3816429"/>
          </a:xfrm>
          <a:prstGeom prst="rect">
            <a:avLst/>
          </a:prstGeom>
          <a:noFill/>
        </p:spPr>
        <p:txBody>
          <a:bodyPr wrap="square">
            <a:spAutoFit/>
          </a:bodyPr>
          <a:lstStyle/>
          <a:p>
            <a:r>
              <a:rPr lang="nl-NL" sz="2200" dirty="0">
                <a:solidFill>
                  <a:srgbClr val="595959"/>
                </a:solidFill>
              </a:rPr>
              <a:t>Het is een waardevolle oefening om de effectiviteit van uw huidige of geplande strategieën te beoordelen en kansen voor een betere afstemming te identificeren.</a:t>
            </a:r>
          </a:p>
          <a:p>
            <a:endParaRPr lang="en-GB" sz="2200" dirty="0">
              <a:solidFill>
                <a:srgbClr val="595959"/>
              </a:solidFill>
            </a:endParaRPr>
          </a:p>
          <a:p>
            <a:r>
              <a:rPr lang="nl-NL" sz="2200" b="1" dirty="0"/>
              <a:t>Evalueer de conversie van marketing naar verkoop:
Reflectie</a:t>
            </a:r>
            <a:r>
              <a:rPr lang="en-GB" sz="2200" dirty="0"/>
              <a:t>: </a:t>
            </a:r>
            <a:r>
              <a:rPr lang="nl-NL" sz="2200" dirty="0">
                <a:solidFill>
                  <a:srgbClr val="595959"/>
                </a:solidFill>
              </a:rPr>
              <a:t>Beoordeel hoe effectief uw huidige of geplande marketinginspanningen leiden tot verkoop. Zijn er duidelijke paden voor potentiële klanten die zich bezighouden met uw marketinginhoud om een aankoop te doen?</a:t>
            </a:r>
            <a:r>
              <a:rPr lang="en-GB" sz="2200" dirty="0">
                <a:solidFill>
                  <a:srgbClr val="595959"/>
                </a:solidFill>
              </a:rPr>
              <a:t>?</a:t>
            </a:r>
          </a:p>
          <a:p>
            <a:r>
              <a:rPr lang="en-GB" sz="2200" b="1" dirty="0"/>
              <a:t>Actie</a:t>
            </a:r>
            <a:r>
              <a:rPr lang="en-GB" sz="2200" dirty="0"/>
              <a:t>: </a:t>
            </a:r>
            <a:r>
              <a:rPr lang="nl-NL" sz="2200" dirty="0">
                <a:solidFill>
                  <a:srgbClr val="595959"/>
                </a:solidFill>
              </a:rPr>
              <a:t>Bekijk uw recente marketingcampagnes en verkoopgegevens, zelfs uit de MPV- of pilottestfase. Zoek naar trends zoals een hogere verkoop tijdens specifieke campagnes of het beoordelen van de kwaliteit van leads die voortkomen uit marketinginspanningen.</a:t>
            </a:r>
            <a:endParaRPr lang="en-GB" sz="2200" dirty="0">
              <a:solidFill>
                <a:srgbClr val="595959"/>
              </a:solidFill>
            </a:endParaRPr>
          </a:p>
        </p:txBody>
      </p:sp>
    </p:spTree>
    <p:extLst>
      <p:ext uri="{BB962C8B-B14F-4D97-AF65-F5344CB8AC3E}">
        <p14:creationId xmlns:p14="http://schemas.microsoft.com/office/powerpoint/2010/main" val="121580244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1A51C4-5E35-ECDB-9E5E-A71874532B79}"/>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C3E34F54-75E1-6974-E1E3-B9AF9BD8B5EB}"/>
              </a:ext>
            </a:extLst>
          </p:cNvPr>
          <p:cNvSpPr/>
          <p:nvPr/>
        </p:nvSpPr>
        <p:spPr>
          <a:xfrm>
            <a:off x="0" y="664464"/>
            <a:ext cx="818147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6CCCFD7A-CAC9-91F4-FD12-E8949A47C9F0}"/>
              </a:ext>
            </a:extLst>
          </p:cNvPr>
          <p:cNvSpPr>
            <a:spLocks noGrp="1"/>
          </p:cNvSpPr>
          <p:nvPr>
            <p:ph type="body" sz="quarter" idx="16"/>
          </p:nvPr>
        </p:nvSpPr>
        <p:spPr>
          <a:xfrm>
            <a:off x="381286" y="761603"/>
            <a:ext cx="10659020" cy="803654"/>
          </a:xfrm>
        </p:spPr>
        <p:txBody>
          <a:bodyPr/>
          <a:lstStyle/>
          <a:p>
            <a:r>
              <a:rPr lang="en-US">
                <a:solidFill>
                  <a:schemeClr val="bg1"/>
                </a:solidFill>
              </a:rPr>
              <a:t>Oefening</a:t>
            </a:r>
            <a:endParaRPr lang="en-US" dirty="0"/>
          </a:p>
        </p:txBody>
      </p:sp>
      <p:sp>
        <p:nvSpPr>
          <p:cNvPr id="7" name="Google Shape;239;p8">
            <a:extLst>
              <a:ext uri="{FF2B5EF4-FFF2-40B4-BE49-F238E27FC236}">
                <a16:creationId xmlns:a16="http://schemas.microsoft.com/office/drawing/2014/main" id="{02BD8D02-9B98-9370-0FBF-7E2825E46A88}"/>
              </a:ext>
            </a:extLst>
          </p:cNvPr>
          <p:cNvSpPr/>
          <p:nvPr/>
        </p:nvSpPr>
        <p:spPr>
          <a:xfrm>
            <a:off x="8676100" y="1964864"/>
            <a:ext cx="528063" cy="467784"/>
          </a:xfrm>
          <a:custGeom>
            <a:avLst/>
            <a:gdLst/>
            <a:ahLst/>
            <a:cxnLst/>
            <a:rect l="l" t="t" r="r" b="b"/>
            <a:pathLst>
              <a:path w="6693" h="5929" extrusionOk="0">
                <a:moveTo>
                  <a:pt x="224" y="1"/>
                </a:moveTo>
                <a:lnTo>
                  <a:pt x="168" y="20"/>
                </a:lnTo>
                <a:lnTo>
                  <a:pt x="94" y="75"/>
                </a:lnTo>
                <a:lnTo>
                  <a:pt x="19" y="169"/>
                </a:lnTo>
                <a:lnTo>
                  <a:pt x="19" y="225"/>
                </a:lnTo>
                <a:lnTo>
                  <a:pt x="1" y="281"/>
                </a:lnTo>
                <a:lnTo>
                  <a:pt x="1" y="467"/>
                </a:lnTo>
                <a:lnTo>
                  <a:pt x="19" y="523"/>
                </a:lnTo>
                <a:lnTo>
                  <a:pt x="19" y="560"/>
                </a:lnTo>
                <a:lnTo>
                  <a:pt x="94" y="653"/>
                </a:lnTo>
                <a:lnTo>
                  <a:pt x="168" y="709"/>
                </a:lnTo>
                <a:lnTo>
                  <a:pt x="224" y="728"/>
                </a:lnTo>
                <a:lnTo>
                  <a:pt x="280" y="747"/>
                </a:lnTo>
                <a:lnTo>
                  <a:pt x="1100" y="747"/>
                </a:lnTo>
                <a:lnTo>
                  <a:pt x="1902" y="4717"/>
                </a:lnTo>
                <a:lnTo>
                  <a:pt x="1827" y="4773"/>
                </a:lnTo>
                <a:lnTo>
                  <a:pt x="1771" y="4829"/>
                </a:lnTo>
                <a:lnTo>
                  <a:pt x="1715" y="4903"/>
                </a:lnTo>
                <a:lnTo>
                  <a:pt x="1659" y="4978"/>
                </a:lnTo>
                <a:lnTo>
                  <a:pt x="1622" y="5052"/>
                </a:lnTo>
                <a:lnTo>
                  <a:pt x="1604" y="5127"/>
                </a:lnTo>
                <a:lnTo>
                  <a:pt x="1585" y="5220"/>
                </a:lnTo>
                <a:lnTo>
                  <a:pt x="1585" y="5313"/>
                </a:lnTo>
                <a:lnTo>
                  <a:pt x="1604" y="5444"/>
                </a:lnTo>
                <a:lnTo>
                  <a:pt x="1641" y="5556"/>
                </a:lnTo>
                <a:lnTo>
                  <a:pt x="1697" y="5649"/>
                </a:lnTo>
                <a:lnTo>
                  <a:pt x="1771" y="5742"/>
                </a:lnTo>
                <a:lnTo>
                  <a:pt x="1864" y="5817"/>
                </a:lnTo>
                <a:lnTo>
                  <a:pt x="1976" y="5872"/>
                </a:lnTo>
                <a:lnTo>
                  <a:pt x="2088" y="5910"/>
                </a:lnTo>
                <a:lnTo>
                  <a:pt x="2200" y="5928"/>
                </a:lnTo>
                <a:lnTo>
                  <a:pt x="2330" y="5928"/>
                </a:lnTo>
                <a:lnTo>
                  <a:pt x="2461" y="5891"/>
                </a:lnTo>
                <a:lnTo>
                  <a:pt x="2573" y="5835"/>
                </a:lnTo>
                <a:lnTo>
                  <a:pt x="2685" y="5761"/>
                </a:lnTo>
                <a:lnTo>
                  <a:pt x="2759" y="5649"/>
                </a:lnTo>
                <a:lnTo>
                  <a:pt x="2834" y="5537"/>
                </a:lnTo>
                <a:lnTo>
                  <a:pt x="2871" y="5425"/>
                </a:lnTo>
                <a:lnTo>
                  <a:pt x="2890" y="5295"/>
                </a:lnTo>
                <a:lnTo>
                  <a:pt x="2871" y="5146"/>
                </a:lnTo>
                <a:lnTo>
                  <a:pt x="2834" y="5034"/>
                </a:lnTo>
                <a:lnTo>
                  <a:pt x="2759" y="4922"/>
                </a:lnTo>
                <a:lnTo>
                  <a:pt x="2685" y="4829"/>
                </a:lnTo>
                <a:lnTo>
                  <a:pt x="5126" y="4829"/>
                </a:lnTo>
                <a:lnTo>
                  <a:pt x="5033" y="4922"/>
                </a:lnTo>
                <a:lnTo>
                  <a:pt x="4977" y="5034"/>
                </a:lnTo>
                <a:lnTo>
                  <a:pt x="4940" y="5164"/>
                </a:lnTo>
                <a:lnTo>
                  <a:pt x="4921" y="5295"/>
                </a:lnTo>
                <a:lnTo>
                  <a:pt x="4940" y="5425"/>
                </a:lnTo>
                <a:lnTo>
                  <a:pt x="4977" y="5556"/>
                </a:lnTo>
                <a:lnTo>
                  <a:pt x="5033" y="5649"/>
                </a:lnTo>
                <a:lnTo>
                  <a:pt x="5126" y="5742"/>
                </a:lnTo>
                <a:lnTo>
                  <a:pt x="5220" y="5817"/>
                </a:lnTo>
                <a:lnTo>
                  <a:pt x="5313" y="5891"/>
                </a:lnTo>
                <a:lnTo>
                  <a:pt x="5443" y="5928"/>
                </a:lnTo>
                <a:lnTo>
                  <a:pt x="5704" y="5928"/>
                </a:lnTo>
                <a:lnTo>
                  <a:pt x="5816" y="5891"/>
                </a:lnTo>
                <a:lnTo>
                  <a:pt x="5928" y="5835"/>
                </a:lnTo>
                <a:lnTo>
                  <a:pt x="6021" y="5742"/>
                </a:lnTo>
                <a:lnTo>
                  <a:pt x="6114" y="5649"/>
                </a:lnTo>
                <a:lnTo>
                  <a:pt x="6170" y="5537"/>
                </a:lnTo>
                <a:lnTo>
                  <a:pt x="6208" y="5425"/>
                </a:lnTo>
                <a:lnTo>
                  <a:pt x="6226" y="5295"/>
                </a:lnTo>
                <a:lnTo>
                  <a:pt x="6208" y="5183"/>
                </a:lnTo>
                <a:lnTo>
                  <a:pt x="6189" y="5108"/>
                </a:lnTo>
                <a:lnTo>
                  <a:pt x="6170" y="5015"/>
                </a:lnTo>
                <a:lnTo>
                  <a:pt x="6114" y="4940"/>
                </a:lnTo>
                <a:lnTo>
                  <a:pt x="6077" y="4866"/>
                </a:lnTo>
                <a:lnTo>
                  <a:pt x="6003" y="4810"/>
                </a:lnTo>
                <a:lnTo>
                  <a:pt x="5928" y="4754"/>
                </a:lnTo>
                <a:lnTo>
                  <a:pt x="5853" y="4698"/>
                </a:lnTo>
                <a:lnTo>
                  <a:pt x="5928" y="4419"/>
                </a:lnTo>
                <a:lnTo>
                  <a:pt x="5928" y="4363"/>
                </a:lnTo>
                <a:lnTo>
                  <a:pt x="5928" y="4288"/>
                </a:lnTo>
                <a:lnTo>
                  <a:pt x="5891" y="4232"/>
                </a:lnTo>
                <a:lnTo>
                  <a:pt x="5872" y="4176"/>
                </a:lnTo>
                <a:lnTo>
                  <a:pt x="5816" y="4139"/>
                </a:lnTo>
                <a:lnTo>
                  <a:pt x="5779" y="4102"/>
                </a:lnTo>
                <a:lnTo>
                  <a:pt x="5723" y="4083"/>
                </a:lnTo>
                <a:lnTo>
                  <a:pt x="2536" y="4083"/>
                </a:lnTo>
                <a:lnTo>
                  <a:pt x="2461" y="3710"/>
                </a:lnTo>
                <a:lnTo>
                  <a:pt x="5853" y="3710"/>
                </a:lnTo>
                <a:lnTo>
                  <a:pt x="5947" y="3692"/>
                </a:lnTo>
                <a:lnTo>
                  <a:pt x="6040" y="3654"/>
                </a:lnTo>
                <a:lnTo>
                  <a:pt x="6096" y="3580"/>
                </a:lnTo>
                <a:lnTo>
                  <a:pt x="6133" y="3487"/>
                </a:lnTo>
                <a:lnTo>
                  <a:pt x="6674" y="1082"/>
                </a:lnTo>
                <a:lnTo>
                  <a:pt x="6692" y="1007"/>
                </a:lnTo>
                <a:lnTo>
                  <a:pt x="6674" y="952"/>
                </a:lnTo>
                <a:lnTo>
                  <a:pt x="6655" y="896"/>
                </a:lnTo>
                <a:lnTo>
                  <a:pt x="6618" y="840"/>
                </a:lnTo>
                <a:lnTo>
                  <a:pt x="6580" y="802"/>
                </a:lnTo>
                <a:lnTo>
                  <a:pt x="6524" y="765"/>
                </a:lnTo>
                <a:lnTo>
                  <a:pt x="6469" y="747"/>
                </a:lnTo>
                <a:lnTo>
                  <a:pt x="1846" y="747"/>
                </a:lnTo>
                <a:lnTo>
                  <a:pt x="1753" y="225"/>
                </a:lnTo>
                <a:lnTo>
                  <a:pt x="1715" y="131"/>
                </a:lnTo>
                <a:lnTo>
                  <a:pt x="1641" y="57"/>
                </a:lnTo>
                <a:lnTo>
                  <a:pt x="1566" y="20"/>
                </a:lnTo>
                <a:lnTo>
                  <a:pt x="1473" y="1"/>
                </a:lnTo>
                <a:close/>
              </a:path>
            </a:pathLst>
          </a:custGeom>
          <a:noFill/>
          <a:ln w="19050">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TextBox 13">
            <a:extLst>
              <a:ext uri="{FF2B5EF4-FFF2-40B4-BE49-F238E27FC236}">
                <a16:creationId xmlns:a16="http://schemas.microsoft.com/office/drawing/2014/main" id="{F12BB0DB-EB17-8F1E-D33C-755A4B3C861B}"/>
              </a:ext>
            </a:extLst>
          </p:cNvPr>
          <p:cNvSpPr txBox="1"/>
          <p:nvPr/>
        </p:nvSpPr>
        <p:spPr>
          <a:xfrm>
            <a:off x="644544" y="1468118"/>
            <a:ext cx="10502728" cy="4154984"/>
          </a:xfrm>
          <a:prstGeom prst="rect">
            <a:avLst/>
          </a:prstGeom>
          <a:noFill/>
        </p:spPr>
        <p:txBody>
          <a:bodyPr wrap="square">
            <a:spAutoFit/>
          </a:bodyPr>
          <a:lstStyle/>
          <a:p>
            <a:r>
              <a:rPr lang="en-GB" sz="2200" b="1" dirty="0" err="1">
                <a:solidFill>
                  <a:srgbClr val="086575"/>
                </a:solidFill>
              </a:rPr>
              <a:t>Identificeer</a:t>
            </a:r>
            <a:r>
              <a:rPr lang="en-GB" sz="2200" b="1" dirty="0">
                <a:solidFill>
                  <a:srgbClr val="086575"/>
                </a:solidFill>
              </a:rPr>
              <a:t> </a:t>
            </a:r>
            <a:r>
              <a:rPr lang="en-GB" sz="2200" b="1" dirty="0" err="1">
                <a:solidFill>
                  <a:srgbClr val="086575"/>
                </a:solidFill>
              </a:rPr>
              <a:t>verkeerde</a:t>
            </a:r>
            <a:r>
              <a:rPr lang="en-GB" sz="2200" b="1" dirty="0">
                <a:solidFill>
                  <a:srgbClr val="086575"/>
                </a:solidFill>
              </a:rPr>
              <a:t> </a:t>
            </a:r>
            <a:r>
              <a:rPr lang="en-GB" sz="2200" b="1" dirty="0" err="1">
                <a:solidFill>
                  <a:srgbClr val="086575"/>
                </a:solidFill>
              </a:rPr>
              <a:t>uitlijningen</a:t>
            </a:r>
            <a:r>
              <a:rPr lang="en-GB" sz="2200" b="1" dirty="0">
                <a:solidFill>
                  <a:srgbClr val="086575"/>
                </a:solidFill>
              </a:rPr>
              <a:t>:
</a:t>
            </a:r>
            <a:r>
              <a:rPr lang="en-GB" sz="2200" b="1" dirty="0" err="1">
                <a:solidFill>
                  <a:srgbClr val="086575"/>
                </a:solidFill>
              </a:rPr>
              <a:t>Reflectie</a:t>
            </a:r>
            <a:r>
              <a:rPr lang="en-GB" sz="2200" b="1" dirty="0">
                <a:solidFill>
                  <a:srgbClr val="086575"/>
                </a:solidFill>
              </a:rPr>
              <a:t>: </a:t>
            </a:r>
            <a:r>
              <a:rPr lang="nl-NL" sz="2200" dirty="0">
                <a:solidFill>
                  <a:srgbClr val="595959"/>
                </a:solidFill>
              </a:rPr>
              <a:t>Identificeer specifieke gebieden waar de afstemming tussen marketing en sales mogelijk ontbreekt. Zijn er lacunes in de communicatie? Komen de marketinguitingen overeen met de verkoopargumenten die door uw verkoopteam worden gebruikt?</a:t>
            </a:r>
          </a:p>
          <a:p>
            <a:r>
              <a:rPr lang="en-GB" sz="2200" b="1" dirty="0">
                <a:solidFill>
                  <a:srgbClr val="086575"/>
                </a:solidFill>
              </a:rPr>
              <a:t>Actie: </a:t>
            </a:r>
            <a:r>
              <a:rPr lang="nl-NL" sz="2200" dirty="0">
                <a:solidFill>
                  <a:srgbClr val="595959"/>
                </a:solidFill>
              </a:rPr>
              <a:t>Voer een volledig overzicht uit van de afstemming van berichten en doelstellingen.</a:t>
            </a:r>
            <a:r>
              <a:rPr lang="en-GB" sz="2200" dirty="0">
                <a:solidFill>
                  <a:srgbClr val="595959"/>
                </a:solidFill>
              </a:rPr>
              <a:t> </a:t>
            </a:r>
          </a:p>
          <a:p>
            <a:endParaRPr lang="en-GB" sz="2200" dirty="0">
              <a:solidFill>
                <a:srgbClr val="595959"/>
              </a:solidFill>
            </a:endParaRPr>
          </a:p>
          <a:p>
            <a:r>
              <a:rPr lang="nl-NL" sz="2200" b="1" dirty="0"/>
              <a:t>Breng de klantreis in kaart:
Reflectie</a:t>
            </a:r>
            <a:r>
              <a:rPr lang="en-GB" sz="2200" b="1" dirty="0"/>
              <a:t>: </a:t>
            </a:r>
            <a:r>
              <a:rPr lang="nl-NL" sz="2200" dirty="0">
                <a:solidFill>
                  <a:srgbClr val="595959"/>
                </a:solidFill>
              </a:rPr>
              <a:t>Breng de customer </a:t>
            </a:r>
            <a:r>
              <a:rPr lang="nl-NL" sz="2200" dirty="0" err="1">
                <a:solidFill>
                  <a:srgbClr val="595959"/>
                </a:solidFill>
              </a:rPr>
              <a:t>journey</a:t>
            </a:r>
            <a:r>
              <a:rPr lang="nl-NL" sz="2200" dirty="0">
                <a:solidFill>
                  <a:srgbClr val="595959"/>
                </a:solidFill>
              </a:rPr>
              <a:t> in kaart van het eerste contact tot de aankoop. Zijn er fasen in de reis waar klanten doorgaans afhaken? Hoe goed ondersteunt uw marketing het verkoopproces bij elke stap? </a:t>
            </a:r>
          </a:p>
          <a:p>
            <a:r>
              <a:rPr lang="en-GB" sz="2200" b="1" dirty="0"/>
              <a:t>Actie</a:t>
            </a:r>
            <a:r>
              <a:rPr lang="en-GB" sz="2200" dirty="0"/>
              <a:t>: </a:t>
            </a:r>
            <a:r>
              <a:rPr lang="nl-NL" sz="2200" dirty="0">
                <a:solidFill>
                  <a:srgbClr val="595959"/>
                </a:solidFill>
              </a:rPr>
              <a:t>Maak een gedetailleerde customer </a:t>
            </a:r>
            <a:r>
              <a:rPr lang="nl-NL" sz="2200" dirty="0" err="1">
                <a:solidFill>
                  <a:srgbClr val="595959"/>
                </a:solidFill>
              </a:rPr>
              <a:t>journey</a:t>
            </a:r>
            <a:r>
              <a:rPr lang="nl-NL" sz="2200" dirty="0">
                <a:solidFill>
                  <a:srgbClr val="595959"/>
                </a:solidFill>
              </a:rPr>
              <a:t> map met contactpunten met zowel marketing als verkoop. Identificeer eventuele verbroken verbindingen</a:t>
            </a:r>
            <a:r>
              <a:rPr lang="en-GB" sz="2200" dirty="0">
                <a:solidFill>
                  <a:srgbClr val="595959"/>
                </a:solidFill>
              </a:rPr>
              <a:t>.</a:t>
            </a:r>
            <a:endParaRPr lang="en-GB" sz="2200" b="1" dirty="0">
              <a:solidFill>
                <a:srgbClr val="595959"/>
              </a:solidFill>
            </a:endParaRPr>
          </a:p>
        </p:txBody>
      </p:sp>
    </p:spTree>
    <p:extLst>
      <p:ext uri="{BB962C8B-B14F-4D97-AF65-F5344CB8AC3E}">
        <p14:creationId xmlns:p14="http://schemas.microsoft.com/office/powerpoint/2010/main" val="265145910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5D6DF-1E9C-94E6-D4D7-BF2C06404A0B}"/>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EF26ECCA-1506-2A58-A706-45A3FF671C40}"/>
              </a:ext>
            </a:extLst>
          </p:cNvPr>
          <p:cNvSpPr/>
          <p:nvPr/>
        </p:nvSpPr>
        <p:spPr>
          <a:xfrm>
            <a:off x="0" y="664464"/>
            <a:ext cx="818147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04591B2C-8DED-0110-C194-6DA94DF3084A}"/>
              </a:ext>
            </a:extLst>
          </p:cNvPr>
          <p:cNvSpPr>
            <a:spLocks noGrp="1"/>
          </p:cNvSpPr>
          <p:nvPr>
            <p:ph type="body" sz="quarter" idx="16"/>
          </p:nvPr>
        </p:nvSpPr>
        <p:spPr>
          <a:xfrm>
            <a:off x="381286" y="761603"/>
            <a:ext cx="10659020" cy="803654"/>
          </a:xfrm>
        </p:spPr>
        <p:txBody>
          <a:bodyPr/>
          <a:lstStyle/>
          <a:p>
            <a:r>
              <a:rPr lang="en-US" dirty="0">
                <a:solidFill>
                  <a:schemeClr val="bg1"/>
                </a:solidFill>
              </a:rPr>
              <a:t>Exercise</a:t>
            </a:r>
          </a:p>
          <a:p>
            <a:endParaRPr lang="en-US" dirty="0"/>
          </a:p>
        </p:txBody>
      </p:sp>
      <p:sp>
        <p:nvSpPr>
          <p:cNvPr id="7" name="Google Shape;239;p8">
            <a:extLst>
              <a:ext uri="{FF2B5EF4-FFF2-40B4-BE49-F238E27FC236}">
                <a16:creationId xmlns:a16="http://schemas.microsoft.com/office/drawing/2014/main" id="{8A6053E4-AE58-0302-B1DB-63F7C4E8FACC}"/>
              </a:ext>
            </a:extLst>
          </p:cNvPr>
          <p:cNvSpPr/>
          <p:nvPr/>
        </p:nvSpPr>
        <p:spPr>
          <a:xfrm>
            <a:off x="8676100" y="1964864"/>
            <a:ext cx="528063" cy="467784"/>
          </a:xfrm>
          <a:custGeom>
            <a:avLst/>
            <a:gdLst/>
            <a:ahLst/>
            <a:cxnLst/>
            <a:rect l="l" t="t" r="r" b="b"/>
            <a:pathLst>
              <a:path w="6693" h="5929" extrusionOk="0">
                <a:moveTo>
                  <a:pt x="224" y="1"/>
                </a:moveTo>
                <a:lnTo>
                  <a:pt x="168" y="20"/>
                </a:lnTo>
                <a:lnTo>
                  <a:pt x="94" y="75"/>
                </a:lnTo>
                <a:lnTo>
                  <a:pt x="19" y="169"/>
                </a:lnTo>
                <a:lnTo>
                  <a:pt x="19" y="225"/>
                </a:lnTo>
                <a:lnTo>
                  <a:pt x="1" y="281"/>
                </a:lnTo>
                <a:lnTo>
                  <a:pt x="1" y="467"/>
                </a:lnTo>
                <a:lnTo>
                  <a:pt x="19" y="523"/>
                </a:lnTo>
                <a:lnTo>
                  <a:pt x="19" y="560"/>
                </a:lnTo>
                <a:lnTo>
                  <a:pt x="94" y="653"/>
                </a:lnTo>
                <a:lnTo>
                  <a:pt x="168" y="709"/>
                </a:lnTo>
                <a:lnTo>
                  <a:pt x="224" y="728"/>
                </a:lnTo>
                <a:lnTo>
                  <a:pt x="280" y="747"/>
                </a:lnTo>
                <a:lnTo>
                  <a:pt x="1100" y="747"/>
                </a:lnTo>
                <a:lnTo>
                  <a:pt x="1902" y="4717"/>
                </a:lnTo>
                <a:lnTo>
                  <a:pt x="1827" y="4773"/>
                </a:lnTo>
                <a:lnTo>
                  <a:pt x="1771" y="4829"/>
                </a:lnTo>
                <a:lnTo>
                  <a:pt x="1715" y="4903"/>
                </a:lnTo>
                <a:lnTo>
                  <a:pt x="1659" y="4978"/>
                </a:lnTo>
                <a:lnTo>
                  <a:pt x="1622" y="5052"/>
                </a:lnTo>
                <a:lnTo>
                  <a:pt x="1604" y="5127"/>
                </a:lnTo>
                <a:lnTo>
                  <a:pt x="1585" y="5220"/>
                </a:lnTo>
                <a:lnTo>
                  <a:pt x="1585" y="5313"/>
                </a:lnTo>
                <a:lnTo>
                  <a:pt x="1604" y="5444"/>
                </a:lnTo>
                <a:lnTo>
                  <a:pt x="1641" y="5556"/>
                </a:lnTo>
                <a:lnTo>
                  <a:pt x="1697" y="5649"/>
                </a:lnTo>
                <a:lnTo>
                  <a:pt x="1771" y="5742"/>
                </a:lnTo>
                <a:lnTo>
                  <a:pt x="1864" y="5817"/>
                </a:lnTo>
                <a:lnTo>
                  <a:pt x="1976" y="5872"/>
                </a:lnTo>
                <a:lnTo>
                  <a:pt x="2088" y="5910"/>
                </a:lnTo>
                <a:lnTo>
                  <a:pt x="2200" y="5928"/>
                </a:lnTo>
                <a:lnTo>
                  <a:pt x="2330" y="5928"/>
                </a:lnTo>
                <a:lnTo>
                  <a:pt x="2461" y="5891"/>
                </a:lnTo>
                <a:lnTo>
                  <a:pt x="2573" y="5835"/>
                </a:lnTo>
                <a:lnTo>
                  <a:pt x="2685" y="5761"/>
                </a:lnTo>
                <a:lnTo>
                  <a:pt x="2759" y="5649"/>
                </a:lnTo>
                <a:lnTo>
                  <a:pt x="2834" y="5537"/>
                </a:lnTo>
                <a:lnTo>
                  <a:pt x="2871" y="5425"/>
                </a:lnTo>
                <a:lnTo>
                  <a:pt x="2890" y="5295"/>
                </a:lnTo>
                <a:lnTo>
                  <a:pt x="2871" y="5146"/>
                </a:lnTo>
                <a:lnTo>
                  <a:pt x="2834" y="5034"/>
                </a:lnTo>
                <a:lnTo>
                  <a:pt x="2759" y="4922"/>
                </a:lnTo>
                <a:lnTo>
                  <a:pt x="2685" y="4829"/>
                </a:lnTo>
                <a:lnTo>
                  <a:pt x="5126" y="4829"/>
                </a:lnTo>
                <a:lnTo>
                  <a:pt x="5033" y="4922"/>
                </a:lnTo>
                <a:lnTo>
                  <a:pt x="4977" y="5034"/>
                </a:lnTo>
                <a:lnTo>
                  <a:pt x="4940" y="5164"/>
                </a:lnTo>
                <a:lnTo>
                  <a:pt x="4921" y="5295"/>
                </a:lnTo>
                <a:lnTo>
                  <a:pt x="4940" y="5425"/>
                </a:lnTo>
                <a:lnTo>
                  <a:pt x="4977" y="5556"/>
                </a:lnTo>
                <a:lnTo>
                  <a:pt x="5033" y="5649"/>
                </a:lnTo>
                <a:lnTo>
                  <a:pt x="5126" y="5742"/>
                </a:lnTo>
                <a:lnTo>
                  <a:pt x="5220" y="5817"/>
                </a:lnTo>
                <a:lnTo>
                  <a:pt x="5313" y="5891"/>
                </a:lnTo>
                <a:lnTo>
                  <a:pt x="5443" y="5928"/>
                </a:lnTo>
                <a:lnTo>
                  <a:pt x="5704" y="5928"/>
                </a:lnTo>
                <a:lnTo>
                  <a:pt x="5816" y="5891"/>
                </a:lnTo>
                <a:lnTo>
                  <a:pt x="5928" y="5835"/>
                </a:lnTo>
                <a:lnTo>
                  <a:pt x="6021" y="5742"/>
                </a:lnTo>
                <a:lnTo>
                  <a:pt x="6114" y="5649"/>
                </a:lnTo>
                <a:lnTo>
                  <a:pt x="6170" y="5537"/>
                </a:lnTo>
                <a:lnTo>
                  <a:pt x="6208" y="5425"/>
                </a:lnTo>
                <a:lnTo>
                  <a:pt x="6226" y="5295"/>
                </a:lnTo>
                <a:lnTo>
                  <a:pt x="6208" y="5183"/>
                </a:lnTo>
                <a:lnTo>
                  <a:pt x="6189" y="5108"/>
                </a:lnTo>
                <a:lnTo>
                  <a:pt x="6170" y="5015"/>
                </a:lnTo>
                <a:lnTo>
                  <a:pt x="6114" y="4940"/>
                </a:lnTo>
                <a:lnTo>
                  <a:pt x="6077" y="4866"/>
                </a:lnTo>
                <a:lnTo>
                  <a:pt x="6003" y="4810"/>
                </a:lnTo>
                <a:lnTo>
                  <a:pt x="5928" y="4754"/>
                </a:lnTo>
                <a:lnTo>
                  <a:pt x="5853" y="4698"/>
                </a:lnTo>
                <a:lnTo>
                  <a:pt x="5928" y="4419"/>
                </a:lnTo>
                <a:lnTo>
                  <a:pt x="5928" y="4363"/>
                </a:lnTo>
                <a:lnTo>
                  <a:pt x="5928" y="4288"/>
                </a:lnTo>
                <a:lnTo>
                  <a:pt x="5891" y="4232"/>
                </a:lnTo>
                <a:lnTo>
                  <a:pt x="5872" y="4176"/>
                </a:lnTo>
                <a:lnTo>
                  <a:pt x="5816" y="4139"/>
                </a:lnTo>
                <a:lnTo>
                  <a:pt x="5779" y="4102"/>
                </a:lnTo>
                <a:lnTo>
                  <a:pt x="5723" y="4083"/>
                </a:lnTo>
                <a:lnTo>
                  <a:pt x="2536" y="4083"/>
                </a:lnTo>
                <a:lnTo>
                  <a:pt x="2461" y="3710"/>
                </a:lnTo>
                <a:lnTo>
                  <a:pt x="5853" y="3710"/>
                </a:lnTo>
                <a:lnTo>
                  <a:pt x="5947" y="3692"/>
                </a:lnTo>
                <a:lnTo>
                  <a:pt x="6040" y="3654"/>
                </a:lnTo>
                <a:lnTo>
                  <a:pt x="6096" y="3580"/>
                </a:lnTo>
                <a:lnTo>
                  <a:pt x="6133" y="3487"/>
                </a:lnTo>
                <a:lnTo>
                  <a:pt x="6674" y="1082"/>
                </a:lnTo>
                <a:lnTo>
                  <a:pt x="6692" y="1007"/>
                </a:lnTo>
                <a:lnTo>
                  <a:pt x="6674" y="952"/>
                </a:lnTo>
                <a:lnTo>
                  <a:pt x="6655" y="896"/>
                </a:lnTo>
                <a:lnTo>
                  <a:pt x="6618" y="840"/>
                </a:lnTo>
                <a:lnTo>
                  <a:pt x="6580" y="802"/>
                </a:lnTo>
                <a:lnTo>
                  <a:pt x="6524" y="765"/>
                </a:lnTo>
                <a:lnTo>
                  <a:pt x="6469" y="747"/>
                </a:lnTo>
                <a:lnTo>
                  <a:pt x="1846" y="747"/>
                </a:lnTo>
                <a:lnTo>
                  <a:pt x="1753" y="225"/>
                </a:lnTo>
                <a:lnTo>
                  <a:pt x="1715" y="131"/>
                </a:lnTo>
                <a:lnTo>
                  <a:pt x="1641" y="57"/>
                </a:lnTo>
                <a:lnTo>
                  <a:pt x="1566" y="20"/>
                </a:lnTo>
                <a:lnTo>
                  <a:pt x="1473" y="1"/>
                </a:lnTo>
                <a:close/>
              </a:path>
            </a:pathLst>
          </a:custGeom>
          <a:noFill/>
          <a:ln w="19050">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TextBox 13">
            <a:extLst>
              <a:ext uri="{FF2B5EF4-FFF2-40B4-BE49-F238E27FC236}">
                <a16:creationId xmlns:a16="http://schemas.microsoft.com/office/drawing/2014/main" id="{3C949707-89A0-2D42-801B-7C17BA96A983}"/>
              </a:ext>
            </a:extLst>
          </p:cNvPr>
          <p:cNvSpPr txBox="1"/>
          <p:nvPr/>
        </p:nvSpPr>
        <p:spPr>
          <a:xfrm>
            <a:off x="643938" y="1565257"/>
            <a:ext cx="10133716" cy="3477875"/>
          </a:xfrm>
          <a:prstGeom prst="rect">
            <a:avLst/>
          </a:prstGeom>
          <a:noFill/>
        </p:spPr>
        <p:txBody>
          <a:bodyPr wrap="square">
            <a:spAutoFit/>
          </a:bodyPr>
          <a:lstStyle/>
          <a:p>
            <a:r>
              <a:rPr lang="en-GB" sz="2000" b="1" dirty="0" err="1">
                <a:solidFill>
                  <a:srgbClr val="086575"/>
                </a:solidFill>
              </a:rPr>
              <a:t>Ontwikkel</a:t>
            </a:r>
            <a:r>
              <a:rPr lang="en-GB" sz="2000" b="1" dirty="0">
                <a:solidFill>
                  <a:srgbClr val="086575"/>
                </a:solidFill>
              </a:rPr>
              <a:t> </a:t>
            </a:r>
            <a:r>
              <a:rPr lang="en-GB" sz="2000" b="1" dirty="0" err="1">
                <a:solidFill>
                  <a:srgbClr val="086575"/>
                </a:solidFill>
              </a:rPr>
              <a:t>integratiestrategieën</a:t>
            </a:r>
            <a:r>
              <a:rPr lang="en-GB" sz="2000" b="1" dirty="0">
                <a:solidFill>
                  <a:srgbClr val="086575"/>
                </a:solidFill>
              </a:rPr>
              <a:t>:
</a:t>
            </a:r>
            <a:r>
              <a:rPr lang="en-GB" sz="2000" b="1" dirty="0" err="1">
                <a:solidFill>
                  <a:srgbClr val="086575"/>
                </a:solidFill>
              </a:rPr>
              <a:t>Reflectie</a:t>
            </a:r>
            <a:r>
              <a:rPr lang="en-GB" sz="2000" b="1" dirty="0">
                <a:solidFill>
                  <a:srgbClr val="086575"/>
                </a:solidFill>
              </a:rPr>
              <a:t>: </a:t>
            </a:r>
            <a:r>
              <a:rPr lang="nl-NL" sz="2000" dirty="0">
                <a:solidFill>
                  <a:srgbClr val="595959"/>
                </a:solidFill>
              </a:rPr>
              <a:t>Welke strategieën kunt u op basis van uw bevindingen uit de </a:t>
            </a:r>
            <a:r>
              <a:rPr lang="nl-NL" sz="2000" dirty="0" err="1">
                <a:solidFill>
                  <a:srgbClr val="595959"/>
                </a:solidFill>
              </a:rPr>
              <a:t>mapping</a:t>
            </a:r>
            <a:r>
              <a:rPr lang="nl-NL" sz="2000" dirty="0">
                <a:solidFill>
                  <a:srgbClr val="595959"/>
                </a:solidFill>
              </a:rPr>
              <a:t>-feedback implementeren om de integratie van marketing en sales te verbeteren?</a:t>
            </a:r>
          </a:p>
          <a:p>
            <a:endParaRPr lang="en-GB" sz="2000" dirty="0">
              <a:solidFill>
                <a:srgbClr val="595959"/>
              </a:solidFill>
            </a:endParaRPr>
          </a:p>
          <a:p>
            <a:r>
              <a:rPr lang="en-GB" sz="2000" b="1" dirty="0">
                <a:solidFill>
                  <a:srgbClr val="086575"/>
                </a:solidFill>
              </a:rPr>
              <a:t>Actie: </a:t>
            </a:r>
          </a:p>
          <a:p>
            <a:pPr marL="342900" indent="-342900">
              <a:buFont typeface="Arial" panose="020B0604020202020204" pitchFamily="34" charset="0"/>
              <a:buChar char="•"/>
            </a:pPr>
            <a:r>
              <a:rPr lang="nl-NL" sz="2000" dirty="0">
                <a:solidFill>
                  <a:srgbClr val="595959"/>
                </a:solidFill>
              </a:rPr>
              <a:t>Ontwikkel een plan dat geïntegreerde technologische oplossingen (zoals CRM-systemen) of trainingssessies kan bevatten om een uniforme klantervaring te bieden.
Stel meetbare doelen op basis van uw integratiestrategieën. Dit kunnen verbeterde leadconversieratio's, meer klantbehoud of consistentere </a:t>
            </a:r>
            <a:r>
              <a:rPr lang="nl-NL" sz="2000" dirty="0" err="1">
                <a:solidFill>
                  <a:srgbClr val="595959"/>
                </a:solidFill>
              </a:rPr>
              <a:t>upselling</a:t>
            </a:r>
            <a:r>
              <a:rPr lang="nl-NL" sz="2000" dirty="0">
                <a:solidFill>
                  <a:srgbClr val="595959"/>
                </a:solidFill>
              </a:rPr>
              <a:t>-resultaten zijn. Bekijk deze statistieken regelmatig en pas uw strategieën indien nodig aan om de integratie te blijven verbeteren.</a:t>
            </a:r>
            <a:endParaRPr lang="en-GB" sz="2000" dirty="0">
              <a:solidFill>
                <a:srgbClr val="595959"/>
              </a:solidFill>
            </a:endParaRPr>
          </a:p>
        </p:txBody>
      </p:sp>
    </p:spTree>
    <p:extLst>
      <p:ext uri="{BB962C8B-B14F-4D97-AF65-F5344CB8AC3E}">
        <p14:creationId xmlns:p14="http://schemas.microsoft.com/office/powerpoint/2010/main" val="76442063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5328264C-32A9-A14B-88CE-E920BC4BEE14}"/>
              </a:ext>
            </a:extLst>
          </p:cNvPr>
          <p:cNvSpPr>
            <a:spLocks noGrp="1"/>
          </p:cNvSpPr>
          <p:nvPr>
            <p:ph type="body" sz="quarter" idx="20"/>
          </p:nvPr>
        </p:nvSpPr>
        <p:spPr>
          <a:xfrm>
            <a:off x="758806" y="2176543"/>
            <a:ext cx="6167692" cy="837258"/>
          </a:xfrm>
        </p:spPr>
        <p:txBody>
          <a:bodyPr>
            <a:normAutofit fontScale="55000" lnSpcReduction="20000"/>
          </a:bodyPr>
          <a:lstStyle/>
          <a:p>
            <a:r>
              <a:rPr lang="nl-NL" sz="5400" dirty="0"/>
              <a:t>Goed gedaan met het voltooien van module 9</a:t>
            </a:r>
            <a:endParaRPr lang="en-US" sz="5400" dirty="0"/>
          </a:p>
        </p:txBody>
      </p:sp>
      <p:grpSp>
        <p:nvGrpSpPr>
          <p:cNvPr id="62" name="Graphic 3">
            <a:extLst>
              <a:ext uri="{FF2B5EF4-FFF2-40B4-BE49-F238E27FC236}">
                <a16:creationId xmlns:a16="http://schemas.microsoft.com/office/drawing/2014/main" id="{C56D09F9-0ADB-4B95-1F1A-94019801E93B}"/>
              </a:ext>
            </a:extLst>
          </p:cNvPr>
          <p:cNvGrpSpPr/>
          <p:nvPr/>
        </p:nvGrpSpPr>
        <p:grpSpPr>
          <a:xfrm>
            <a:off x="10130553" y="4266316"/>
            <a:ext cx="545169" cy="545169"/>
            <a:chOff x="1950027" y="2499889"/>
            <a:chExt cx="850463" cy="850463"/>
          </a:xfrm>
        </p:grpSpPr>
        <p:sp>
          <p:nvSpPr>
            <p:cNvPr id="63" name="Freeform 62">
              <a:extLst>
                <a:ext uri="{FF2B5EF4-FFF2-40B4-BE49-F238E27FC236}">
                  <a16:creationId xmlns:a16="http://schemas.microsoft.com/office/drawing/2014/main" id="{AEC66B57-00E9-95B1-B844-4A2E91A0D1E2}"/>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64" name="Graphic 3">
              <a:extLst>
                <a:ext uri="{FF2B5EF4-FFF2-40B4-BE49-F238E27FC236}">
                  <a16:creationId xmlns:a16="http://schemas.microsoft.com/office/drawing/2014/main" id="{4000CBF1-ECE7-E504-BF16-948130FF4BA6}"/>
                </a:ext>
              </a:extLst>
            </p:cNvPr>
            <p:cNvGrpSpPr/>
            <p:nvPr/>
          </p:nvGrpSpPr>
          <p:grpSpPr>
            <a:xfrm>
              <a:off x="2107521" y="2657382"/>
              <a:ext cx="535476" cy="535477"/>
              <a:chOff x="2107521" y="2657382"/>
              <a:chExt cx="535476" cy="535477"/>
            </a:xfrm>
            <a:solidFill>
              <a:srgbClr val="FFFFFF"/>
            </a:solidFill>
          </p:grpSpPr>
          <p:sp>
            <p:nvSpPr>
              <p:cNvPr id="65" name="Freeform 64">
                <a:extLst>
                  <a:ext uri="{FF2B5EF4-FFF2-40B4-BE49-F238E27FC236}">
                    <a16:creationId xmlns:a16="http://schemas.microsoft.com/office/drawing/2014/main" id="{D1E57DC2-A653-D0D0-6CE6-DF382C505B0F}"/>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FFA48959-59D3-0971-972C-F25DC52B5CF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7" name="Freeform 66">
                <a:extLst>
                  <a:ext uri="{FF2B5EF4-FFF2-40B4-BE49-F238E27FC236}">
                    <a16:creationId xmlns:a16="http://schemas.microsoft.com/office/drawing/2014/main" id="{DEE58745-3A81-E5EA-64BE-8A492B5D7EB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68" name="Graphic 3">
            <a:extLst>
              <a:ext uri="{FF2B5EF4-FFF2-40B4-BE49-F238E27FC236}">
                <a16:creationId xmlns:a16="http://schemas.microsoft.com/office/drawing/2014/main" id="{335CB3CC-9F19-6F85-BF5F-A8CCCEAD044E}"/>
              </a:ext>
            </a:extLst>
          </p:cNvPr>
          <p:cNvGrpSpPr/>
          <p:nvPr/>
        </p:nvGrpSpPr>
        <p:grpSpPr>
          <a:xfrm>
            <a:off x="8785801" y="4266316"/>
            <a:ext cx="545169" cy="545169"/>
            <a:chOff x="-147782" y="2499889"/>
            <a:chExt cx="850463" cy="850463"/>
          </a:xfrm>
        </p:grpSpPr>
        <p:sp>
          <p:nvSpPr>
            <p:cNvPr id="69" name="Freeform 68">
              <a:extLst>
                <a:ext uri="{FF2B5EF4-FFF2-40B4-BE49-F238E27FC236}">
                  <a16:creationId xmlns:a16="http://schemas.microsoft.com/office/drawing/2014/main" id="{2724EFA5-B0B7-E508-6946-C21A47EEAE81}"/>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id="{0C8ACF1C-D28B-7C08-0DFE-A46AC98255A5}"/>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71" name="Graphic 3">
            <a:extLst>
              <a:ext uri="{FF2B5EF4-FFF2-40B4-BE49-F238E27FC236}">
                <a16:creationId xmlns:a16="http://schemas.microsoft.com/office/drawing/2014/main" id="{3CA2C9ED-8297-D574-502D-97ABF5ED9D20}"/>
              </a:ext>
            </a:extLst>
          </p:cNvPr>
          <p:cNvGrpSpPr/>
          <p:nvPr/>
        </p:nvGrpSpPr>
        <p:grpSpPr>
          <a:xfrm>
            <a:off x="10802525" y="4266316"/>
            <a:ext cx="545169" cy="545169"/>
            <a:chOff x="2998302" y="2499889"/>
            <a:chExt cx="850463" cy="850463"/>
          </a:xfrm>
        </p:grpSpPr>
        <p:sp>
          <p:nvSpPr>
            <p:cNvPr id="72" name="Freeform 71">
              <a:extLst>
                <a:ext uri="{FF2B5EF4-FFF2-40B4-BE49-F238E27FC236}">
                  <a16:creationId xmlns:a16="http://schemas.microsoft.com/office/drawing/2014/main" id="{76B425F3-5421-4A38-33A4-6C26870648BD}"/>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DBD22"/>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3" name="Freeform 72">
              <a:extLst>
                <a:ext uri="{FF2B5EF4-FFF2-40B4-BE49-F238E27FC236}">
                  <a16:creationId xmlns:a16="http://schemas.microsoft.com/office/drawing/2014/main" id="{3DCEFF72-DD6C-5669-1EF6-53E1CAD4B9C9}"/>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74" name="Graphic 3">
            <a:extLst>
              <a:ext uri="{FF2B5EF4-FFF2-40B4-BE49-F238E27FC236}">
                <a16:creationId xmlns:a16="http://schemas.microsoft.com/office/drawing/2014/main" id="{D8754C26-B03A-E487-5492-5E212A1DFAE2}"/>
              </a:ext>
            </a:extLst>
          </p:cNvPr>
          <p:cNvGrpSpPr/>
          <p:nvPr/>
        </p:nvGrpSpPr>
        <p:grpSpPr>
          <a:xfrm>
            <a:off x="8113831" y="4266316"/>
            <a:ext cx="545169" cy="545573"/>
            <a:chOff x="-1196056" y="2499889"/>
            <a:chExt cx="850463" cy="851093"/>
          </a:xfrm>
        </p:grpSpPr>
        <p:sp>
          <p:nvSpPr>
            <p:cNvPr id="75" name="Freeform 74">
              <a:extLst>
                <a:ext uri="{FF2B5EF4-FFF2-40B4-BE49-F238E27FC236}">
                  <a16:creationId xmlns:a16="http://schemas.microsoft.com/office/drawing/2014/main" id="{791B3C7C-D450-6968-6C26-9A6F963A7821}"/>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DBD22"/>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6" name="Freeform 75">
              <a:extLst>
                <a:ext uri="{FF2B5EF4-FFF2-40B4-BE49-F238E27FC236}">
                  <a16:creationId xmlns:a16="http://schemas.microsoft.com/office/drawing/2014/main" id="{D6314C54-AD25-49D4-E254-987A1C313CF7}"/>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 name="Freeform 1">
            <a:extLst>
              <a:ext uri="{FF2B5EF4-FFF2-40B4-BE49-F238E27FC236}">
                <a16:creationId xmlns:a16="http://schemas.microsoft.com/office/drawing/2014/main" id="{E9824104-FDAB-A720-0EDA-61E965DCF598}"/>
              </a:ext>
            </a:extLst>
          </p:cNvPr>
          <p:cNvSpPr/>
          <p:nvPr/>
        </p:nvSpPr>
        <p:spPr>
          <a:xfrm>
            <a:off x="-62848" y="4871807"/>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77" name="Freeform 76">
            <a:extLst>
              <a:ext uri="{FF2B5EF4-FFF2-40B4-BE49-F238E27FC236}">
                <a16:creationId xmlns:a16="http://schemas.microsoft.com/office/drawing/2014/main" id="{9C3E532C-27B4-C12A-F88D-A3FB1559FEFB}"/>
              </a:ext>
            </a:extLst>
          </p:cNvPr>
          <p:cNvSpPr/>
          <p:nvPr/>
        </p:nvSpPr>
        <p:spPr>
          <a:xfrm>
            <a:off x="9458178" y="4266316"/>
            <a:ext cx="545169" cy="545169"/>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78" name="Graphic 77" descr="World with solid fill">
            <a:extLst>
              <a:ext uri="{FF2B5EF4-FFF2-40B4-BE49-F238E27FC236}">
                <a16:creationId xmlns:a16="http://schemas.microsoft.com/office/drawing/2014/main" id="{358EC4EB-32FC-1ABF-498A-9E7B96B14848}"/>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487115" y="4298265"/>
            <a:ext cx="478037" cy="478037"/>
          </a:xfrm>
          <a:prstGeom prst="rect">
            <a:avLst/>
          </a:prstGeom>
        </p:spPr>
      </p:pic>
      <p:sp>
        <p:nvSpPr>
          <p:cNvPr id="3" name="Text Placeholder 2">
            <a:extLst>
              <a:ext uri="{FF2B5EF4-FFF2-40B4-BE49-F238E27FC236}">
                <a16:creationId xmlns:a16="http://schemas.microsoft.com/office/drawing/2014/main" id="{083BFA2E-31D5-FE15-2615-EB05BE559EDD}"/>
              </a:ext>
            </a:extLst>
          </p:cNvPr>
          <p:cNvSpPr>
            <a:spLocks noGrp="1"/>
          </p:cNvSpPr>
          <p:nvPr>
            <p:ph type="body" sz="quarter" idx="17"/>
          </p:nvPr>
        </p:nvSpPr>
        <p:spPr>
          <a:xfrm>
            <a:off x="434893" y="4933961"/>
            <a:ext cx="5918312" cy="679345"/>
          </a:xfrm>
        </p:spPr>
        <p:txBody>
          <a:bodyPr/>
          <a:lstStyle/>
          <a:p>
            <a:pPr marL="0" indent="0">
              <a:buNone/>
            </a:pPr>
            <a:r>
              <a:rPr lang="en-US" sz="4000" dirty="0">
                <a:solidFill>
                  <a:schemeClr val="bg1"/>
                </a:solidFill>
              </a:rPr>
              <a:t>www.</a:t>
            </a:r>
            <a:r>
              <a:rPr lang="en-US" sz="4000" b="1" dirty="0">
                <a:solidFill>
                  <a:schemeClr val="bg1"/>
                </a:solidFill>
              </a:rPr>
              <a:t>mosaic4investing</a:t>
            </a:r>
            <a:r>
              <a:rPr lang="en-US" sz="4000" dirty="0">
                <a:solidFill>
                  <a:schemeClr val="bg1"/>
                </a:solidFill>
              </a:rPr>
              <a:t>.eu</a:t>
            </a:r>
          </a:p>
          <a:p>
            <a:endParaRPr lang="en-US" sz="3200" dirty="0"/>
          </a:p>
        </p:txBody>
      </p:sp>
      <p:sp>
        <p:nvSpPr>
          <p:cNvPr id="4" name="Text Placeholder 18">
            <a:extLst>
              <a:ext uri="{FF2B5EF4-FFF2-40B4-BE49-F238E27FC236}">
                <a16:creationId xmlns:a16="http://schemas.microsoft.com/office/drawing/2014/main" id="{6ACD3EE0-88DB-344E-CC85-D9C6C7567810}"/>
              </a:ext>
            </a:extLst>
          </p:cNvPr>
          <p:cNvSpPr txBox="1">
            <a:spLocks/>
          </p:cNvSpPr>
          <p:nvPr/>
        </p:nvSpPr>
        <p:spPr>
          <a:xfrm>
            <a:off x="758806" y="3429000"/>
            <a:ext cx="6852183" cy="731140"/>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dirty="0"/>
              <a:t>De volgende stap is Module 10 Operations </a:t>
            </a:r>
            <a:r>
              <a:rPr lang="nl-NL" dirty="0" err="1"/>
              <a:t>and</a:t>
            </a:r>
            <a:r>
              <a:rPr lang="nl-NL" dirty="0"/>
              <a:t> Resource Management: Maximalisering van efficiëntie en schaalbaarheid in bedrijfsactiviteiten</a:t>
            </a:r>
            <a:endParaRPr lang="en-US" dirty="0"/>
          </a:p>
        </p:txBody>
      </p:sp>
    </p:spTree>
    <p:extLst>
      <p:ext uri="{BB962C8B-B14F-4D97-AF65-F5344CB8AC3E}">
        <p14:creationId xmlns:p14="http://schemas.microsoft.com/office/powerpoint/2010/main" val="41698255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3383349" y="1718274"/>
            <a:ext cx="7953438" cy="3849918"/>
          </a:xfrm>
        </p:spPr>
        <p:txBody>
          <a:bodyPr/>
          <a:lstStyle/>
          <a:p>
            <a:pPr marL="0" indent="0"/>
            <a:r>
              <a:rPr lang="nl-NL" sz="2000" dirty="0"/>
              <a:t>Goede marketing is veelzijdig en dynamisch en combineert creativiteit, strategie en effectieve communicatie om te resoneren en contact te maken met het publiek en specifieke zakelijke doelstellingen te bereiken. Maar hoe ziet goede marketing eruit?</a:t>
            </a:r>
          </a:p>
          <a:p>
            <a:pPr marL="0" indent="0"/>
            <a:r>
              <a:rPr lang="nl-NL" sz="2000" b="1" dirty="0">
                <a:solidFill>
                  <a:srgbClr val="DE0A1D"/>
                </a:solidFill>
              </a:rPr>
              <a:t>Het is een klantgerichte aanpak</a:t>
            </a:r>
            <a:br>
              <a:rPr lang="nl-NL" sz="2000" b="1" dirty="0">
                <a:solidFill>
                  <a:srgbClr val="DE0A1D"/>
                </a:solidFill>
              </a:rPr>
            </a:br>
            <a:r>
              <a:rPr lang="nl-NL" sz="2000" dirty="0"/>
              <a:t>Goede marketing begint met een goed begrip van de behoeften, voorkeuren en pijnpunten van de doelgroep. Dit inzicht komt voort uit grondig marktonderzoek en directe feedback van klanten.</a:t>
            </a:r>
          </a:p>
          <a:p>
            <a:pPr marL="0" indent="0"/>
            <a:r>
              <a:rPr lang="nl-NL" sz="2000" dirty="0"/>
              <a:t>Hoge mate van personalisatie en op maat gemaakte marketinguitingen (precisiemarketing) om te voldoen aan de zeer specifieke behoeften en interesses van verschillende klantsegmenten.</a:t>
            </a:r>
            <a:endParaRPr lang="en-US" sz="2000" dirty="0"/>
          </a:p>
          <a:p>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806917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70607" y="761603"/>
            <a:ext cx="9632553" cy="803654"/>
          </a:xfrm>
        </p:spPr>
        <p:txBody>
          <a:bodyPr/>
          <a:lstStyle/>
          <a:p>
            <a:r>
              <a:rPr lang="nl-NL" dirty="0">
                <a:solidFill>
                  <a:schemeClr val="bg1"/>
                </a:solidFill>
              </a:rPr>
              <a:t>Hoe ziet goede marketing eruit?</a:t>
            </a:r>
            <a:endParaRPr lang="en-US" dirty="0"/>
          </a:p>
        </p:txBody>
      </p:sp>
      <p:pic>
        <p:nvPicPr>
          <p:cNvPr id="6" name="Picture 5" descr="Close up of bullseye">
            <a:extLst>
              <a:ext uri="{FF2B5EF4-FFF2-40B4-BE49-F238E27FC236}">
                <a16:creationId xmlns:a16="http://schemas.microsoft.com/office/drawing/2014/main" id="{BC3F6965-BC9A-F75D-F605-F51A689AA436}"/>
              </a:ext>
            </a:extLst>
          </p:cNvPr>
          <p:cNvPicPr>
            <a:picLocks noChangeAspect="1"/>
          </p:cNvPicPr>
          <p:nvPr/>
        </p:nvPicPr>
        <p:blipFill>
          <a:blip r:embed="rId2"/>
          <a:srcRect l="10571" r="35695"/>
          <a:stretch/>
        </p:blipFill>
        <p:spPr>
          <a:xfrm>
            <a:off x="525102" y="1744727"/>
            <a:ext cx="2758147" cy="3422009"/>
          </a:xfrm>
          <a:prstGeom prst="rect">
            <a:avLst/>
          </a:prstGeom>
        </p:spPr>
      </p:pic>
    </p:spTree>
    <p:extLst>
      <p:ext uri="{BB962C8B-B14F-4D97-AF65-F5344CB8AC3E}">
        <p14:creationId xmlns:p14="http://schemas.microsoft.com/office/powerpoint/2010/main" val="8707117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21986" y="1565257"/>
            <a:ext cx="4884984" cy="3849918"/>
          </a:xfrm>
        </p:spPr>
        <p:txBody>
          <a:bodyPr/>
          <a:lstStyle/>
          <a:p>
            <a:r>
              <a:rPr lang="en-GB" sz="2000" b="1" dirty="0" err="1">
                <a:solidFill>
                  <a:srgbClr val="DE0A1D"/>
                </a:solidFill>
              </a:rPr>
              <a:t>Duidelijke</a:t>
            </a:r>
            <a:r>
              <a:rPr lang="en-GB" sz="2000" b="1" dirty="0">
                <a:solidFill>
                  <a:srgbClr val="DE0A1D"/>
                </a:solidFill>
              </a:rPr>
              <a:t> </a:t>
            </a:r>
            <a:r>
              <a:rPr lang="en-GB" sz="2000" b="1" dirty="0" err="1">
                <a:solidFill>
                  <a:srgbClr val="DE0A1D"/>
                </a:solidFill>
              </a:rPr>
              <a:t>en</a:t>
            </a:r>
            <a:r>
              <a:rPr lang="en-GB" sz="2000" b="1" dirty="0">
                <a:solidFill>
                  <a:srgbClr val="DE0A1D"/>
                </a:solidFill>
              </a:rPr>
              <a:t> </a:t>
            </a:r>
            <a:r>
              <a:rPr lang="en-GB" sz="2000" b="1" dirty="0" err="1">
                <a:solidFill>
                  <a:srgbClr val="DE0A1D"/>
                </a:solidFill>
              </a:rPr>
              <a:t>overtuigende</a:t>
            </a:r>
            <a:r>
              <a:rPr lang="en-GB" sz="2000" b="1" dirty="0">
                <a:solidFill>
                  <a:srgbClr val="DE0A1D"/>
                </a:solidFill>
              </a:rPr>
              <a:t> </a:t>
            </a:r>
            <a:r>
              <a:rPr lang="en-GB" sz="2000" b="1" dirty="0" err="1">
                <a:solidFill>
                  <a:srgbClr val="DE0A1D"/>
                </a:solidFill>
              </a:rPr>
              <a:t>berichten</a:t>
            </a:r>
            <a:endParaRPr lang="en-GB" sz="2000" b="1" dirty="0">
              <a:solidFill>
                <a:srgbClr val="DE0A1D"/>
              </a:solidFill>
            </a:endParaRPr>
          </a:p>
          <a:p>
            <a:pPr marL="342900" indent="-342900">
              <a:buFont typeface="Arial" panose="020B0604020202020204" pitchFamily="34" charset="0"/>
              <a:buChar char="•"/>
            </a:pPr>
            <a:r>
              <a:rPr lang="en-GB" sz="2000" b="1" dirty="0" err="1"/>
              <a:t>Waarde</a:t>
            </a:r>
            <a:r>
              <a:rPr lang="en-GB" sz="2000" b="1" dirty="0"/>
              <a:t> </a:t>
            </a:r>
            <a:r>
              <a:rPr lang="en-GB" sz="2000" b="1" dirty="0" err="1"/>
              <a:t>propositie</a:t>
            </a:r>
            <a:r>
              <a:rPr lang="en-GB" sz="2000" dirty="0"/>
              <a:t>: </a:t>
            </a:r>
            <a:r>
              <a:rPr lang="nl-NL" sz="2000" dirty="0"/>
              <a:t>Effectieve marketing verwoordt duidelijk de </a:t>
            </a:r>
            <a:r>
              <a:rPr lang="nl-NL" sz="2000" dirty="0" err="1"/>
              <a:t>waardepropositie</a:t>
            </a:r>
            <a:r>
              <a:rPr lang="nl-NL" sz="2000" dirty="0"/>
              <a:t> en legt uit waarom een product of dienst de beste oplossing is voor het probleem van de klant.</a:t>
            </a:r>
          </a:p>
          <a:p>
            <a:pPr marL="342900" indent="-342900">
              <a:buFont typeface="Arial" panose="020B0604020202020204" pitchFamily="34" charset="0"/>
              <a:buChar char="•"/>
            </a:pPr>
            <a:r>
              <a:rPr lang="en-GB" sz="2000" b="1" dirty="0"/>
              <a:t>Merk Storytelling</a:t>
            </a:r>
            <a:r>
              <a:rPr lang="en-GB" sz="2000" dirty="0"/>
              <a:t>: </a:t>
            </a:r>
            <a:r>
              <a:rPr lang="nl-NL" sz="2000" dirty="0"/>
              <a:t>Goede marketing omvat vaak storytelling die mensen op een emotioneel niveau aanspreekt, waardoor het merk gedenkwaardig en herkenbaar wordt.</a:t>
            </a:r>
            <a:endParaRPr lang="en-US" sz="2000" dirty="0"/>
          </a:p>
          <a:p>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20320" y="600000"/>
            <a:ext cx="806917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70607" y="761603"/>
            <a:ext cx="9632553" cy="803654"/>
          </a:xfrm>
        </p:spPr>
        <p:txBody>
          <a:bodyPr/>
          <a:lstStyle/>
          <a:p>
            <a:r>
              <a:rPr lang="nl-NL">
                <a:solidFill>
                  <a:schemeClr val="bg1"/>
                </a:solidFill>
              </a:rPr>
              <a:t>Hoe ziet goede marketing eruit?</a:t>
            </a:r>
            <a:endParaRPr lang="en-US" dirty="0"/>
          </a:p>
        </p:txBody>
      </p:sp>
      <p:cxnSp>
        <p:nvCxnSpPr>
          <p:cNvPr id="10" name="Straight Connector 9">
            <a:extLst>
              <a:ext uri="{FF2B5EF4-FFF2-40B4-BE49-F238E27FC236}">
                <a16:creationId xmlns:a16="http://schemas.microsoft.com/office/drawing/2014/main" id="{73A3ACC7-CCE5-5B1A-8A40-9156D87FE62E}"/>
              </a:ext>
            </a:extLst>
          </p:cNvPr>
          <p:cNvCxnSpPr/>
          <p:nvPr/>
        </p:nvCxnSpPr>
        <p:spPr>
          <a:xfrm>
            <a:off x="5832113" y="1726860"/>
            <a:ext cx="53187" cy="4062636"/>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CB0B78AD-1537-CB8C-5E2D-8020C0D8DF0A}"/>
              </a:ext>
            </a:extLst>
          </p:cNvPr>
          <p:cNvSpPr txBox="1"/>
          <p:nvPr/>
        </p:nvSpPr>
        <p:spPr>
          <a:xfrm>
            <a:off x="5885300" y="1536174"/>
            <a:ext cx="4911575" cy="3785652"/>
          </a:xfrm>
          <a:prstGeom prst="rect">
            <a:avLst/>
          </a:prstGeom>
          <a:noFill/>
        </p:spPr>
        <p:txBody>
          <a:bodyPr wrap="square">
            <a:spAutoFit/>
          </a:bodyPr>
          <a:lstStyle/>
          <a:p>
            <a:r>
              <a:rPr lang="en-GB" sz="2000" b="1" dirty="0" err="1">
                <a:solidFill>
                  <a:srgbClr val="DE0A1D"/>
                </a:solidFill>
              </a:rPr>
              <a:t>Consistente</a:t>
            </a:r>
            <a:r>
              <a:rPr lang="en-GB" sz="2000" b="1" dirty="0">
                <a:solidFill>
                  <a:srgbClr val="DE0A1D"/>
                </a:solidFill>
              </a:rPr>
              <a:t> </a:t>
            </a:r>
            <a:r>
              <a:rPr lang="en-GB" sz="2000" b="1" dirty="0" err="1">
                <a:solidFill>
                  <a:srgbClr val="DE0A1D"/>
                </a:solidFill>
              </a:rPr>
              <a:t>merkidentiteit</a:t>
            </a:r>
            <a:endParaRPr lang="en-GB" sz="2000" b="1" dirty="0">
              <a:solidFill>
                <a:srgbClr val="DE0A1D"/>
              </a:solidFill>
            </a:endParaRPr>
          </a:p>
          <a:p>
            <a:pPr marL="342900" indent="-342900">
              <a:buFont typeface="Arial" panose="020B0604020202020204" pitchFamily="34" charset="0"/>
              <a:buChar char="•"/>
            </a:pPr>
            <a:r>
              <a:rPr lang="en-GB" sz="2000" b="1" dirty="0" err="1">
                <a:solidFill>
                  <a:srgbClr val="595959"/>
                </a:solidFill>
              </a:rPr>
              <a:t>Visuele</a:t>
            </a:r>
            <a:r>
              <a:rPr lang="en-GB" sz="2000" b="1" dirty="0">
                <a:solidFill>
                  <a:srgbClr val="595959"/>
                </a:solidFill>
              </a:rPr>
              <a:t> </a:t>
            </a:r>
            <a:r>
              <a:rPr lang="en-GB" sz="2000" b="1" dirty="0" err="1">
                <a:solidFill>
                  <a:srgbClr val="595959"/>
                </a:solidFill>
              </a:rPr>
              <a:t>en</a:t>
            </a:r>
            <a:r>
              <a:rPr lang="en-GB" sz="2000" b="1" dirty="0">
                <a:solidFill>
                  <a:srgbClr val="595959"/>
                </a:solidFill>
              </a:rPr>
              <a:t> verbale </a:t>
            </a:r>
            <a:r>
              <a:rPr lang="en-GB" sz="2000" b="1" dirty="0" err="1">
                <a:solidFill>
                  <a:srgbClr val="595959"/>
                </a:solidFill>
              </a:rPr>
              <a:t>identiteit</a:t>
            </a:r>
            <a:r>
              <a:rPr lang="en-GB" sz="2000" dirty="0">
                <a:solidFill>
                  <a:srgbClr val="595959"/>
                </a:solidFill>
              </a:rPr>
              <a:t>: </a:t>
            </a:r>
            <a:r>
              <a:rPr lang="nl-NL" sz="2000" dirty="0">
                <a:solidFill>
                  <a:srgbClr val="595959"/>
                </a:solidFill>
              </a:rPr>
              <a:t>Consistentie in visuele elementen (zoals logo's en kleurenschema's) en verbale communicatie (toon en boodschap) op alle platforms helpt bij het opbouwen van een herkenbaar merk.</a:t>
            </a:r>
          </a:p>
          <a:p>
            <a:pPr marL="342900" indent="-342900">
              <a:buFont typeface="Arial" panose="020B0604020202020204" pitchFamily="34" charset="0"/>
              <a:buChar char="•"/>
            </a:pPr>
            <a:r>
              <a:rPr lang="en-GB" sz="2000" b="1" dirty="0" err="1">
                <a:solidFill>
                  <a:srgbClr val="595959"/>
                </a:solidFill>
              </a:rPr>
              <a:t>Vertrouwen</a:t>
            </a:r>
            <a:r>
              <a:rPr lang="en-GB" sz="2000" b="1" dirty="0">
                <a:solidFill>
                  <a:srgbClr val="595959"/>
                </a:solidFill>
              </a:rPr>
              <a:t> </a:t>
            </a:r>
            <a:r>
              <a:rPr lang="en-GB" sz="2000" b="1" dirty="0" err="1">
                <a:solidFill>
                  <a:srgbClr val="595959"/>
                </a:solidFill>
              </a:rPr>
              <a:t>en</a:t>
            </a:r>
            <a:r>
              <a:rPr lang="en-GB" sz="2000" b="1" dirty="0">
                <a:solidFill>
                  <a:srgbClr val="595959"/>
                </a:solidFill>
              </a:rPr>
              <a:t> </a:t>
            </a:r>
            <a:r>
              <a:rPr lang="en-GB" sz="2000" b="1" dirty="0" err="1">
                <a:solidFill>
                  <a:srgbClr val="595959"/>
                </a:solidFill>
              </a:rPr>
              <a:t>geloofwaardigheid</a:t>
            </a:r>
            <a:r>
              <a:rPr lang="en-GB" sz="2000" b="1" dirty="0">
                <a:solidFill>
                  <a:srgbClr val="595959"/>
                </a:solidFill>
              </a:rPr>
              <a:t>: </a:t>
            </a:r>
            <a:r>
              <a:rPr lang="nl-NL" sz="2000" dirty="0">
                <a:solidFill>
                  <a:srgbClr val="595959"/>
                </a:solidFill>
              </a:rPr>
              <a:t>Consistente kwaliteit en berichtgeving helpen bij het opbouwen van vertrouwen bij klanten, wat cruciaal is voor langdurige zakelijke relaties.</a:t>
            </a:r>
            <a:endParaRPr lang="en-GB" sz="2000" dirty="0">
              <a:solidFill>
                <a:srgbClr val="595959"/>
              </a:solidFill>
            </a:endParaRPr>
          </a:p>
        </p:txBody>
      </p:sp>
    </p:spTree>
    <p:extLst>
      <p:ext uri="{BB962C8B-B14F-4D97-AF65-F5344CB8AC3E}">
        <p14:creationId xmlns:p14="http://schemas.microsoft.com/office/powerpoint/2010/main" val="12263481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80646" y="1620642"/>
            <a:ext cx="4884984" cy="3849918"/>
          </a:xfrm>
        </p:spPr>
        <p:txBody>
          <a:bodyPr/>
          <a:lstStyle/>
          <a:p>
            <a:pPr marL="0" indent="0"/>
            <a:r>
              <a:rPr lang="nl-NL" sz="2000" b="1" dirty="0">
                <a:solidFill>
                  <a:srgbClr val="DE0A1D"/>
                </a:solidFill>
              </a:rPr>
              <a:t>Maatschappelijke verantwoordelijkheid en ethische praktijken</a:t>
            </a:r>
          </a:p>
          <a:p>
            <a:pPr marL="342900" indent="-342900">
              <a:buFont typeface="Arial" panose="020B0604020202020204" pitchFamily="34" charset="0"/>
              <a:buChar char="•"/>
            </a:pPr>
            <a:r>
              <a:rPr lang="en-GB" sz="2000" b="1" dirty="0" err="1"/>
              <a:t>Duurzame</a:t>
            </a:r>
            <a:r>
              <a:rPr lang="en-GB" sz="2000" b="1" dirty="0"/>
              <a:t> marketing </a:t>
            </a:r>
            <a:r>
              <a:rPr lang="nl-NL" sz="2000" dirty="0"/>
              <a:t>Dat heeft essentiële aandacht voor ecologische, sociale en ethische factoren in marketingpraktijken. De consumenten van vandaag zijn eerder geneigd om zich in te laten met merken die blijk geven van maatschappelijke verantwoordelijkheid.</a:t>
            </a:r>
            <a:endParaRPr lang="en-US" sz="2000" dirty="0"/>
          </a:p>
          <a:p>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806917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70607" y="761603"/>
            <a:ext cx="9632553" cy="803654"/>
          </a:xfrm>
        </p:spPr>
        <p:txBody>
          <a:bodyPr/>
          <a:lstStyle/>
          <a:p>
            <a:r>
              <a:rPr lang="nl-NL">
                <a:solidFill>
                  <a:schemeClr val="bg1"/>
                </a:solidFill>
              </a:rPr>
              <a:t>Hoe ziet goede marketing eruit?</a:t>
            </a:r>
            <a:endParaRPr lang="en-US" dirty="0"/>
          </a:p>
        </p:txBody>
      </p:sp>
      <p:cxnSp>
        <p:nvCxnSpPr>
          <p:cNvPr id="10" name="Straight Connector 9">
            <a:extLst>
              <a:ext uri="{FF2B5EF4-FFF2-40B4-BE49-F238E27FC236}">
                <a16:creationId xmlns:a16="http://schemas.microsoft.com/office/drawing/2014/main" id="{73A3ACC7-CCE5-5B1A-8A40-9156D87FE62E}"/>
              </a:ext>
            </a:extLst>
          </p:cNvPr>
          <p:cNvCxnSpPr>
            <a:cxnSpLocks/>
          </p:cNvCxnSpPr>
          <p:nvPr/>
        </p:nvCxnSpPr>
        <p:spPr>
          <a:xfrm>
            <a:off x="5716534" y="1726860"/>
            <a:ext cx="20457" cy="3799085"/>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CB0B78AD-1537-CB8C-5E2D-8020C0D8DF0A}"/>
              </a:ext>
            </a:extLst>
          </p:cNvPr>
          <p:cNvSpPr txBox="1"/>
          <p:nvPr/>
        </p:nvSpPr>
        <p:spPr>
          <a:xfrm>
            <a:off x="5873026" y="1620642"/>
            <a:ext cx="4884984" cy="3477875"/>
          </a:xfrm>
          <a:prstGeom prst="rect">
            <a:avLst/>
          </a:prstGeom>
          <a:noFill/>
        </p:spPr>
        <p:txBody>
          <a:bodyPr wrap="square">
            <a:spAutoFit/>
          </a:bodyPr>
          <a:lstStyle/>
          <a:p>
            <a:r>
              <a:rPr lang="en-GB" sz="2000" b="1" dirty="0" err="1">
                <a:solidFill>
                  <a:srgbClr val="DE0A1D"/>
                </a:solidFill>
              </a:rPr>
              <a:t>Inclusieve</a:t>
            </a:r>
            <a:r>
              <a:rPr lang="en-GB" sz="2000" b="1" dirty="0">
                <a:solidFill>
                  <a:srgbClr val="DE0A1D"/>
                </a:solidFill>
              </a:rPr>
              <a:t> marketing</a:t>
            </a:r>
          </a:p>
          <a:p>
            <a:pPr marL="342900" indent="-342900">
              <a:buFont typeface="Arial" panose="020B0604020202020204" pitchFamily="34" charset="0"/>
              <a:buChar char="•"/>
            </a:pPr>
            <a:r>
              <a:rPr lang="nl-NL" sz="2000" dirty="0">
                <a:solidFill>
                  <a:srgbClr val="595959"/>
                </a:solidFill>
              </a:rPr>
              <a:t>Goede marketing vertegenwoordigt en spreekt een divers publiek aan, en zorgt ervoor dat de berichtgeving van het merk inclusief is en rekening houdt met verschillende achtergronden en perspectieven.</a:t>
            </a:r>
          </a:p>
          <a:p>
            <a:pPr marL="342900" indent="-342900">
              <a:buFont typeface="Arial" panose="020B0604020202020204" pitchFamily="34" charset="0"/>
              <a:buChar char="•"/>
            </a:pPr>
            <a:r>
              <a:rPr lang="nl-NL" sz="2000" dirty="0">
                <a:solidFill>
                  <a:srgbClr val="595959"/>
                </a:solidFill>
              </a:rPr>
              <a:t>Dit zou een sterk punt moeten zijn voor ondervertegenwoordigde oprichters. Gebruik je authentieke stem</a:t>
            </a:r>
            <a:r>
              <a:rPr lang="en-GB" sz="2000" dirty="0">
                <a:solidFill>
                  <a:srgbClr val="595959"/>
                </a:solidFill>
              </a:rPr>
              <a:t>. </a:t>
            </a:r>
          </a:p>
          <a:p>
            <a:endParaRPr lang="en-GB" sz="2000" dirty="0">
              <a:solidFill>
                <a:srgbClr val="595959"/>
              </a:solidFill>
            </a:endParaRPr>
          </a:p>
        </p:txBody>
      </p:sp>
      <p:pic>
        <p:nvPicPr>
          <p:cNvPr id="7" name="Picture 6" descr="A group of colorful hands&#10;&#10;Description automatically generated">
            <a:extLst>
              <a:ext uri="{FF2B5EF4-FFF2-40B4-BE49-F238E27FC236}">
                <a16:creationId xmlns:a16="http://schemas.microsoft.com/office/drawing/2014/main" id="{12D7A406-52D6-F194-A22B-DCD0D08A1AAE}"/>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1026910" y="4729016"/>
            <a:ext cx="4258700" cy="1593857"/>
          </a:xfrm>
          <a:prstGeom prst="rect">
            <a:avLst/>
          </a:prstGeom>
        </p:spPr>
      </p:pic>
    </p:spTree>
    <p:extLst>
      <p:ext uri="{BB962C8B-B14F-4D97-AF65-F5344CB8AC3E}">
        <p14:creationId xmlns:p14="http://schemas.microsoft.com/office/powerpoint/2010/main" val="25207177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80646" y="1620642"/>
            <a:ext cx="4884984" cy="3849918"/>
          </a:xfrm>
        </p:spPr>
        <p:txBody>
          <a:bodyPr/>
          <a:lstStyle/>
          <a:p>
            <a:r>
              <a:rPr lang="en-GB" sz="2000" b="1" dirty="0" err="1">
                <a:solidFill>
                  <a:srgbClr val="DE0A1D"/>
                </a:solidFill>
              </a:rPr>
              <a:t>Innovatieve</a:t>
            </a:r>
            <a:r>
              <a:rPr lang="en-GB" sz="2000" b="1" dirty="0">
                <a:solidFill>
                  <a:srgbClr val="DE0A1D"/>
                </a:solidFill>
              </a:rPr>
              <a:t> </a:t>
            </a:r>
            <a:r>
              <a:rPr lang="en-GB" sz="2000" b="1" dirty="0" err="1">
                <a:solidFill>
                  <a:srgbClr val="DE0A1D"/>
                </a:solidFill>
              </a:rPr>
              <a:t>en</a:t>
            </a:r>
            <a:r>
              <a:rPr lang="en-GB" sz="2000" b="1" dirty="0">
                <a:solidFill>
                  <a:srgbClr val="DE0A1D"/>
                </a:solidFill>
              </a:rPr>
              <a:t> </a:t>
            </a:r>
            <a:r>
              <a:rPr lang="en-GB" sz="2000" b="1" dirty="0" err="1">
                <a:solidFill>
                  <a:srgbClr val="DE0A1D"/>
                </a:solidFill>
              </a:rPr>
              <a:t>adaptieve</a:t>
            </a:r>
            <a:r>
              <a:rPr lang="en-GB" sz="2000" b="1" dirty="0">
                <a:solidFill>
                  <a:srgbClr val="DE0A1D"/>
                </a:solidFill>
              </a:rPr>
              <a:t> </a:t>
            </a:r>
            <a:r>
              <a:rPr lang="en-GB" sz="2000" b="1" dirty="0" err="1">
                <a:solidFill>
                  <a:srgbClr val="DE0A1D"/>
                </a:solidFill>
              </a:rPr>
              <a:t>strategieën</a:t>
            </a:r>
            <a:br>
              <a:rPr lang="en-GB" sz="2000" b="1" dirty="0">
                <a:solidFill>
                  <a:srgbClr val="DE0A1D"/>
                </a:solidFill>
              </a:rPr>
            </a:br>
            <a:endParaRPr lang="en-GB" sz="2000" b="1" dirty="0">
              <a:solidFill>
                <a:srgbClr val="DE0A1D"/>
              </a:solidFill>
            </a:endParaRPr>
          </a:p>
          <a:p>
            <a:pPr marL="342900" indent="-342900">
              <a:buFont typeface="Arial" panose="020B0604020202020204" pitchFamily="34" charset="0"/>
              <a:buChar char="•"/>
            </a:pPr>
            <a:r>
              <a:rPr lang="en-GB" sz="2000" b="1" dirty="0"/>
              <a:t>Technologie </a:t>
            </a:r>
            <a:r>
              <a:rPr lang="en-GB" sz="2000" b="1" dirty="0" err="1"/>
              <a:t>benutten</a:t>
            </a:r>
            <a:r>
              <a:rPr lang="nl-NL" sz="2000" dirty="0"/>
              <a:t>: Gebruik van de nieuwste marketingtechnologieën, zoals AI voor data-analyse en geautomatiseerde marketing, om campagnes te optimaliseren en klantinteracties te personaliseren.</a:t>
            </a:r>
          </a:p>
          <a:p>
            <a:pPr marL="342900" indent="-342900">
              <a:buFont typeface="Arial" panose="020B0604020202020204" pitchFamily="34" charset="0"/>
              <a:buChar char="•"/>
            </a:pPr>
            <a:r>
              <a:rPr lang="en-GB" sz="2000" b="1" dirty="0" err="1"/>
              <a:t>Aanpassingsvermogen</a:t>
            </a:r>
            <a:r>
              <a:rPr lang="en-GB" sz="2000" b="1" dirty="0"/>
              <a:t>:</a:t>
            </a:r>
            <a:r>
              <a:rPr lang="en-GB" sz="2000" dirty="0"/>
              <a:t> </a:t>
            </a:r>
            <a:r>
              <a:rPr lang="nl-NL" sz="2000" dirty="0"/>
              <a:t>Het vermogen om marketingstrategieën snel aan te passen op basis van consumententrends, kansen en marktomstandigheden.</a:t>
            </a:r>
            <a:endParaRPr lang="en-US" sz="2000" dirty="0"/>
          </a:p>
          <a:p>
            <a:r>
              <a:rPr lang="en-US" sz="2000" dirty="0"/>
              <a:t>                                                   </a:t>
            </a:r>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806917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70607" y="761603"/>
            <a:ext cx="9632553" cy="803654"/>
          </a:xfrm>
        </p:spPr>
        <p:txBody>
          <a:bodyPr/>
          <a:lstStyle/>
          <a:p>
            <a:r>
              <a:rPr lang="nl-NL">
                <a:solidFill>
                  <a:schemeClr val="bg1"/>
                </a:solidFill>
              </a:rPr>
              <a:t>Hoe ziet goede marketing eruit?</a:t>
            </a:r>
            <a:endParaRPr lang="en-US" dirty="0"/>
          </a:p>
        </p:txBody>
      </p:sp>
      <p:cxnSp>
        <p:nvCxnSpPr>
          <p:cNvPr id="10" name="Straight Connector 9">
            <a:extLst>
              <a:ext uri="{FF2B5EF4-FFF2-40B4-BE49-F238E27FC236}">
                <a16:creationId xmlns:a16="http://schemas.microsoft.com/office/drawing/2014/main" id="{73A3ACC7-CCE5-5B1A-8A40-9156D87FE62E}"/>
              </a:ext>
            </a:extLst>
          </p:cNvPr>
          <p:cNvCxnSpPr>
            <a:cxnSpLocks/>
          </p:cNvCxnSpPr>
          <p:nvPr/>
        </p:nvCxnSpPr>
        <p:spPr>
          <a:xfrm>
            <a:off x="5716534" y="1726860"/>
            <a:ext cx="0" cy="4047975"/>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CB0B78AD-1537-CB8C-5E2D-8020C0D8DF0A}"/>
              </a:ext>
            </a:extLst>
          </p:cNvPr>
          <p:cNvSpPr txBox="1"/>
          <p:nvPr/>
        </p:nvSpPr>
        <p:spPr>
          <a:xfrm>
            <a:off x="5883186" y="1565257"/>
            <a:ext cx="5142732" cy="4093428"/>
          </a:xfrm>
          <a:prstGeom prst="rect">
            <a:avLst/>
          </a:prstGeom>
          <a:noFill/>
        </p:spPr>
        <p:txBody>
          <a:bodyPr wrap="square">
            <a:spAutoFit/>
          </a:bodyPr>
          <a:lstStyle/>
          <a:p>
            <a:r>
              <a:rPr lang="en-GB" sz="2000" b="1" dirty="0" err="1">
                <a:solidFill>
                  <a:srgbClr val="DE0A1D"/>
                </a:solidFill>
              </a:rPr>
              <a:t>Datagestuurde</a:t>
            </a:r>
            <a:r>
              <a:rPr lang="en-GB" sz="2000" b="1" dirty="0">
                <a:solidFill>
                  <a:srgbClr val="DE0A1D"/>
                </a:solidFill>
              </a:rPr>
              <a:t> </a:t>
            </a:r>
            <a:r>
              <a:rPr lang="en-GB" sz="2000" b="1" dirty="0" err="1">
                <a:solidFill>
                  <a:srgbClr val="DE0A1D"/>
                </a:solidFill>
              </a:rPr>
              <a:t>besluitvorming</a:t>
            </a:r>
            <a:br>
              <a:rPr lang="en-GB" sz="2000" b="1" dirty="0">
                <a:solidFill>
                  <a:srgbClr val="DE0A1D"/>
                </a:solidFill>
              </a:rPr>
            </a:br>
            <a:endParaRPr lang="en-GB" sz="2000" b="1" dirty="0">
              <a:solidFill>
                <a:srgbClr val="DE0A1D"/>
              </a:solidFill>
            </a:endParaRPr>
          </a:p>
          <a:p>
            <a:pPr marL="342900" indent="-342900">
              <a:buFont typeface="Arial" panose="020B0604020202020204" pitchFamily="34" charset="0"/>
              <a:buChar char="•"/>
            </a:pPr>
            <a:r>
              <a:rPr lang="en-GB" sz="2000" b="1" dirty="0" err="1">
                <a:solidFill>
                  <a:srgbClr val="595959"/>
                </a:solidFill>
              </a:rPr>
              <a:t>Statistieken</a:t>
            </a:r>
            <a:r>
              <a:rPr lang="en-GB" sz="2000" b="1" dirty="0">
                <a:solidFill>
                  <a:srgbClr val="595959"/>
                </a:solidFill>
              </a:rPr>
              <a:t> </a:t>
            </a:r>
            <a:r>
              <a:rPr lang="en-GB" sz="2000" b="1" dirty="0" err="1">
                <a:solidFill>
                  <a:srgbClr val="595959"/>
                </a:solidFill>
              </a:rPr>
              <a:t>en</a:t>
            </a:r>
            <a:r>
              <a:rPr lang="en-GB" sz="2000" b="1" dirty="0">
                <a:solidFill>
                  <a:srgbClr val="595959"/>
                </a:solidFill>
              </a:rPr>
              <a:t> analyses</a:t>
            </a:r>
            <a:r>
              <a:rPr lang="nl-NL" sz="2000" dirty="0">
                <a:solidFill>
                  <a:srgbClr val="595959"/>
                </a:solidFill>
              </a:rPr>
              <a:t>: Succesvolle marketingcampagnes zijn gebaseerd op sterke analyses. Marketeers moeten alles meten, van click-</a:t>
            </a:r>
            <a:r>
              <a:rPr lang="nl-NL" sz="2000" dirty="0" err="1">
                <a:solidFill>
                  <a:srgbClr val="595959"/>
                </a:solidFill>
              </a:rPr>
              <a:t>through</a:t>
            </a:r>
            <a:r>
              <a:rPr lang="nl-NL" sz="2000" dirty="0">
                <a:solidFill>
                  <a:srgbClr val="595959"/>
                </a:solidFill>
              </a:rPr>
              <a:t> </a:t>
            </a:r>
            <a:r>
              <a:rPr lang="nl-NL" sz="2000" dirty="0" err="1">
                <a:solidFill>
                  <a:srgbClr val="595959"/>
                </a:solidFill>
              </a:rPr>
              <a:t>rates</a:t>
            </a:r>
            <a:r>
              <a:rPr lang="nl-NL" sz="2000" dirty="0">
                <a:solidFill>
                  <a:srgbClr val="595959"/>
                </a:solidFill>
              </a:rPr>
              <a:t> tot betrokkenheidsstatistieken en verkoopconversie om te begrijpen wat wel of niet werkt. </a:t>
            </a:r>
          </a:p>
          <a:p>
            <a:pPr marL="342900" indent="-342900">
              <a:buFont typeface="Arial" panose="020B0604020202020204" pitchFamily="34" charset="0"/>
              <a:buChar char="•"/>
            </a:pPr>
            <a:r>
              <a:rPr lang="nl-NL" sz="2000" b="1" dirty="0">
                <a:solidFill>
                  <a:srgbClr val="595959"/>
                </a:solidFill>
              </a:rPr>
              <a:t> </a:t>
            </a:r>
            <a:r>
              <a:rPr lang="en-GB" sz="2000" b="1" dirty="0">
                <a:solidFill>
                  <a:srgbClr val="595959"/>
                </a:solidFill>
              </a:rPr>
              <a:t>Continu </a:t>
            </a:r>
            <a:r>
              <a:rPr lang="en-GB" sz="2000" b="1" dirty="0" err="1">
                <a:solidFill>
                  <a:srgbClr val="595959"/>
                </a:solidFill>
              </a:rPr>
              <a:t>verbeteren</a:t>
            </a:r>
            <a:r>
              <a:rPr lang="en-GB" sz="2000" dirty="0">
                <a:solidFill>
                  <a:srgbClr val="595959"/>
                </a:solidFill>
              </a:rPr>
              <a:t>: </a:t>
            </a:r>
            <a:r>
              <a:rPr lang="nl-NL" sz="2000" dirty="0" err="1">
                <a:solidFill>
                  <a:srgbClr val="595959"/>
                </a:solidFill>
              </a:rPr>
              <a:t>Datagestuurde</a:t>
            </a:r>
            <a:r>
              <a:rPr lang="nl-NL" sz="2000" dirty="0">
                <a:solidFill>
                  <a:srgbClr val="595959"/>
                </a:solidFill>
              </a:rPr>
              <a:t> inzichten worden gebruikt om campagnes voortdurend te verfijnen en te optimaliseren.</a:t>
            </a:r>
            <a:endParaRPr lang="en-GB" sz="2000" dirty="0">
              <a:solidFill>
                <a:srgbClr val="595959"/>
              </a:solidFill>
            </a:endParaRPr>
          </a:p>
        </p:txBody>
      </p:sp>
    </p:spTree>
    <p:extLst>
      <p:ext uri="{BB962C8B-B14F-4D97-AF65-F5344CB8AC3E}">
        <p14:creationId xmlns:p14="http://schemas.microsoft.com/office/powerpoint/2010/main" val="13755340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F89C1B-E54E-6BFF-22D6-27FC363A08BB}"/>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296EE152-ADBA-519A-9676-442DB6E94692}"/>
              </a:ext>
            </a:extLst>
          </p:cNvPr>
          <p:cNvSpPr>
            <a:spLocks noGrp="1"/>
          </p:cNvSpPr>
          <p:nvPr>
            <p:ph type="body" sz="quarter" idx="18"/>
          </p:nvPr>
        </p:nvSpPr>
        <p:spPr>
          <a:xfrm>
            <a:off x="5248732" y="1726860"/>
            <a:ext cx="5182202" cy="3849918"/>
          </a:xfrm>
        </p:spPr>
        <p:txBody>
          <a:bodyPr/>
          <a:lstStyle/>
          <a:p>
            <a:endParaRPr lang="en-US" sz="100" dirty="0"/>
          </a:p>
          <a:p>
            <a:endParaRPr lang="en-US" dirty="0"/>
          </a:p>
          <a:p>
            <a:endParaRPr lang="en-US" dirty="0"/>
          </a:p>
        </p:txBody>
      </p:sp>
      <p:sp>
        <p:nvSpPr>
          <p:cNvPr id="2" name="Freeform 1">
            <a:extLst>
              <a:ext uri="{FF2B5EF4-FFF2-40B4-BE49-F238E27FC236}">
                <a16:creationId xmlns:a16="http://schemas.microsoft.com/office/drawing/2014/main" id="{83465B48-4BE4-2147-9CEE-595844EE8D25}"/>
              </a:ext>
            </a:extLst>
          </p:cNvPr>
          <p:cNvSpPr/>
          <p:nvPr/>
        </p:nvSpPr>
        <p:spPr>
          <a:xfrm>
            <a:off x="0" y="618397"/>
            <a:ext cx="806917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BFBF5690-391B-222E-C437-9E928A86D5B8}"/>
              </a:ext>
            </a:extLst>
          </p:cNvPr>
          <p:cNvSpPr>
            <a:spLocks noGrp="1"/>
          </p:cNvSpPr>
          <p:nvPr>
            <p:ph type="body" sz="quarter" idx="16"/>
          </p:nvPr>
        </p:nvSpPr>
        <p:spPr>
          <a:xfrm>
            <a:off x="279118" y="784666"/>
            <a:ext cx="9939228" cy="803654"/>
          </a:xfrm>
        </p:spPr>
        <p:txBody>
          <a:bodyPr/>
          <a:lstStyle/>
          <a:p>
            <a:r>
              <a:rPr lang="en-US" dirty="0">
                <a:solidFill>
                  <a:schemeClr val="bg1"/>
                </a:solidFill>
              </a:rPr>
              <a:t>Een </a:t>
            </a:r>
            <a:r>
              <a:rPr lang="en-US" dirty="0" err="1">
                <a:solidFill>
                  <a:schemeClr val="bg1"/>
                </a:solidFill>
              </a:rPr>
              <a:t>geweldig</a:t>
            </a:r>
            <a:r>
              <a:rPr lang="en-US" dirty="0">
                <a:solidFill>
                  <a:schemeClr val="bg1"/>
                </a:solidFill>
              </a:rPr>
              <a:t> </a:t>
            </a:r>
            <a:r>
              <a:rPr lang="en-US" dirty="0" err="1">
                <a:solidFill>
                  <a:schemeClr val="bg1"/>
                </a:solidFill>
              </a:rPr>
              <a:t>marketingplan</a:t>
            </a:r>
            <a:r>
              <a:rPr lang="en-US" dirty="0">
                <a:solidFill>
                  <a:schemeClr val="bg1"/>
                </a:solidFill>
              </a:rPr>
              <a:t> </a:t>
            </a:r>
            <a:r>
              <a:rPr lang="en-US" dirty="0" err="1">
                <a:solidFill>
                  <a:schemeClr val="bg1"/>
                </a:solidFill>
              </a:rPr>
              <a:t>ontwikkelen</a:t>
            </a:r>
            <a:endParaRPr lang="en-US" dirty="0"/>
          </a:p>
        </p:txBody>
      </p:sp>
      <p:sp>
        <p:nvSpPr>
          <p:cNvPr id="6" name="TextBox 5">
            <a:extLst>
              <a:ext uri="{FF2B5EF4-FFF2-40B4-BE49-F238E27FC236}">
                <a16:creationId xmlns:a16="http://schemas.microsoft.com/office/drawing/2014/main" id="{51CCE110-940B-6A44-7DB4-C4263A380C95}"/>
              </a:ext>
            </a:extLst>
          </p:cNvPr>
          <p:cNvSpPr txBox="1"/>
          <p:nvPr/>
        </p:nvSpPr>
        <p:spPr>
          <a:xfrm>
            <a:off x="687528" y="1502852"/>
            <a:ext cx="8188051" cy="4093428"/>
          </a:xfrm>
          <a:prstGeom prst="rect">
            <a:avLst/>
          </a:prstGeom>
          <a:noFill/>
        </p:spPr>
        <p:txBody>
          <a:bodyPr wrap="square" rtlCol="0">
            <a:spAutoFit/>
          </a:bodyPr>
          <a:lstStyle/>
          <a:p>
            <a:r>
              <a:rPr lang="nl-NL" sz="2000" dirty="0">
                <a:solidFill>
                  <a:srgbClr val="595959"/>
                </a:solidFill>
              </a:rPr>
              <a:t>Succesvolle marketingplannen zijn gebaseerd op de vier P's van marketing</a:t>
            </a:r>
            <a:r>
              <a:rPr lang="en-GB" sz="2000" dirty="0">
                <a:solidFill>
                  <a:srgbClr val="595959"/>
                </a:solidFill>
              </a:rPr>
              <a:t>:</a:t>
            </a:r>
          </a:p>
          <a:p>
            <a:endParaRPr lang="en-GB" sz="2000" dirty="0">
              <a:solidFill>
                <a:srgbClr val="595959"/>
              </a:solidFill>
            </a:endParaRPr>
          </a:p>
          <a:p>
            <a:r>
              <a:rPr lang="en-GB" sz="2000" b="1" dirty="0">
                <a:solidFill>
                  <a:srgbClr val="47B5C8"/>
                </a:solidFill>
              </a:rPr>
              <a:t>Product</a:t>
            </a:r>
            <a:r>
              <a:rPr lang="en-GB" sz="2000" dirty="0">
                <a:solidFill>
                  <a:srgbClr val="595959"/>
                </a:solidFill>
              </a:rPr>
              <a:t>	        </a:t>
            </a:r>
            <a:r>
              <a:rPr lang="en-GB" sz="2000" b="1" dirty="0" err="1">
                <a:solidFill>
                  <a:srgbClr val="DE0A1D"/>
                </a:solidFill>
              </a:rPr>
              <a:t>Prijs</a:t>
            </a:r>
            <a:r>
              <a:rPr lang="en-GB" sz="2000" dirty="0">
                <a:solidFill>
                  <a:srgbClr val="595959"/>
                </a:solidFill>
              </a:rPr>
              <a:t>		</a:t>
            </a:r>
            <a:r>
              <a:rPr lang="en-GB" sz="2000" b="1" dirty="0" err="1">
                <a:solidFill>
                  <a:srgbClr val="5796D0"/>
                </a:solidFill>
              </a:rPr>
              <a:t>Plaats</a:t>
            </a:r>
            <a:r>
              <a:rPr lang="en-GB" sz="2000" b="1" dirty="0">
                <a:solidFill>
                  <a:srgbClr val="5796D0"/>
                </a:solidFill>
              </a:rPr>
              <a:t>	</a:t>
            </a:r>
            <a:r>
              <a:rPr lang="en-GB" sz="2000" dirty="0">
                <a:solidFill>
                  <a:srgbClr val="595959"/>
                </a:solidFill>
              </a:rPr>
              <a:t>	</a:t>
            </a:r>
            <a:r>
              <a:rPr lang="en-GB" sz="2000" b="1" dirty="0" err="1">
                <a:solidFill>
                  <a:srgbClr val="F2A72C"/>
                </a:solidFill>
              </a:rPr>
              <a:t>Promotie</a:t>
            </a:r>
            <a:endParaRPr lang="en-GB" sz="2000" b="1" dirty="0">
              <a:solidFill>
                <a:srgbClr val="F2A72C"/>
              </a:solidFill>
            </a:endParaRPr>
          </a:p>
          <a:p>
            <a:endParaRPr lang="en-GB" sz="2000" b="1" dirty="0">
              <a:solidFill>
                <a:srgbClr val="F2A72C"/>
              </a:solidFill>
            </a:endParaRPr>
          </a:p>
          <a:p>
            <a:r>
              <a:rPr lang="en-GB" sz="2000" b="1" dirty="0">
                <a:solidFill>
                  <a:schemeClr val="accent1"/>
                </a:solidFill>
              </a:rPr>
              <a:t>P</a:t>
            </a:r>
            <a:r>
              <a:rPr lang="nl-NL" sz="2000" dirty="0">
                <a:solidFill>
                  <a:srgbClr val="595959"/>
                </a:solidFill>
              </a:rPr>
              <a:t>Het gebruik van de vier P's als kader kan u helpen op weg naar marketingsucces. Ontwikkeld in de jaren 1960 door E. Jerome </a:t>
            </a:r>
            <a:r>
              <a:rPr lang="nl-NL" sz="2000" dirty="0" err="1">
                <a:solidFill>
                  <a:srgbClr val="595959"/>
                </a:solidFill>
              </a:rPr>
              <a:t>McCarthy</a:t>
            </a:r>
            <a:r>
              <a:rPr lang="nl-NL" sz="2000" dirty="0">
                <a:solidFill>
                  <a:srgbClr val="595959"/>
                </a:solidFill>
              </a:rPr>
              <a:t>, hebben anderen erop voortgebouwd om de 7 P's te creëren die nu bestaan uit </a:t>
            </a:r>
            <a:r>
              <a:rPr lang="nl-NL" sz="2000" b="1" dirty="0">
                <a:solidFill>
                  <a:srgbClr val="595959"/>
                </a:solidFill>
              </a:rPr>
              <a:t>Personen</a:t>
            </a:r>
            <a:r>
              <a:rPr lang="en-GB" sz="2000" dirty="0">
                <a:solidFill>
                  <a:srgbClr val="595959"/>
                </a:solidFill>
              </a:rPr>
              <a:t>, </a:t>
            </a:r>
            <a:r>
              <a:rPr lang="en-GB" sz="2000" b="1" dirty="0" err="1">
                <a:solidFill>
                  <a:srgbClr val="DE0A1D"/>
                </a:solidFill>
              </a:rPr>
              <a:t>Proces</a:t>
            </a:r>
            <a:r>
              <a:rPr lang="en-GB" sz="2000" dirty="0">
                <a:solidFill>
                  <a:srgbClr val="595959"/>
                </a:solidFill>
              </a:rPr>
              <a:t> and</a:t>
            </a:r>
            <a:r>
              <a:rPr lang="en-GB" sz="2000" b="1" dirty="0">
                <a:solidFill>
                  <a:srgbClr val="47B5C8"/>
                </a:solidFill>
              </a:rPr>
              <a:t> </a:t>
            </a:r>
            <a:r>
              <a:rPr lang="en-GB" sz="2000" b="1" dirty="0" err="1">
                <a:solidFill>
                  <a:srgbClr val="47B5C8"/>
                </a:solidFill>
              </a:rPr>
              <a:t>Fysiek</a:t>
            </a:r>
            <a:r>
              <a:rPr lang="en-GB" sz="2000" b="1" dirty="0">
                <a:solidFill>
                  <a:srgbClr val="47B5C8"/>
                </a:solidFill>
              </a:rPr>
              <a:t> </a:t>
            </a:r>
            <a:r>
              <a:rPr lang="en-GB" sz="2000" b="1" dirty="0" err="1">
                <a:solidFill>
                  <a:srgbClr val="47B5C8"/>
                </a:solidFill>
              </a:rPr>
              <a:t>bewijs</a:t>
            </a:r>
            <a:endParaRPr lang="en-GB" sz="2000" b="1" dirty="0">
              <a:solidFill>
                <a:srgbClr val="47B5C8"/>
              </a:solidFill>
            </a:endParaRPr>
          </a:p>
          <a:p>
            <a:endParaRPr lang="en-GB" sz="2000" dirty="0">
              <a:solidFill>
                <a:srgbClr val="595959"/>
              </a:solidFill>
            </a:endParaRPr>
          </a:p>
          <a:p>
            <a:r>
              <a:rPr lang="en-GB" sz="2000" b="1" dirty="0">
                <a:solidFill>
                  <a:srgbClr val="595959"/>
                </a:solidFill>
              </a:rPr>
              <a:t>LEES MEER</a:t>
            </a:r>
          </a:p>
          <a:p>
            <a:r>
              <a:rPr lang="en-GB" sz="2000" dirty="0">
                <a:hlinkClick r:id="rId2"/>
              </a:rPr>
              <a:t> (2) History of Marketing Mix from the 4P's to the 7P's | LinkedIn</a:t>
            </a:r>
            <a:r>
              <a:rPr lang="en-GB" sz="2000" dirty="0"/>
              <a:t> </a:t>
            </a:r>
          </a:p>
          <a:p>
            <a:r>
              <a:rPr lang="en-GB" sz="2000" dirty="0">
                <a:hlinkClick r:id="rId3"/>
              </a:rPr>
              <a:t>The 7Ps of The Marketing Mix | Oxford College Of Marketing</a:t>
            </a:r>
            <a:endParaRPr lang="en-GB" sz="2000" dirty="0">
              <a:solidFill>
                <a:srgbClr val="595959"/>
              </a:solidFill>
            </a:endParaRPr>
          </a:p>
          <a:p>
            <a:endParaRPr lang="en-GB" sz="2000" dirty="0">
              <a:solidFill>
                <a:srgbClr val="595959"/>
              </a:solidFill>
            </a:endParaRPr>
          </a:p>
        </p:txBody>
      </p:sp>
      <p:pic>
        <p:nvPicPr>
          <p:cNvPr id="11" name="Picture 10" descr="A red letter p with black background&#10;&#10;Description automatically generated">
            <a:extLst>
              <a:ext uri="{FF2B5EF4-FFF2-40B4-BE49-F238E27FC236}">
                <a16:creationId xmlns:a16="http://schemas.microsoft.com/office/drawing/2014/main" id="{45FA9B1B-C3A9-8A88-44EB-437C792A8562}"/>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9002852" y="1001827"/>
            <a:ext cx="1555355" cy="2182954"/>
          </a:xfrm>
          <a:prstGeom prst="rect">
            <a:avLst/>
          </a:prstGeom>
        </p:spPr>
      </p:pic>
    </p:spTree>
    <p:extLst>
      <p:ext uri="{BB962C8B-B14F-4D97-AF65-F5344CB8AC3E}">
        <p14:creationId xmlns:p14="http://schemas.microsoft.com/office/powerpoint/2010/main" val="13569141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88CAA5-20F4-FAE5-9837-879CF6E1DFC6}"/>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CCF47CB9-F504-C7B7-1F0D-181421A42C36}"/>
              </a:ext>
            </a:extLst>
          </p:cNvPr>
          <p:cNvSpPr>
            <a:spLocks noGrp="1"/>
          </p:cNvSpPr>
          <p:nvPr>
            <p:ph type="body" sz="quarter" idx="18"/>
          </p:nvPr>
        </p:nvSpPr>
        <p:spPr>
          <a:xfrm>
            <a:off x="5248732" y="1726860"/>
            <a:ext cx="5182202" cy="3849918"/>
          </a:xfrm>
        </p:spPr>
        <p:txBody>
          <a:bodyPr/>
          <a:lstStyle/>
          <a:p>
            <a:endParaRPr lang="en-US" sz="100" dirty="0"/>
          </a:p>
          <a:p>
            <a:endParaRPr lang="en-US" dirty="0"/>
          </a:p>
          <a:p>
            <a:endParaRPr lang="en-US" dirty="0"/>
          </a:p>
        </p:txBody>
      </p:sp>
      <p:sp>
        <p:nvSpPr>
          <p:cNvPr id="2" name="Freeform 1">
            <a:extLst>
              <a:ext uri="{FF2B5EF4-FFF2-40B4-BE49-F238E27FC236}">
                <a16:creationId xmlns:a16="http://schemas.microsoft.com/office/drawing/2014/main" id="{DE1A1FA3-F52C-3CF0-368B-EF10C4FAED0A}"/>
              </a:ext>
            </a:extLst>
          </p:cNvPr>
          <p:cNvSpPr/>
          <p:nvPr/>
        </p:nvSpPr>
        <p:spPr>
          <a:xfrm>
            <a:off x="-1" y="600000"/>
            <a:ext cx="806917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F16ED45-0E80-08E5-8343-DB8378DD9C70}"/>
              </a:ext>
            </a:extLst>
          </p:cNvPr>
          <p:cNvSpPr>
            <a:spLocks noGrp="1"/>
          </p:cNvSpPr>
          <p:nvPr>
            <p:ph type="body" sz="quarter" idx="16"/>
          </p:nvPr>
        </p:nvSpPr>
        <p:spPr>
          <a:xfrm>
            <a:off x="491706" y="761603"/>
            <a:ext cx="9939228" cy="803654"/>
          </a:xfrm>
        </p:spPr>
        <p:txBody>
          <a:bodyPr/>
          <a:lstStyle/>
          <a:p>
            <a:r>
              <a:rPr lang="en-US">
                <a:solidFill>
                  <a:schemeClr val="bg1"/>
                </a:solidFill>
              </a:rPr>
              <a:t>De eerste P: Product</a:t>
            </a:r>
            <a:endParaRPr lang="en-US" dirty="0">
              <a:solidFill>
                <a:schemeClr val="bg1"/>
              </a:solidFill>
            </a:endParaRPr>
          </a:p>
        </p:txBody>
      </p:sp>
      <p:sp>
        <p:nvSpPr>
          <p:cNvPr id="3" name="TextBox 2">
            <a:extLst>
              <a:ext uri="{FF2B5EF4-FFF2-40B4-BE49-F238E27FC236}">
                <a16:creationId xmlns:a16="http://schemas.microsoft.com/office/drawing/2014/main" id="{3CB322BA-6CCD-D035-3D5E-27D22C12ACCB}"/>
              </a:ext>
            </a:extLst>
          </p:cNvPr>
          <p:cNvSpPr txBox="1"/>
          <p:nvPr/>
        </p:nvSpPr>
        <p:spPr>
          <a:xfrm>
            <a:off x="667800" y="1677634"/>
            <a:ext cx="9763134" cy="3170099"/>
          </a:xfrm>
          <a:prstGeom prst="rect">
            <a:avLst/>
          </a:prstGeom>
          <a:noFill/>
        </p:spPr>
        <p:txBody>
          <a:bodyPr wrap="square" rtlCol="0">
            <a:spAutoFit/>
          </a:bodyPr>
          <a:lstStyle/>
          <a:p>
            <a:r>
              <a:rPr lang="nl-NL" sz="2000" dirty="0">
                <a:solidFill>
                  <a:srgbClr val="595959"/>
                </a:solidFill>
              </a:rPr>
              <a:t>Uw product is wat u moet verkopen, en de unieke kenmerken die uw product biedt, onderscheiden u van uw concurrentie.</a:t>
            </a:r>
          </a:p>
          <a:p>
            <a:r>
              <a:rPr lang="nl-NL" sz="2000" dirty="0">
                <a:solidFill>
                  <a:srgbClr val="595959"/>
                </a:solidFill>
              </a:rPr>
              <a:t>
Uw product kan vele vormen aannemen.  Misschien is het een fysiek 
product, een digitaal product of misschien bied je een dienst, evenement of ervaring aan.</a:t>
            </a:r>
          </a:p>
          <a:p>
            <a:r>
              <a:rPr lang="nl-NL" sz="2000" dirty="0">
                <a:solidFill>
                  <a:srgbClr val="595959"/>
                </a:solidFill>
              </a:rPr>
              <a:t>
Lost uw product een probleem op?  Wees duidelijk over waarom iemand uw product zou willen kopen.  </a:t>
            </a:r>
          </a:p>
          <a:p>
            <a:r>
              <a:rPr lang="nl-NL" sz="2000" dirty="0">
                <a:solidFill>
                  <a:srgbClr val="595959"/>
                </a:solidFill>
              </a:rPr>
              <a:t>
Denk na over hoe u uw product, verpakking, ontwerp, duurzaamheid enz. presenteert.</a:t>
            </a:r>
            <a:endParaRPr lang="en-IE" sz="2000" dirty="0">
              <a:solidFill>
                <a:srgbClr val="595959"/>
              </a:solidFill>
            </a:endParaRPr>
          </a:p>
        </p:txBody>
      </p:sp>
      <p:pic>
        <p:nvPicPr>
          <p:cNvPr id="7" name="Graphic 6" descr="Shopping cart with solid fill">
            <a:extLst>
              <a:ext uri="{FF2B5EF4-FFF2-40B4-BE49-F238E27FC236}">
                <a16:creationId xmlns:a16="http://schemas.microsoft.com/office/drawing/2014/main" id="{57E92FE9-77E0-ABA8-251A-27C87D046A9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756853" y="319545"/>
            <a:ext cx="1509623" cy="1509623"/>
          </a:xfrm>
          <a:prstGeom prst="rect">
            <a:avLst/>
          </a:prstGeom>
        </p:spPr>
      </p:pic>
    </p:spTree>
    <p:extLst>
      <p:ext uri="{BB962C8B-B14F-4D97-AF65-F5344CB8AC3E}">
        <p14:creationId xmlns:p14="http://schemas.microsoft.com/office/powerpoint/2010/main" val="9141953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065E0A-C00A-7D00-B7BC-37A8CCD21C43}"/>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4156BA38-1B8F-5564-C7FF-A8B937C2A8F4}"/>
              </a:ext>
            </a:extLst>
          </p:cNvPr>
          <p:cNvSpPr>
            <a:spLocks noGrp="1"/>
          </p:cNvSpPr>
          <p:nvPr>
            <p:ph type="body" sz="quarter" idx="18"/>
          </p:nvPr>
        </p:nvSpPr>
        <p:spPr>
          <a:xfrm>
            <a:off x="5248732" y="1726860"/>
            <a:ext cx="5182202" cy="3849918"/>
          </a:xfrm>
        </p:spPr>
        <p:txBody>
          <a:bodyPr/>
          <a:lstStyle/>
          <a:p>
            <a:endParaRPr lang="en-US" sz="100" dirty="0"/>
          </a:p>
          <a:p>
            <a:endParaRPr lang="en-US" dirty="0"/>
          </a:p>
          <a:p>
            <a:endParaRPr lang="en-US" dirty="0"/>
          </a:p>
        </p:txBody>
      </p:sp>
      <p:sp>
        <p:nvSpPr>
          <p:cNvPr id="2" name="Freeform 1">
            <a:extLst>
              <a:ext uri="{FF2B5EF4-FFF2-40B4-BE49-F238E27FC236}">
                <a16:creationId xmlns:a16="http://schemas.microsoft.com/office/drawing/2014/main" id="{D3B1105A-032B-BDA8-A5D3-D51B5E280B3A}"/>
              </a:ext>
            </a:extLst>
          </p:cNvPr>
          <p:cNvSpPr/>
          <p:nvPr/>
        </p:nvSpPr>
        <p:spPr>
          <a:xfrm>
            <a:off x="-1" y="600000"/>
            <a:ext cx="806917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4CC38F94-850E-2A90-8A76-22135D488789}"/>
              </a:ext>
            </a:extLst>
          </p:cNvPr>
          <p:cNvSpPr>
            <a:spLocks noGrp="1"/>
          </p:cNvSpPr>
          <p:nvPr>
            <p:ph type="body" sz="quarter" idx="16"/>
          </p:nvPr>
        </p:nvSpPr>
        <p:spPr>
          <a:xfrm>
            <a:off x="491706" y="761603"/>
            <a:ext cx="9939228" cy="803654"/>
          </a:xfrm>
        </p:spPr>
        <p:txBody>
          <a:bodyPr/>
          <a:lstStyle/>
          <a:p>
            <a:r>
              <a:rPr lang="en-US">
                <a:solidFill>
                  <a:schemeClr val="bg1"/>
                </a:solidFill>
              </a:rPr>
              <a:t>De tweede P: Prijs</a:t>
            </a:r>
            <a:endParaRPr lang="en-US" dirty="0"/>
          </a:p>
        </p:txBody>
      </p:sp>
      <p:sp>
        <p:nvSpPr>
          <p:cNvPr id="3" name="TextBox 2">
            <a:extLst>
              <a:ext uri="{FF2B5EF4-FFF2-40B4-BE49-F238E27FC236}">
                <a16:creationId xmlns:a16="http://schemas.microsoft.com/office/drawing/2014/main" id="{766C6189-6232-0C19-30D2-CCB71C89C3C7}"/>
              </a:ext>
            </a:extLst>
          </p:cNvPr>
          <p:cNvSpPr txBox="1"/>
          <p:nvPr/>
        </p:nvSpPr>
        <p:spPr>
          <a:xfrm>
            <a:off x="615197" y="1565257"/>
            <a:ext cx="10180451" cy="2862322"/>
          </a:xfrm>
          <a:prstGeom prst="rect">
            <a:avLst/>
          </a:prstGeom>
          <a:noFill/>
        </p:spPr>
        <p:txBody>
          <a:bodyPr wrap="square" rtlCol="0">
            <a:spAutoFit/>
          </a:bodyPr>
          <a:lstStyle/>
          <a:p>
            <a:r>
              <a:rPr lang="nl-NL" sz="2000" dirty="0">
                <a:solidFill>
                  <a:srgbClr val="595959"/>
                </a:solidFill>
              </a:rPr>
              <a:t>U moet een prijs vaststellen waarmee u winstgevend kunt werken, maar er zijn andere factoren waarmee u rekening moet houden.</a:t>
            </a:r>
          </a:p>
          <a:p>
            <a:r>
              <a:rPr lang="nl-NL" sz="2000" dirty="0">
                <a:solidFill>
                  <a:srgbClr val="595959"/>
                </a:solidFill>
              </a:rPr>
              <a:t>
Hoe communiceert de prijs de kwaliteit en waarde van uw product?</a:t>
            </a:r>
          </a:p>
          <a:p>
            <a:r>
              <a:rPr lang="nl-NL" sz="2000" dirty="0">
                <a:solidFill>
                  <a:srgbClr val="595959"/>
                </a:solidFill>
              </a:rPr>
              <a:t>
Zijn uw doelklanten </a:t>
            </a:r>
            <a:r>
              <a:rPr lang="nl-NL" sz="2000" dirty="0" err="1">
                <a:solidFill>
                  <a:srgbClr val="595959"/>
                </a:solidFill>
              </a:rPr>
              <a:t>waardegedreven</a:t>
            </a:r>
            <a:r>
              <a:rPr lang="nl-NL" sz="2000" dirty="0">
                <a:solidFill>
                  <a:srgbClr val="595959"/>
                </a:solidFill>
              </a:rPr>
              <a:t> of </a:t>
            </a:r>
            <a:r>
              <a:rPr lang="nl-NL" sz="2000" dirty="0" err="1">
                <a:solidFill>
                  <a:srgbClr val="595959"/>
                </a:solidFill>
              </a:rPr>
              <a:t>kwaliteitsgedreven</a:t>
            </a:r>
            <a:r>
              <a:rPr lang="nl-NL" sz="2000" dirty="0">
                <a:solidFill>
                  <a:srgbClr val="595959"/>
                </a:solidFill>
              </a:rPr>
              <a:t>?</a:t>
            </a:r>
          </a:p>
          <a:p>
            <a:r>
              <a:rPr lang="nl-NL" sz="2000" dirty="0">
                <a:solidFill>
                  <a:srgbClr val="595959"/>
                </a:solidFill>
              </a:rPr>
              <a:t>
Als u verschillende soorten klanten bedient, moet u een klantsegmentatiestrategie ontwikkelen, met een prijsstrategie voor elk van uw klantsegmenten.</a:t>
            </a:r>
            <a:endParaRPr lang="en-IE" sz="2000" dirty="0">
              <a:solidFill>
                <a:srgbClr val="595959"/>
              </a:solidFill>
            </a:endParaRPr>
          </a:p>
        </p:txBody>
      </p:sp>
      <p:pic>
        <p:nvPicPr>
          <p:cNvPr id="7" name="Graphic 6" descr="Euro with solid fill">
            <a:extLst>
              <a:ext uri="{FF2B5EF4-FFF2-40B4-BE49-F238E27FC236}">
                <a16:creationId xmlns:a16="http://schemas.microsoft.com/office/drawing/2014/main" id="{4424A85A-A61B-81B2-7483-853D9036911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916592" y="402705"/>
            <a:ext cx="1324155" cy="1324155"/>
          </a:xfrm>
          <a:prstGeom prst="rect">
            <a:avLst/>
          </a:prstGeom>
        </p:spPr>
      </p:pic>
    </p:spTree>
    <p:extLst>
      <p:ext uri="{BB962C8B-B14F-4D97-AF65-F5344CB8AC3E}">
        <p14:creationId xmlns:p14="http://schemas.microsoft.com/office/powerpoint/2010/main" val="33143360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C6D83-F17E-F1F1-3261-E765D5BD72B1}"/>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C8E37C2C-5206-791B-C5C5-DA411D7CB0C6}"/>
              </a:ext>
            </a:extLst>
          </p:cNvPr>
          <p:cNvSpPr>
            <a:spLocks noGrp="1"/>
          </p:cNvSpPr>
          <p:nvPr>
            <p:ph type="body" sz="quarter" idx="18"/>
          </p:nvPr>
        </p:nvSpPr>
        <p:spPr>
          <a:xfrm>
            <a:off x="5248732" y="1726860"/>
            <a:ext cx="5182202" cy="3849918"/>
          </a:xfrm>
        </p:spPr>
        <p:txBody>
          <a:bodyPr/>
          <a:lstStyle/>
          <a:p>
            <a:endParaRPr lang="en-US" sz="100" dirty="0"/>
          </a:p>
          <a:p>
            <a:endParaRPr lang="en-US" dirty="0"/>
          </a:p>
          <a:p>
            <a:endParaRPr lang="en-US" dirty="0"/>
          </a:p>
        </p:txBody>
      </p:sp>
      <p:sp>
        <p:nvSpPr>
          <p:cNvPr id="2" name="Freeform 1">
            <a:extLst>
              <a:ext uri="{FF2B5EF4-FFF2-40B4-BE49-F238E27FC236}">
                <a16:creationId xmlns:a16="http://schemas.microsoft.com/office/drawing/2014/main" id="{956C2932-E1F5-CD00-33EC-8061B5E0765B}"/>
              </a:ext>
            </a:extLst>
          </p:cNvPr>
          <p:cNvSpPr/>
          <p:nvPr/>
        </p:nvSpPr>
        <p:spPr>
          <a:xfrm>
            <a:off x="-1" y="600000"/>
            <a:ext cx="806917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E78795BA-9C68-1F78-0B99-B5C5EC930A86}"/>
              </a:ext>
            </a:extLst>
          </p:cNvPr>
          <p:cNvSpPr>
            <a:spLocks noGrp="1"/>
          </p:cNvSpPr>
          <p:nvPr>
            <p:ph type="body" sz="quarter" idx="16"/>
          </p:nvPr>
        </p:nvSpPr>
        <p:spPr>
          <a:xfrm>
            <a:off x="491706" y="761603"/>
            <a:ext cx="9939228" cy="803654"/>
          </a:xfrm>
        </p:spPr>
        <p:txBody>
          <a:bodyPr/>
          <a:lstStyle/>
          <a:p>
            <a:r>
              <a:rPr lang="en-US">
                <a:solidFill>
                  <a:schemeClr val="bg1"/>
                </a:solidFill>
              </a:rPr>
              <a:t>De derde P: Plaats</a:t>
            </a:r>
            <a:endParaRPr lang="en-US" dirty="0"/>
          </a:p>
        </p:txBody>
      </p:sp>
      <p:sp>
        <p:nvSpPr>
          <p:cNvPr id="3" name="TextBox 2">
            <a:extLst>
              <a:ext uri="{FF2B5EF4-FFF2-40B4-BE49-F238E27FC236}">
                <a16:creationId xmlns:a16="http://schemas.microsoft.com/office/drawing/2014/main" id="{37243889-E365-9595-71C8-E90F3EE927FE}"/>
              </a:ext>
            </a:extLst>
          </p:cNvPr>
          <p:cNvSpPr txBox="1"/>
          <p:nvPr/>
        </p:nvSpPr>
        <p:spPr>
          <a:xfrm>
            <a:off x="738357" y="1565257"/>
            <a:ext cx="9445925" cy="3477875"/>
          </a:xfrm>
          <a:prstGeom prst="rect">
            <a:avLst/>
          </a:prstGeom>
          <a:noFill/>
        </p:spPr>
        <p:txBody>
          <a:bodyPr wrap="square" rtlCol="0">
            <a:spAutoFit/>
          </a:bodyPr>
          <a:lstStyle/>
          <a:p>
            <a:r>
              <a:rPr lang="nl-NL" sz="2000" dirty="0">
                <a:solidFill>
                  <a:srgbClr val="595959"/>
                </a:solidFill>
              </a:rPr>
              <a:t>Plaats verwijst naar de locaties of kanalen die u zult gebruiken om uw product te verkopen.</a:t>
            </a:r>
          </a:p>
          <a:p>
            <a:r>
              <a:rPr lang="nl-NL" sz="2000" dirty="0">
                <a:solidFill>
                  <a:srgbClr val="595959"/>
                </a:solidFill>
              </a:rPr>
              <a:t>
Krijgt u een fysieke locatie?  Wordt het opgelost of een pop-up, of bij specifieke evenementen of gelegenheden?</a:t>
            </a:r>
          </a:p>
          <a:p>
            <a:r>
              <a:rPr lang="nl-NL" sz="2000" dirty="0">
                <a:solidFill>
                  <a:srgbClr val="595959"/>
                </a:solidFill>
              </a:rPr>
              <a:t>
Misschien ben je van plan om online te verkopen, ga je je eigen e-commerce website bouwen of gebruik je een bestaand e-commerce platform zoals Amazon of eBay?</a:t>
            </a:r>
          </a:p>
          <a:p>
            <a:r>
              <a:rPr lang="nl-NL" sz="2000" dirty="0">
                <a:solidFill>
                  <a:srgbClr val="595959"/>
                </a:solidFill>
              </a:rPr>
              <a:t>
Bent u van plan om rechtstreeks aan eindgebruikers te verkopen, of wordt uw product verkocht door een groothandel, distributeur of andere derde partij?</a:t>
            </a:r>
            <a:endParaRPr lang="en-IE" sz="2000" dirty="0">
              <a:solidFill>
                <a:srgbClr val="595959"/>
              </a:solidFill>
            </a:endParaRPr>
          </a:p>
        </p:txBody>
      </p:sp>
      <p:pic>
        <p:nvPicPr>
          <p:cNvPr id="7" name="Graphic 6" descr="Bullseye with solid fill">
            <a:extLst>
              <a:ext uri="{FF2B5EF4-FFF2-40B4-BE49-F238E27FC236}">
                <a16:creationId xmlns:a16="http://schemas.microsoft.com/office/drawing/2014/main" id="{ED618C2E-CE23-977F-3E01-D8537A97D63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510758" y="421107"/>
            <a:ext cx="1224951" cy="1224951"/>
          </a:xfrm>
          <a:prstGeom prst="rect">
            <a:avLst/>
          </a:prstGeom>
        </p:spPr>
      </p:pic>
    </p:spTree>
    <p:extLst>
      <p:ext uri="{BB962C8B-B14F-4D97-AF65-F5344CB8AC3E}">
        <p14:creationId xmlns:p14="http://schemas.microsoft.com/office/powerpoint/2010/main" val="14733010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73FC79-1559-7FCA-8EE7-77BC9D9B7849}"/>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56F026C-CBB5-D8E4-5009-6D8AA533C2B1}"/>
              </a:ext>
            </a:extLst>
          </p:cNvPr>
          <p:cNvSpPr>
            <a:spLocks noGrp="1"/>
          </p:cNvSpPr>
          <p:nvPr>
            <p:ph type="body" sz="quarter" idx="18"/>
          </p:nvPr>
        </p:nvSpPr>
        <p:spPr>
          <a:xfrm>
            <a:off x="5248732" y="1726860"/>
            <a:ext cx="5182202" cy="3849918"/>
          </a:xfrm>
        </p:spPr>
        <p:txBody>
          <a:bodyPr/>
          <a:lstStyle/>
          <a:p>
            <a:endParaRPr lang="en-US" sz="100" dirty="0"/>
          </a:p>
          <a:p>
            <a:endParaRPr lang="en-US" dirty="0"/>
          </a:p>
          <a:p>
            <a:endParaRPr lang="en-US" dirty="0"/>
          </a:p>
        </p:txBody>
      </p:sp>
      <p:sp>
        <p:nvSpPr>
          <p:cNvPr id="2" name="Freeform 1">
            <a:extLst>
              <a:ext uri="{FF2B5EF4-FFF2-40B4-BE49-F238E27FC236}">
                <a16:creationId xmlns:a16="http://schemas.microsoft.com/office/drawing/2014/main" id="{EB2E5880-91CA-C411-EE54-40851F8952A1}"/>
              </a:ext>
            </a:extLst>
          </p:cNvPr>
          <p:cNvSpPr/>
          <p:nvPr/>
        </p:nvSpPr>
        <p:spPr>
          <a:xfrm>
            <a:off x="-1" y="600000"/>
            <a:ext cx="806917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685BCC84-46DF-DF46-553D-A05423A37904}"/>
              </a:ext>
            </a:extLst>
          </p:cNvPr>
          <p:cNvSpPr>
            <a:spLocks noGrp="1"/>
          </p:cNvSpPr>
          <p:nvPr>
            <p:ph type="body" sz="quarter" idx="16"/>
          </p:nvPr>
        </p:nvSpPr>
        <p:spPr>
          <a:xfrm>
            <a:off x="491706" y="761603"/>
            <a:ext cx="9939228" cy="803654"/>
          </a:xfrm>
        </p:spPr>
        <p:txBody>
          <a:bodyPr/>
          <a:lstStyle/>
          <a:p>
            <a:r>
              <a:rPr lang="en-US">
                <a:solidFill>
                  <a:schemeClr val="bg1"/>
                </a:solidFill>
              </a:rPr>
              <a:t>De vierde P: Promotie</a:t>
            </a:r>
            <a:endParaRPr lang="en-US" dirty="0">
              <a:solidFill>
                <a:schemeClr val="bg1"/>
              </a:solidFill>
            </a:endParaRPr>
          </a:p>
        </p:txBody>
      </p:sp>
      <p:sp>
        <p:nvSpPr>
          <p:cNvPr id="3" name="TextBox 2">
            <a:extLst>
              <a:ext uri="{FF2B5EF4-FFF2-40B4-BE49-F238E27FC236}">
                <a16:creationId xmlns:a16="http://schemas.microsoft.com/office/drawing/2014/main" id="{D5A332F1-3C17-52BF-7B05-257BCB77F33E}"/>
              </a:ext>
            </a:extLst>
          </p:cNvPr>
          <p:cNvSpPr txBox="1"/>
          <p:nvPr/>
        </p:nvSpPr>
        <p:spPr>
          <a:xfrm>
            <a:off x="750384" y="1635558"/>
            <a:ext cx="9758329" cy="3170099"/>
          </a:xfrm>
          <a:prstGeom prst="rect">
            <a:avLst/>
          </a:prstGeom>
          <a:noFill/>
        </p:spPr>
        <p:txBody>
          <a:bodyPr wrap="square" rtlCol="0">
            <a:spAutoFit/>
          </a:bodyPr>
          <a:lstStyle/>
          <a:p>
            <a:r>
              <a:rPr lang="nl-NL" sz="2000" dirty="0">
                <a:solidFill>
                  <a:srgbClr val="595959"/>
                </a:solidFill>
              </a:rPr>
              <a:t>Promotie beschrijft hoe u uw doelklanten bewust maakt van uw producten en hoe u </a:t>
            </a:r>
            <a:r>
              <a:rPr lang="nl-NL" sz="2000" dirty="0" err="1">
                <a:solidFill>
                  <a:srgbClr val="595959"/>
                </a:solidFill>
              </a:rPr>
              <a:t>prospects</a:t>
            </a:r>
            <a:r>
              <a:rPr lang="nl-NL" sz="2000" dirty="0">
                <a:solidFill>
                  <a:srgbClr val="595959"/>
                </a:solidFill>
              </a:rPr>
              <a:t> omzet in kopers.</a:t>
            </a:r>
          </a:p>
          <a:p>
            <a:r>
              <a:rPr lang="nl-NL" sz="2000" dirty="0">
                <a:solidFill>
                  <a:srgbClr val="595959"/>
                </a:solidFill>
              </a:rPr>
              <a:t>
Promotiestrategieën kunnen bestaan uit reclame, </a:t>
            </a:r>
            <a:r>
              <a:rPr lang="nl-NL" sz="2000" dirty="0" err="1">
                <a:solidFill>
                  <a:srgbClr val="595959"/>
                </a:solidFill>
              </a:rPr>
              <a:t>social</a:t>
            </a:r>
            <a:r>
              <a:rPr lang="nl-NL" sz="2000" dirty="0">
                <a:solidFill>
                  <a:srgbClr val="595959"/>
                </a:solidFill>
              </a:rPr>
              <a:t> media marketing, </a:t>
            </a:r>
            <a:r>
              <a:rPr lang="nl-NL" sz="2000" dirty="0" err="1">
                <a:solidFill>
                  <a:srgbClr val="595959"/>
                </a:solidFill>
              </a:rPr>
              <a:t>influencer</a:t>
            </a:r>
            <a:r>
              <a:rPr lang="nl-NL" sz="2000" dirty="0">
                <a:solidFill>
                  <a:srgbClr val="595959"/>
                </a:solidFill>
              </a:rPr>
              <a:t> marketing, public relations, sponsoring, content marketing, direct marketing en speciale aanbiedingen.</a:t>
            </a:r>
          </a:p>
          <a:p>
            <a:r>
              <a:rPr lang="nl-NL" sz="2000" dirty="0">
                <a:solidFill>
                  <a:srgbClr val="595959"/>
                </a:solidFill>
              </a:rPr>
              <a:t>
Promotie kan duur zijn en het kan zijn dat u verschillende soorten promotie moet proberen voordat u weet wat het beste voor u werkt, dus zorg ervoor dat u hiermee rekening houdt in uw prijsstrategie.</a:t>
            </a:r>
            <a:endParaRPr lang="en-IE" sz="2000" dirty="0">
              <a:solidFill>
                <a:srgbClr val="595959"/>
              </a:solidFill>
            </a:endParaRPr>
          </a:p>
        </p:txBody>
      </p:sp>
      <p:pic>
        <p:nvPicPr>
          <p:cNvPr id="7" name="Graphic 6" descr="Marketing with solid fill">
            <a:extLst>
              <a:ext uri="{FF2B5EF4-FFF2-40B4-BE49-F238E27FC236}">
                <a16:creationId xmlns:a16="http://schemas.microsoft.com/office/drawing/2014/main" id="{2099D8D3-4953-4069-1B2A-67B2B2A2DB1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461586" y="514399"/>
            <a:ext cx="1131659" cy="1131659"/>
          </a:xfrm>
          <a:prstGeom prst="rect">
            <a:avLst/>
          </a:prstGeom>
        </p:spPr>
      </p:pic>
    </p:spTree>
    <p:extLst>
      <p:ext uri="{BB962C8B-B14F-4D97-AF65-F5344CB8AC3E}">
        <p14:creationId xmlns:p14="http://schemas.microsoft.com/office/powerpoint/2010/main" val="23663772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BC8CA0EC-3203-874B-818E-A3951341F2E9}"/>
              </a:ext>
            </a:extLst>
          </p:cNvPr>
          <p:cNvSpPr>
            <a:spLocks noGrp="1"/>
          </p:cNvSpPr>
          <p:nvPr>
            <p:ph type="body" sz="quarter" idx="15"/>
          </p:nvPr>
        </p:nvSpPr>
        <p:spPr/>
        <p:txBody>
          <a:bodyPr/>
          <a:lstStyle/>
          <a:p>
            <a:r>
              <a:rPr lang="en-US"/>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p:txBody>
          <a:bodyPr/>
          <a:lstStyle/>
          <a:p>
            <a:endParaRPr lang="en-GB" dirty="0"/>
          </a:p>
          <a:p>
            <a:r>
              <a:rPr lang="en-GB" dirty="0"/>
              <a:t>De </a:t>
            </a:r>
            <a:r>
              <a:rPr lang="en-GB" dirty="0" err="1"/>
              <a:t>relatie</a:t>
            </a:r>
            <a:r>
              <a:rPr lang="en-GB" dirty="0"/>
              <a:t> </a:t>
            </a:r>
            <a:r>
              <a:rPr lang="en-GB" dirty="0" err="1"/>
              <a:t>tussen</a:t>
            </a:r>
            <a:r>
              <a:rPr lang="en-GB" dirty="0"/>
              <a:t> marketing </a:t>
            </a:r>
            <a:r>
              <a:rPr lang="en-GB" dirty="0" err="1"/>
              <a:t>en</a:t>
            </a:r>
            <a:r>
              <a:rPr lang="en-GB" dirty="0"/>
              <a:t> sales</a:t>
            </a:r>
            <a:endParaRPr lang="en-US" dirty="0"/>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8"/>
          </p:nvPr>
        </p:nvSpPr>
        <p:spPr>
          <a:xfrm>
            <a:off x="788058" y="1309538"/>
            <a:ext cx="4845284" cy="4671588"/>
          </a:xfrm>
        </p:spPr>
        <p:txBody>
          <a:bodyPr/>
          <a:lstStyle/>
          <a:p>
            <a:pPr marL="0" lvl="0" indent="0">
              <a:spcBef>
                <a:spcPts val="0"/>
              </a:spcBef>
            </a:pPr>
            <a:r>
              <a:rPr lang="nl-NL" sz="2000" dirty="0">
                <a:ea typeface="Century Gothic"/>
                <a:cs typeface="Century Gothic"/>
                <a:sym typeface="Century Gothic"/>
              </a:rPr>
              <a:t>Module 9 legt het verschil uit tussen Marketing en Sales en biedt praktische tools en strategieën die aspirant-ondervertegenwoordigde oprichters en ondernemers onmiddellijk kunnen inzetten voor hun bedrijf.
</a:t>
            </a:r>
            <a:br>
              <a:rPr lang="nl-NL" sz="2000" dirty="0">
                <a:ea typeface="Century Gothic"/>
                <a:cs typeface="Century Gothic"/>
                <a:sym typeface="Century Gothic"/>
              </a:rPr>
            </a:br>
            <a:r>
              <a:rPr lang="nl-NL" sz="2000" dirty="0">
                <a:ea typeface="Century Gothic"/>
                <a:cs typeface="Century Gothic"/>
                <a:sym typeface="Century Gothic"/>
              </a:rPr>
              <a:t>Leerlingen kunnen verwachten een strategische marketingstrategie te creëren en handige tools te ontdekken voor het sluiten van verkopen.</a:t>
            </a:r>
            <a:endParaRPr lang="en-GB" sz="2000" b="0" dirty="0">
              <a:ea typeface="Calibri"/>
              <a:cs typeface="Calibri"/>
              <a:sym typeface="Calibri"/>
            </a:endParaRPr>
          </a:p>
        </p:txBody>
      </p:sp>
      <p:sp>
        <p:nvSpPr>
          <p:cNvPr id="19" name="Text Placeholder 18">
            <a:extLst>
              <a:ext uri="{FF2B5EF4-FFF2-40B4-BE49-F238E27FC236}">
                <a16:creationId xmlns:a16="http://schemas.microsoft.com/office/drawing/2014/main" id="{5B018A2C-261B-FE40-8CCB-12ABA36272E0}"/>
              </a:ext>
            </a:extLst>
          </p:cNvPr>
          <p:cNvSpPr>
            <a:spLocks noGrp="1"/>
          </p:cNvSpPr>
          <p:nvPr>
            <p:ph type="body" sz="quarter" idx="29"/>
          </p:nvPr>
        </p:nvSpPr>
        <p:spPr/>
        <p:txBody>
          <a:bodyPr/>
          <a:lstStyle/>
          <a:p>
            <a:r>
              <a:rPr lang="en-US"/>
              <a:t>02</a:t>
            </a:r>
          </a:p>
        </p:txBody>
      </p:sp>
      <p:sp>
        <p:nvSpPr>
          <p:cNvPr id="20" name="Text Placeholder 19">
            <a:extLst>
              <a:ext uri="{FF2B5EF4-FFF2-40B4-BE49-F238E27FC236}">
                <a16:creationId xmlns:a16="http://schemas.microsoft.com/office/drawing/2014/main" id="{F1085800-9569-4843-B00A-CC81BB1D9B93}"/>
              </a:ext>
            </a:extLst>
          </p:cNvPr>
          <p:cNvSpPr>
            <a:spLocks noGrp="1"/>
          </p:cNvSpPr>
          <p:nvPr>
            <p:ph type="body" sz="quarter" idx="30"/>
          </p:nvPr>
        </p:nvSpPr>
        <p:spPr/>
        <p:txBody>
          <a:bodyPr/>
          <a:lstStyle/>
          <a:p>
            <a:endParaRPr lang="en-US" dirty="0"/>
          </a:p>
          <a:p>
            <a:r>
              <a:rPr lang="en-US" dirty="0"/>
              <a:t>Bouwen </a:t>
            </a:r>
            <a:r>
              <a:rPr lang="en-US" dirty="0" err="1"/>
              <a:t>aan</a:t>
            </a:r>
            <a:r>
              <a:rPr lang="en-US" dirty="0"/>
              <a:t> </a:t>
            </a:r>
            <a:r>
              <a:rPr lang="en-US" dirty="0" err="1"/>
              <a:t>uw</a:t>
            </a:r>
            <a:r>
              <a:rPr lang="en-US" dirty="0"/>
              <a:t> merk </a:t>
            </a:r>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1"/>
          </p:nvPr>
        </p:nvSpPr>
        <p:spPr/>
        <p:txBody>
          <a:bodyPr/>
          <a:lstStyle/>
          <a:p>
            <a:r>
              <a:rPr lang="en-US"/>
              <a:t>03</a:t>
            </a:r>
          </a:p>
        </p:txBody>
      </p:sp>
      <p:sp>
        <p:nvSpPr>
          <p:cNvPr id="22" name="Text Placeholder 21">
            <a:extLst>
              <a:ext uri="{FF2B5EF4-FFF2-40B4-BE49-F238E27FC236}">
                <a16:creationId xmlns:a16="http://schemas.microsoft.com/office/drawing/2014/main" id="{4AB945CA-DD37-8744-AC8D-A87A2B36C598}"/>
              </a:ext>
            </a:extLst>
          </p:cNvPr>
          <p:cNvSpPr>
            <a:spLocks noGrp="1"/>
          </p:cNvSpPr>
          <p:nvPr>
            <p:ph type="body" sz="quarter" idx="32"/>
          </p:nvPr>
        </p:nvSpPr>
        <p:spPr/>
        <p:txBody>
          <a:bodyPr/>
          <a:lstStyle/>
          <a:p>
            <a:endParaRPr lang="en-US" dirty="0"/>
          </a:p>
          <a:p>
            <a:r>
              <a:rPr lang="nl-NL" dirty="0"/>
              <a:t>Wie is uw ideale klant?</a:t>
            </a:r>
            <a:endParaRPr lang="en-US" dirty="0"/>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3"/>
          </p:nvPr>
        </p:nvSpPr>
        <p:spPr/>
        <p:txBody>
          <a:bodyPr/>
          <a:lstStyle/>
          <a:p>
            <a:r>
              <a:rPr lang="en-US"/>
              <a:t>04</a:t>
            </a:r>
          </a:p>
        </p:txBody>
      </p:sp>
      <p:sp>
        <p:nvSpPr>
          <p:cNvPr id="24" name="Text Placeholder 23">
            <a:extLst>
              <a:ext uri="{FF2B5EF4-FFF2-40B4-BE49-F238E27FC236}">
                <a16:creationId xmlns:a16="http://schemas.microsoft.com/office/drawing/2014/main" id="{5691577C-B257-3147-BB4B-29D2F40873AE}"/>
              </a:ext>
            </a:extLst>
          </p:cNvPr>
          <p:cNvSpPr>
            <a:spLocks noGrp="1"/>
          </p:cNvSpPr>
          <p:nvPr>
            <p:ph type="body" sz="quarter" idx="34"/>
          </p:nvPr>
        </p:nvSpPr>
        <p:spPr/>
        <p:txBody>
          <a:bodyPr/>
          <a:lstStyle/>
          <a:p>
            <a:endParaRPr lang="en-US" dirty="0"/>
          </a:p>
          <a:p>
            <a:r>
              <a:rPr lang="en-US" dirty="0" err="1"/>
              <a:t>Creëer</a:t>
            </a:r>
            <a:r>
              <a:rPr lang="en-US" dirty="0"/>
              <a:t> </a:t>
            </a:r>
            <a:r>
              <a:rPr lang="en-US" dirty="0" err="1"/>
              <a:t>uw</a:t>
            </a:r>
            <a:r>
              <a:rPr lang="en-US" dirty="0"/>
              <a:t> </a:t>
            </a:r>
            <a:r>
              <a:rPr lang="en-US" dirty="0" err="1"/>
              <a:t>marketingtoolbox</a:t>
            </a:r>
            <a:endParaRPr lang="en-US" dirty="0"/>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5"/>
          </p:nvPr>
        </p:nvSpPr>
        <p:spPr/>
        <p:txBody>
          <a:bodyPr/>
          <a:lstStyle/>
          <a:p>
            <a:r>
              <a:rPr lang="en-US"/>
              <a:t>05</a:t>
            </a:r>
          </a:p>
        </p:txBody>
      </p:sp>
      <p:sp>
        <p:nvSpPr>
          <p:cNvPr id="26" name="Text Placeholder 25">
            <a:extLst>
              <a:ext uri="{FF2B5EF4-FFF2-40B4-BE49-F238E27FC236}">
                <a16:creationId xmlns:a16="http://schemas.microsoft.com/office/drawing/2014/main" id="{AF2A8952-1670-2F4B-B3F8-033CA2659F15}"/>
              </a:ext>
            </a:extLst>
          </p:cNvPr>
          <p:cNvSpPr>
            <a:spLocks noGrp="1"/>
          </p:cNvSpPr>
          <p:nvPr>
            <p:ph type="body" sz="quarter" idx="36"/>
          </p:nvPr>
        </p:nvSpPr>
        <p:spPr/>
        <p:txBody>
          <a:bodyPr/>
          <a:lstStyle/>
          <a:p>
            <a:endParaRPr lang="en-US" dirty="0">
              <a:ea typeface="Calibri"/>
              <a:cs typeface="Calibri"/>
            </a:endParaRPr>
          </a:p>
          <a:p>
            <a:r>
              <a:rPr lang="en-US" dirty="0">
                <a:ea typeface="Calibri"/>
                <a:cs typeface="Calibri"/>
              </a:rPr>
              <a:t>Maak de </a:t>
            </a:r>
            <a:r>
              <a:rPr lang="en-US" dirty="0" err="1">
                <a:ea typeface="Calibri"/>
                <a:cs typeface="Calibri"/>
              </a:rPr>
              <a:t>verkoop</a:t>
            </a:r>
            <a:r>
              <a:rPr lang="en-US" dirty="0">
                <a:ea typeface="Calibri"/>
                <a:cs typeface="Calibri"/>
              </a:rPr>
              <a:t>!</a:t>
            </a:r>
            <a:endParaRPr lang="en-US" dirty="0"/>
          </a:p>
        </p:txBody>
      </p:sp>
      <p:sp>
        <p:nvSpPr>
          <p:cNvPr id="3" name="Text Placeholder 2">
            <a:extLst>
              <a:ext uri="{FF2B5EF4-FFF2-40B4-BE49-F238E27FC236}">
                <a16:creationId xmlns:a16="http://schemas.microsoft.com/office/drawing/2014/main" id="{76E7EDF8-DB58-28C6-28A1-145E68FCDB51}"/>
              </a:ext>
            </a:extLst>
          </p:cNvPr>
          <p:cNvSpPr>
            <a:spLocks noGrp="1"/>
          </p:cNvSpPr>
          <p:nvPr>
            <p:ph type="body" sz="quarter" idx="27"/>
          </p:nvPr>
        </p:nvSpPr>
        <p:spPr/>
        <p:txBody>
          <a:bodyPr/>
          <a:lstStyle/>
          <a:p>
            <a:r>
              <a:rPr lang="en-IE" dirty="0"/>
              <a:t>Module </a:t>
            </a:r>
            <a:r>
              <a:rPr lang="en-IE" dirty="0" err="1"/>
              <a:t>Overzicht</a:t>
            </a:r>
            <a:endParaRPr lang="en-IE" dirty="0"/>
          </a:p>
        </p:txBody>
      </p:sp>
      <p:sp>
        <p:nvSpPr>
          <p:cNvPr id="4" name="TextBox 3">
            <a:extLst>
              <a:ext uri="{FF2B5EF4-FFF2-40B4-BE49-F238E27FC236}">
                <a16:creationId xmlns:a16="http://schemas.microsoft.com/office/drawing/2014/main" id="{3EAAEC16-C96A-BA8F-6B24-3B88D42DDBDF}"/>
              </a:ext>
            </a:extLst>
          </p:cNvPr>
          <p:cNvSpPr txBox="1"/>
          <p:nvPr/>
        </p:nvSpPr>
        <p:spPr>
          <a:xfrm>
            <a:off x="6754742" y="5629628"/>
            <a:ext cx="4845284" cy="400110"/>
          </a:xfrm>
          <a:prstGeom prst="rect">
            <a:avLst/>
          </a:prstGeom>
          <a:noFill/>
        </p:spPr>
        <p:txBody>
          <a:bodyPr wrap="square" rtlCol="0">
            <a:spAutoFit/>
          </a:bodyPr>
          <a:lstStyle/>
          <a:p>
            <a:r>
              <a:rPr lang="en-IE" sz="2000">
                <a:solidFill>
                  <a:srgbClr val="595959"/>
                </a:solidFill>
              </a:rPr>
              <a:t>Zelfreflectie en oefeningen</a:t>
            </a:r>
            <a:endParaRPr lang="en-IE" sz="2000" dirty="0">
              <a:solidFill>
                <a:srgbClr val="595959"/>
              </a:solidFill>
            </a:endParaRPr>
          </a:p>
        </p:txBody>
      </p:sp>
    </p:spTree>
    <p:extLst>
      <p:ext uri="{BB962C8B-B14F-4D97-AF65-F5344CB8AC3E}">
        <p14:creationId xmlns:p14="http://schemas.microsoft.com/office/powerpoint/2010/main" val="30286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39E938-ED98-31D5-5239-E0CC16CF96F9}"/>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051C4F8-F824-222B-B184-2122D21640BF}"/>
              </a:ext>
            </a:extLst>
          </p:cNvPr>
          <p:cNvSpPr>
            <a:spLocks noGrp="1"/>
          </p:cNvSpPr>
          <p:nvPr>
            <p:ph type="body" sz="quarter" idx="18"/>
          </p:nvPr>
        </p:nvSpPr>
        <p:spPr>
          <a:xfrm>
            <a:off x="5248732" y="1726860"/>
            <a:ext cx="5182202" cy="3849918"/>
          </a:xfrm>
        </p:spPr>
        <p:txBody>
          <a:bodyPr/>
          <a:lstStyle/>
          <a:p>
            <a:endParaRPr lang="en-US" sz="100" dirty="0"/>
          </a:p>
          <a:p>
            <a:endParaRPr lang="en-US" dirty="0"/>
          </a:p>
          <a:p>
            <a:endParaRPr lang="en-US" dirty="0"/>
          </a:p>
        </p:txBody>
      </p:sp>
      <p:sp>
        <p:nvSpPr>
          <p:cNvPr id="2" name="Freeform 1">
            <a:extLst>
              <a:ext uri="{FF2B5EF4-FFF2-40B4-BE49-F238E27FC236}">
                <a16:creationId xmlns:a16="http://schemas.microsoft.com/office/drawing/2014/main" id="{E6EBA170-0D3D-3DA7-6192-4DCA51D466B7}"/>
              </a:ext>
            </a:extLst>
          </p:cNvPr>
          <p:cNvSpPr/>
          <p:nvPr/>
        </p:nvSpPr>
        <p:spPr>
          <a:xfrm>
            <a:off x="-1" y="600000"/>
            <a:ext cx="806917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8655AECB-75A4-0A77-DE52-F4A4FAFDFFB2}"/>
              </a:ext>
            </a:extLst>
          </p:cNvPr>
          <p:cNvSpPr>
            <a:spLocks noGrp="1"/>
          </p:cNvSpPr>
          <p:nvPr>
            <p:ph type="body" sz="quarter" idx="16"/>
          </p:nvPr>
        </p:nvSpPr>
        <p:spPr>
          <a:xfrm>
            <a:off x="491706" y="761603"/>
            <a:ext cx="9939228" cy="803654"/>
          </a:xfrm>
        </p:spPr>
        <p:txBody>
          <a:bodyPr/>
          <a:lstStyle/>
          <a:p>
            <a:r>
              <a:rPr lang="nl-NL">
                <a:solidFill>
                  <a:schemeClr val="bg1"/>
                </a:solidFill>
              </a:rPr>
              <a:t>De vier P's effectief gebruiken</a:t>
            </a:r>
            <a:endParaRPr lang="en-US" dirty="0">
              <a:solidFill>
                <a:schemeClr val="bg1"/>
              </a:solidFill>
            </a:endParaRPr>
          </a:p>
        </p:txBody>
      </p:sp>
      <p:sp>
        <p:nvSpPr>
          <p:cNvPr id="3" name="TextBox 2">
            <a:extLst>
              <a:ext uri="{FF2B5EF4-FFF2-40B4-BE49-F238E27FC236}">
                <a16:creationId xmlns:a16="http://schemas.microsoft.com/office/drawing/2014/main" id="{1E342C6A-8A69-629C-39A3-CFCFC80553F9}"/>
              </a:ext>
            </a:extLst>
          </p:cNvPr>
          <p:cNvSpPr txBox="1"/>
          <p:nvPr/>
        </p:nvSpPr>
        <p:spPr>
          <a:xfrm>
            <a:off x="691072" y="1536174"/>
            <a:ext cx="9307901" cy="3785652"/>
          </a:xfrm>
          <a:prstGeom prst="rect">
            <a:avLst/>
          </a:prstGeom>
          <a:noFill/>
        </p:spPr>
        <p:txBody>
          <a:bodyPr wrap="square" rtlCol="0">
            <a:spAutoFit/>
          </a:bodyPr>
          <a:lstStyle/>
          <a:p>
            <a:r>
              <a:rPr lang="nl-NL" sz="2000" dirty="0">
                <a:solidFill>
                  <a:srgbClr val="595959"/>
                </a:solidFill>
              </a:rPr>
              <a:t>Zodra u de vier P's in de context van uw bedrijf hebt overwogen, gebruikt u ze om een routekaart te maken voor de introductie van uw product.  
Het is belangrijk dat u uzelf een aantal belangrijke vragen stelt.  </a:t>
            </a:r>
          </a:p>
          <a:p>
            <a:endParaRPr lang="nl-NL" sz="2000" dirty="0">
              <a:solidFill>
                <a:srgbClr val="595959"/>
              </a:solidFill>
            </a:endParaRPr>
          </a:p>
          <a:p>
            <a:r>
              <a:rPr lang="nl-NL" sz="2000" dirty="0">
                <a:solidFill>
                  <a:srgbClr val="595959"/>
                </a:solidFill>
              </a:rPr>
              <a:t>Presenteer ik</a:t>
            </a:r>
            <a:r>
              <a:rPr lang="en-GB" sz="2000" dirty="0">
                <a:solidFill>
                  <a:srgbClr val="595959"/>
                </a:solidFill>
              </a:rPr>
              <a:t>:</a:t>
            </a:r>
          </a:p>
          <a:p>
            <a:endParaRPr lang="en-GB" sz="2000" dirty="0">
              <a:solidFill>
                <a:srgbClr val="595959"/>
              </a:solidFill>
            </a:endParaRPr>
          </a:p>
          <a:p>
            <a:r>
              <a:rPr lang="en-GB" sz="2000" b="1" dirty="0">
                <a:solidFill>
                  <a:srgbClr val="595959"/>
                </a:solidFill>
              </a:rPr>
              <a:t>Het </a:t>
            </a:r>
            <a:r>
              <a:rPr lang="en-GB" sz="2000" b="1" dirty="0" err="1">
                <a:solidFill>
                  <a:srgbClr val="595959"/>
                </a:solidFill>
              </a:rPr>
              <a:t>juiste</a:t>
            </a:r>
            <a:r>
              <a:rPr lang="en-GB" sz="2000" b="1" dirty="0">
                <a:solidFill>
                  <a:srgbClr val="595959"/>
                </a:solidFill>
              </a:rPr>
              <a:t> product</a:t>
            </a:r>
            <a:r>
              <a:rPr lang="en-GB" sz="2000" dirty="0">
                <a:solidFill>
                  <a:srgbClr val="595959"/>
                </a:solidFill>
              </a:rPr>
              <a:t>– </a:t>
            </a:r>
            <a:r>
              <a:rPr lang="nl-NL" sz="2000" dirty="0">
                <a:solidFill>
                  <a:srgbClr val="595959"/>
                </a:solidFill>
              </a:rPr>
              <a:t>Komt het tegemoet aan een duidelijke behoefte of wens</a:t>
            </a:r>
            <a:endParaRPr lang="en-GB" sz="2000" dirty="0">
              <a:solidFill>
                <a:srgbClr val="595959"/>
              </a:solidFill>
            </a:endParaRPr>
          </a:p>
          <a:p>
            <a:r>
              <a:rPr lang="en-GB" sz="2000" b="1" dirty="0">
                <a:solidFill>
                  <a:srgbClr val="595959"/>
                </a:solidFill>
              </a:rPr>
              <a:t>Naar de </a:t>
            </a:r>
            <a:r>
              <a:rPr lang="en-GB" sz="2000" b="1" dirty="0" err="1">
                <a:solidFill>
                  <a:srgbClr val="595959"/>
                </a:solidFill>
              </a:rPr>
              <a:t>juiste</a:t>
            </a:r>
            <a:r>
              <a:rPr lang="en-GB" sz="2000" b="1" dirty="0">
                <a:solidFill>
                  <a:srgbClr val="595959"/>
                </a:solidFill>
              </a:rPr>
              <a:t> </a:t>
            </a:r>
            <a:r>
              <a:rPr lang="en-GB" sz="2000" b="1" dirty="0" err="1">
                <a:solidFill>
                  <a:srgbClr val="595959"/>
                </a:solidFill>
              </a:rPr>
              <a:t>persoon</a:t>
            </a:r>
            <a:r>
              <a:rPr lang="en-GB" sz="2000" dirty="0">
                <a:solidFill>
                  <a:srgbClr val="595959"/>
                </a:solidFill>
              </a:rPr>
              <a:t>– </a:t>
            </a:r>
            <a:r>
              <a:rPr lang="nl-NL" sz="2000" dirty="0">
                <a:solidFill>
                  <a:srgbClr val="595959"/>
                </a:solidFill>
              </a:rPr>
              <a:t>bereik ik de mensen die het meest geneigd zijn om van mij te kopen?</a:t>
            </a:r>
            <a:endParaRPr lang="en-GB" sz="2000" dirty="0">
              <a:solidFill>
                <a:srgbClr val="595959"/>
              </a:solidFill>
            </a:endParaRPr>
          </a:p>
          <a:p>
            <a:r>
              <a:rPr lang="en-GB" sz="2000" b="1" dirty="0">
                <a:solidFill>
                  <a:srgbClr val="595959"/>
                </a:solidFill>
              </a:rPr>
              <a:t>Op het </a:t>
            </a:r>
            <a:r>
              <a:rPr lang="en-GB" sz="2000" b="1" dirty="0" err="1">
                <a:solidFill>
                  <a:srgbClr val="595959"/>
                </a:solidFill>
              </a:rPr>
              <a:t>juiste</a:t>
            </a:r>
            <a:r>
              <a:rPr lang="en-GB" sz="2000" b="1" dirty="0">
                <a:solidFill>
                  <a:srgbClr val="595959"/>
                </a:solidFill>
              </a:rPr>
              <a:t> moment</a:t>
            </a:r>
            <a:r>
              <a:rPr lang="en-GB" sz="2000" dirty="0">
                <a:solidFill>
                  <a:srgbClr val="595959"/>
                </a:solidFill>
              </a:rPr>
              <a:t>– </a:t>
            </a:r>
            <a:r>
              <a:rPr lang="nl-NL" sz="2000" dirty="0">
                <a:solidFill>
                  <a:srgbClr val="595959"/>
                </a:solidFill>
              </a:rPr>
              <a:t>Is mijn doelgroep klaar om dit nu te kopen?</a:t>
            </a:r>
            <a:endParaRPr lang="en-GB" sz="2000" dirty="0">
              <a:solidFill>
                <a:srgbClr val="595959"/>
              </a:solidFill>
            </a:endParaRPr>
          </a:p>
          <a:p>
            <a:r>
              <a:rPr lang="en-GB" sz="2000" b="1" dirty="0">
                <a:solidFill>
                  <a:srgbClr val="595959"/>
                </a:solidFill>
              </a:rPr>
              <a:t>Op de </a:t>
            </a:r>
            <a:r>
              <a:rPr lang="en-GB" sz="2000" b="1" dirty="0" err="1">
                <a:solidFill>
                  <a:srgbClr val="595959"/>
                </a:solidFill>
              </a:rPr>
              <a:t>juiste</a:t>
            </a:r>
            <a:r>
              <a:rPr lang="en-GB" sz="2000" b="1" dirty="0">
                <a:solidFill>
                  <a:srgbClr val="595959"/>
                </a:solidFill>
              </a:rPr>
              <a:t> </a:t>
            </a:r>
            <a:r>
              <a:rPr lang="en-GB" sz="2000" b="1" dirty="0" err="1">
                <a:solidFill>
                  <a:srgbClr val="595959"/>
                </a:solidFill>
              </a:rPr>
              <a:t>plaats</a:t>
            </a:r>
            <a:r>
              <a:rPr lang="en-GB" sz="2000" dirty="0">
                <a:solidFill>
                  <a:srgbClr val="595959"/>
                </a:solidFill>
              </a:rPr>
              <a:t>– </a:t>
            </a:r>
            <a:r>
              <a:rPr lang="nl-NL" sz="2000" dirty="0">
                <a:solidFill>
                  <a:srgbClr val="595959"/>
                </a:solidFill>
              </a:rPr>
              <a:t>Is mijn product zichtbaar waar mijn doelgroep op zoek is naar oplossingen zoals de mijne?</a:t>
            </a:r>
            <a:endParaRPr lang="en-GB" sz="2000" dirty="0">
              <a:solidFill>
                <a:srgbClr val="595959"/>
              </a:solidFill>
            </a:endParaRPr>
          </a:p>
        </p:txBody>
      </p:sp>
      <p:pic>
        <p:nvPicPr>
          <p:cNvPr id="7" name="Graphic 6" descr="Lightbulb and gear with solid fill">
            <a:extLst>
              <a:ext uri="{FF2B5EF4-FFF2-40B4-BE49-F238E27FC236}">
                <a16:creationId xmlns:a16="http://schemas.microsoft.com/office/drawing/2014/main" id="{94CCD960-C859-6423-D649-930C4E75F5E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704717" y="4716871"/>
            <a:ext cx="1224484" cy="1224484"/>
          </a:xfrm>
          <a:prstGeom prst="rect">
            <a:avLst/>
          </a:prstGeom>
        </p:spPr>
      </p:pic>
    </p:spTree>
    <p:extLst>
      <p:ext uri="{BB962C8B-B14F-4D97-AF65-F5344CB8AC3E}">
        <p14:creationId xmlns:p14="http://schemas.microsoft.com/office/powerpoint/2010/main" val="4221716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F168070-58C8-D0A9-1372-40BBE2497F62}"/>
              </a:ext>
            </a:extLst>
          </p:cNvPr>
          <p:cNvSpPr>
            <a:spLocks noGrp="1"/>
          </p:cNvSpPr>
          <p:nvPr>
            <p:ph type="body" sz="quarter" idx="16"/>
          </p:nvPr>
        </p:nvSpPr>
        <p:spPr/>
        <p:txBody>
          <a:bodyPr/>
          <a:lstStyle/>
          <a:p>
            <a:r>
              <a:rPr lang="en-GB" b="1" dirty="0"/>
              <a:t>VIDEO</a:t>
            </a:r>
            <a:endParaRPr lang="en-IE" b="1" dirty="0"/>
          </a:p>
        </p:txBody>
      </p:sp>
      <p:sp>
        <p:nvSpPr>
          <p:cNvPr id="6" name="TextBox 5">
            <a:extLst>
              <a:ext uri="{FF2B5EF4-FFF2-40B4-BE49-F238E27FC236}">
                <a16:creationId xmlns:a16="http://schemas.microsoft.com/office/drawing/2014/main" id="{4C798C67-043E-A3F5-C458-DD708FECE499}"/>
              </a:ext>
            </a:extLst>
          </p:cNvPr>
          <p:cNvSpPr txBox="1"/>
          <p:nvPr/>
        </p:nvSpPr>
        <p:spPr>
          <a:xfrm>
            <a:off x="7061200" y="5237392"/>
            <a:ext cx="6102990" cy="400110"/>
          </a:xfrm>
          <a:prstGeom prst="rect">
            <a:avLst/>
          </a:prstGeom>
          <a:noFill/>
        </p:spPr>
        <p:txBody>
          <a:bodyPr wrap="square">
            <a:spAutoFit/>
          </a:bodyPr>
          <a:lstStyle/>
          <a:p>
            <a:r>
              <a:rPr lang="en-GB" sz="2000" b="1" dirty="0">
                <a:solidFill>
                  <a:schemeClr val="bg1"/>
                </a:solidFill>
                <a:hlinkClick r:id="rId2">
                  <a:extLst>
                    <a:ext uri="{A12FA001-AC4F-418D-AE19-62706E023703}">
                      <ahyp:hlinkClr xmlns:ahyp="http://schemas.microsoft.com/office/drawing/2018/hyperlinkcolor" val="tx"/>
                    </a:ext>
                  </a:extLst>
                </a:hlinkClick>
              </a:rPr>
              <a:t>The Marketing Mix and the 4Ps of Marketing</a:t>
            </a:r>
            <a:endParaRPr lang="en-IE" sz="2000" b="1" dirty="0">
              <a:solidFill>
                <a:schemeClr val="bg1"/>
              </a:solidFill>
            </a:endParaRPr>
          </a:p>
        </p:txBody>
      </p:sp>
      <p:pic>
        <p:nvPicPr>
          <p:cNvPr id="10" name="Graphic 9" descr="Arrow: Slight curve with solid fill">
            <a:extLst>
              <a:ext uri="{FF2B5EF4-FFF2-40B4-BE49-F238E27FC236}">
                <a16:creationId xmlns:a16="http://schemas.microsoft.com/office/drawing/2014/main" id="{505F2119-4BE3-A766-336A-02AB12A55D7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46436" y="3054094"/>
            <a:ext cx="2556293" cy="2556293"/>
          </a:xfrm>
          <a:prstGeom prst="rect">
            <a:avLst/>
          </a:prstGeom>
        </p:spPr>
      </p:pic>
      <p:sp>
        <p:nvSpPr>
          <p:cNvPr id="12" name="Text Placeholder 11">
            <a:extLst>
              <a:ext uri="{FF2B5EF4-FFF2-40B4-BE49-F238E27FC236}">
                <a16:creationId xmlns:a16="http://schemas.microsoft.com/office/drawing/2014/main" id="{4A81AC97-F606-651A-E66A-ABF6F1AD6836}"/>
              </a:ext>
            </a:extLst>
          </p:cNvPr>
          <p:cNvSpPr>
            <a:spLocks noGrp="1"/>
          </p:cNvSpPr>
          <p:nvPr>
            <p:ph type="body" sz="quarter" idx="18"/>
          </p:nvPr>
        </p:nvSpPr>
        <p:spPr>
          <a:xfrm>
            <a:off x="991076" y="1882894"/>
            <a:ext cx="4357301" cy="3291086"/>
          </a:xfrm>
        </p:spPr>
        <p:txBody>
          <a:bodyPr/>
          <a:lstStyle/>
          <a:p>
            <a:pPr marL="0" indent="0"/>
            <a:r>
              <a:rPr lang="nl-NL" dirty="0"/>
              <a:t>Klik op de link onder het laptopscherm en leer meer over De Marketing Mix en De Vier P's van Marketing</a:t>
            </a:r>
            <a:endParaRPr lang="en-IE" dirty="0"/>
          </a:p>
        </p:txBody>
      </p:sp>
      <p:pic>
        <p:nvPicPr>
          <p:cNvPr id="16" name="Picture Placeholder 15">
            <a:extLst>
              <a:ext uri="{FF2B5EF4-FFF2-40B4-BE49-F238E27FC236}">
                <a16:creationId xmlns:a16="http://schemas.microsoft.com/office/drawing/2014/main" id="{0F93EC4E-5002-B57F-6BE2-8C82F8B3BA1D}"/>
              </a:ext>
            </a:extLst>
          </p:cNvPr>
          <p:cNvPicPr>
            <a:picLocks noGrp="1" noChangeAspect="1"/>
          </p:cNvPicPr>
          <p:nvPr>
            <p:ph type="pic" sz="quarter" idx="10"/>
          </p:nvPr>
        </p:nvPicPr>
        <p:blipFill>
          <a:blip r:embed="rId5"/>
          <a:srcRect l="10101" r="10101"/>
          <a:stretch>
            <a:fillRect/>
          </a:stretch>
        </p:blipFill>
        <p:spPr/>
      </p:pic>
    </p:spTree>
    <p:extLst>
      <p:ext uri="{BB962C8B-B14F-4D97-AF65-F5344CB8AC3E}">
        <p14:creationId xmlns:p14="http://schemas.microsoft.com/office/powerpoint/2010/main" val="30477944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1001762" y="1524912"/>
            <a:ext cx="4676539" cy="3808175"/>
          </a:xfrm>
        </p:spPr>
        <p:txBody>
          <a:bodyPr/>
          <a:lstStyle/>
          <a:p>
            <a:r>
              <a:rPr lang="nl-NL" b="1" dirty="0"/>
              <a:t>“Als mensen twijfelen hoe ver je kunt gaan, ga dan zo ver dat je ze niet meer kunt horen</a:t>
            </a:r>
            <a:r>
              <a:rPr lang="en-US" dirty="0"/>
              <a:t>.”</a:t>
            </a:r>
          </a:p>
        </p:txBody>
      </p:sp>
      <p:sp>
        <p:nvSpPr>
          <p:cNvPr id="12" name="Text Placeholder 6">
            <a:extLst>
              <a:ext uri="{FF2B5EF4-FFF2-40B4-BE49-F238E27FC236}">
                <a16:creationId xmlns:a16="http://schemas.microsoft.com/office/drawing/2014/main" id="{11C90A48-BE47-6E44-8B5D-EADE2FB0D0FA}"/>
              </a:ext>
            </a:extLst>
          </p:cNvPr>
          <p:cNvSpPr txBox="1">
            <a:spLocks/>
          </p:cNvSpPr>
          <p:nvPr/>
        </p:nvSpPr>
        <p:spPr>
          <a:xfrm>
            <a:off x="1759343" y="4641330"/>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400" b="1" i="0">
                <a:solidFill>
                  <a:schemeClr val="bg1"/>
                </a:solidFill>
              </a:rPr>
              <a:t>Michele Ruiz</a:t>
            </a:r>
            <a:endParaRPr lang="en-US" sz="2400" b="1">
              <a:solidFill>
                <a:schemeClr val="bg1"/>
              </a:solidFill>
            </a:endParaRPr>
          </a:p>
        </p:txBody>
      </p:sp>
      <p:pic>
        <p:nvPicPr>
          <p:cNvPr id="7" name="Picture Placeholder 6">
            <a:extLst>
              <a:ext uri="{FF2B5EF4-FFF2-40B4-BE49-F238E27FC236}">
                <a16:creationId xmlns:a16="http://schemas.microsoft.com/office/drawing/2014/main" id="{2B2AEA0B-F68A-C278-53FF-026287B3D710}"/>
              </a:ext>
            </a:extLst>
          </p:cNvPr>
          <p:cNvPicPr>
            <a:picLocks noGrp="1" noChangeAspect="1"/>
          </p:cNvPicPr>
          <p:nvPr>
            <p:ph type="pic" sz="quarter" idx="42"/>
          </p:nvPr>
        </p:nvPicPr>
        <p:blipFill>
          <a:blip r:embed="rId2" cstate="screen">
            <a:extLst>
              <a:ext uri="{28A0092B-C50C-407E-A947-70E740481C1C}">
                <a14:useLocalDpi xmlns:a14="http://schemas.microsoft.com/office/drawing/2010/main"/>
              </a:ext>
            </a:extLst>
          </a:blip>
          <a:srcRect l="12877" r="12877"/>
          <a:stretch>
            <a:fillRect/>
          </a:stretch>
        </p:blipFill>
        <p:spPr/>
      </p:pic>
      <p:grpSp>
        <p:nvGrpSpPr>
          <p:cNvPr id="9" name="Group 8">
            <a:extLst>
              <a:ext uri="{FF2B5EF4-FFF2-40B4-BE49-F238E27FC236}">
                <a16:creationId xmlns:a16="http://schemas.microsoft.com/office/drawing/2014/main" id="{427795D2-C1D1-403C-7C5F-F70975929169}"/>
              </a:ext>
            </a:extLst>
          </p:cNvPr>
          <p:cNvGrpSpPr/>
          <p:nvPr/>
        </p:nvGrpSpPr>
        <p:grpSpPr>
          <a:xfrm>
            <a:off x="4934388" y="4641330"/>
            <a:ext cx="1487826" cy="1083162"/>
            <a:chOff x="3400450" y="986392"/>
            <a:chExt cx="1487826" cy="1083162"/>
          </a:xfrm>
        </p:grpSpPr>
        <p:sp>
          <p:nvSpPr>
            <p:cNvPr id="10" name="Freeform 9">
              <a:extLst>
                <a:ext uri="{FF2B5EF4-FFF2-40B4-BE49-F238E27FC236}">
                  <a16:creationId xmlns:a16="http://schemas.microsoft.com/office/drawing/2014/main" id="{0BDCA838-73D1-AE0A-10E0-965C7FA06CE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137F0D5-D279-2DDA-DBA7-2B48E034187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pic>
        <p:nvPicPr>
          <p:cNvPr id="16" name="Picture 15">
            <a:extLst>
              <a:ext uri="{FF2B5EF4-FFF2-40B4-BE49-F238E27FC236}">
                <a16:creationId xmlns:a16="http://schemas.microsoft.com/office/drawing/2014/main" id="{E571A29B-0756-3F12-9F8A-1D2306FCECA2}"/>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2182362" y="-2687518"/>
            <a:ext cx="6368247" cy="6368247"/>
          </a:xfrm>
          <a:prstGeom prst="rect">
            <a:avLst/>
          </a:prstGeom>
          <a:ln>
            <a:noFill/>
          </a:ln>
        </p:spPr>
      </p:pic>
    </p:spTree>
    <p:extLst>
      <p:ext uri="{BB962C8B-B14F-4D97-AF65-F5344CB8AC3E}">
        <p14:creationId xmlns:p14="http://schemas.microsoft.com/office/powerpoint/2010/main" val="9035744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2479" y="1343310"/>
            <a:ext cx="10148103" cy="4640929"/>
          </a:xfrm>
        </p:spPr>
        <p:txBody>
          <a:bodyPr/>
          <a:lstStyle/>
          <a:p>
            <a:pPr marL="0" indent="0"/>
            <a:r>
              <a:rPr lang="nl-NL" sz="2000" dirty="0"/>
              <a:t>Verkoop is een kunst en een wetenschap. Zonder verkoop zal er geen bedrijf zijn. Verkoop is in wezen de drijvende kracht achter elk bedrijf. Ze genereren inkomsten, stimuleren groei en ondersteunen de bedrijfsvoering. 
In de basis is de functie van verkoop om leads of </a:t>
            </a:r>
            <a:r>
              <a:rPr lang="nl-NL" sz="2000" dirty="0" err="1"/>
              <a:t>prospects</a:t>
            </a:r>
            <a:r>
              <a:rPr lang="nl-NL" sz="2000" dirty="0"/>
              <a:t> om te zetten in betalende klanten, waardoor inkomsten worden gegenereerd. Deze inkomsten zijn van vitaal belang voor het dekken van operationele kosten, het investeren in bedrijfsgroei en het leveren van aandeelhouderswaarde.
Verkoop is een systematisch proces dat verschillende fasen omvat</a:t>
            </a:r>
            <a:r>
              <a:rPr lang="en-GB" sz="2000" dirty="0"/>
              <a:t>:</a:t>
            </a:r>
          </a:p>
          <a:p>
            <a:pPr marL="0" indent="0"/>
            <a:endParaRPr lang="en-GB" sz="2000" dirty="0"/>
          </a:p>
          <a:p>
            <a:pPr marL="0" indent="0"/>
            <a:endParaRPr lang="en-GB" sz="2000" dirty="0"/>
          </a:p>
          <a:p>
            <a:pPr marL="0" indent="0"/>
            <a:r>
              <a:rPr lang="nl-NL" sz="2000" dirty="0"/>
              <a:t>Investeer in het begrijpen en beheersen van elk van deze fasen door middel van training en oefening kan de verkoopresultaten aanzienlijk verbeteren. Zie meer informatie in sectie 5.</a:t>
            </a:r>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806917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70607" y="761603"/>
            <a:ext cx="9632553" cy="803654"/>
          </a:xfrm>
        </p:spPr>
        <p:txBody>
          <a:bodyPr/>
          <a:lstStyle/>
          <a:p>
            <a:r>
              <a:rPr lang="en-US">
                <a:solidFill>
                  <a:schemeClr val="bg1"/>
                </a:solidFill>
              </a:rPr>
              <a:t>Verkoop, de zakelijke motor</a:t>
            </a:r>
            <a:endParaRPr lang="en-US" dirty="0"/>
          </a:p>
        </p:txBody>
      </p:sp>
      <p:graphicFrame>
        <p:nvGraphicFramePr>
          <p:cNvPr id="16" name="Table 15">
            <a:extLst>
              <a:ext uri="{FF2B5EF4-FFF2-40B4-BE49-F238E27FC236}">
                <a16:creationId xmlns:a16="http://schemas.microsoft.com/office/drawing/2014/main" id="{24642028-663F-2345-C979-FE4F401F02BC}"/>
              </a:ext>
            </a:extLst>
          </p:cNvPr>
          <p:cNvGraphicFramePr>
            <a:graphicFrameLocks noGrp="1"/>
          </p:cNvGraphicFramePr>
          <p:nvPr>
            <p:extLst>
              <p:ext uri="{D42A27DB-BD31-4B8C-83A1-F6EECF244321}">
                <p14:modId xmlns:p14="http://schemas.microsoft.com/office/powerpoint/2010/main" val="3260257962"/>
              </p:ext>
            </p:extLst>
          </p:nvPr>
        </p:nvGraphicFramePr>
        <p:xfrm>
          <a:off x="729477" y="3983407"/>
          <a:ext cx="10101357" cy="640080"/>
        </p:xfrm>
        <a:graphic>
          <a:graphicData uri="http://schemas.openxmlformats.org/drawingml/2006/table">
            <a:tbl>
              <a:tblPr firstRow="1" bandRow="1">
                <a:tableStyleId>{5C22544A-7EE6-4342-B048-85BDC9FD1C3A}</a:tableStyleId>
              </a:tblPr>
              <a:tblGrid>
                <a:gridCol w="1443051">
                  <a:extLst>
                    <a:ext uri="{9D8B030D-6E8A-4147-A177-3AD203B41FA5}">
                      <a16:colId xmlns:a16="http://schemas.microsoft.com/office/drawing/2014/main" val="3726625455"/>
                    </a:ext>
                  </a:extLst>
                </a:gridCol>
                <a:gridCol w="1596832">
                  <a:extLst>
                    <a:ext uri="{9D8B030D-6E8A-4147-A177-3AD203B41FA5}">
                      <a16:colId xmlns:a16="http://schemas.microsoft.com/office/drawing/2014/main" val="873477872"/>
                    </a:ext>
                  </a:extLst>
                </a:gridCol>
                <a:gridCol w="1289270">
                  <a:extLst>
                    <a:ext uri="{9D8B030D-6E8A-4147-A177-3AD203B41FA5}">
                      <a16:colId xmlns:a16="http://schemas.microsoft.com/office/drawing/2014/main" val="1662147955"/>
                    </a:ext>
                  </a:extLst>
                </a:gridCol>
                <a:gridCol w="1443051">
                  <a:extLst>
                    <a:ext uri="{9D8B030D-6E8A-4147-A177-3AD203B41FA5}">
                      <a16:colId xmlns:a16="http://schemas.microsoft.com/office/drawing/2014/main" val="2781086497"/>
                    </a:ext>
                  </a:extLst>
                </a:gridCol>
                <a:gridCol w="1443051">
                  <a:extLst>
                    <a:ext uri="{9D8B030D-6E8A-4147-A177-3AD203B41FA5}">
                      <a16:colId xmlns:a16="http://schemas.microsoft.com/office/drawing/2014/main" val="629684773"/>
                    </a:ext>
                  </a:extLst>
                </a:gridCol>
                <a:gridCol w="1443051">
                  <a:extLst>
                    <a:ext uri="{9D8B030D-6E8A-4147-A177-3AD203B41FA5}">
                      <a16:colId xmlns:a16="http://schemas.microsoft.com/office/drawing/2014/main" val="1860778064"/>
                    </a:ext>
                  </a:extLst>
                </a:gridCol>
                <a:gridCol w="1443051">
                  <a:extLst>
                    <a:ext uri="{9D8B030D-6E8A-4147-A177-3AD203B41FA5}">
                      <a16:colId xmlns:a16="http://schemas.microsoft.com/office/drawing/2014/main" val="4102652623"/>
                    </a:ext>
                  </a:extLst>
                </a:gridCol>
              </a:tblGrid>
              <a:tr h="370840">
                <a:tc>
                  <a:txBody>
                    <a:bodyPr/>
                    <a:lstStyle/>
                    <a:p>
                      <a:r>
                        <a:rPr lang="en-GB" dirty="0" err="1"/>
                        <a:t>Prospectie</a:t>
                      </a:r>
                      <a:endParaRPr lang="en-IE" dirty="0"/>
                    </a:p>
                  </a:txBody>
                  <a:tcPr>
                    <a:solidFill>
                      <a:srgbClr val="FDBD22"/>
                    </a:solidFill>
                  </a:tcPr>
                </a:tc>
                <a:tc>
                  <a:txBody>
                    <a:bodyPr/>
                    <a:lstStyle/>
                    <a:p>
                      <a:r>
                        <a:rPr lang="en-IE" dirty="0" err="1"/>
                        <a:t>Voorbereiding</a:t>
                      </a:r>
                      <a:r>
                        <a:rPr lang="en-IE" dirty="0"/>
                        <a:t> </a:t>
                      </a:r>
                    </a:p>
                  </a:txBody>
                  <a:tcPr>
                    <a:solidFill>
                      <a:srgbClr val="DE0A1D"/>
                    </a:solidFill>
                  </a:tcPr>
                </a:tc>
                <a:tc>
                  <a:txBody>
                    <a:bodyPr/>
                    <a:lstStyle/>
                    <a:p>
                      <a:r>
                        <a:rPr lang="en-IE" dirty="0" err="1"/>
                        <a:t>Naderen</a:t>
                      </a:r>
                      <a:endParaRPr lang="en-IE" dirty="0"/>
                    </a:p>
                  </a:txBody>
                  <a:tcPr>
                    <a:solidFill>
                      <a:srgbClr val="47B5C8"/>
                    </a:solidFill>
                  </a:tcPr>
                </a:tc>
                <a:tc>
                  <a:txBody>
                    <a:bodyPr/>
                    <a:lstStyle/>
                    <a:p>
                      <a:r>
                        <a:rPr lang="en-IE" dirty="0" err="1"/>
                        <a:t>Presentatie</a:t>
                      </a:r>
                      <a:endParaRPr lang="en-IE" dirty="0"/>
                    </a:p>
                  </a:txBody>
                  <a:tcPr>
                    <a:solidFill>
                      <a:srgbClr val="D9552F"/>
                    </a:solidFill>
                  </a:tcPr>
                </a:tc>
                <a:tc>
                  <a:txBody>
                    <a:bodyPr/>
                    <a:lstStyle/>
                    <a:p>
                      <a:r>
                        <a:rPr lang="en-IE" dirty="0" err="1"/>
                        <a:t>Omgaan</a:t>
                      </a:r>
                      <a:r>
                        <a:rPr lang="en-IE" dirty="0"/>
                        <a:t> met </a:t>
                      </a:r>
                      <a:r>
                        <a:rPr lang="en-IE" dirty="0" err="1"/>
                        <a:t>bezwaren</a:t>
                      </a:r>
                      <a:endParaRPr lang="en-IE" dirty="0"/>
                    </a:p>
                  </a:txBody>
                  <a:tcPr/>
                </a:tc>
                <a:tc>
                  <a:txBody>
                    <a:bodyPr/>
                    <a:lstStyle/>
                    <a:p>
                      <a:r>
                        <a:rPr lang="en-IE" dirty="0"/>
                        <a:t>Sluit de </a:t>
                      </a:r>
                      <a:r>
                        <a:rPr lang="en-IE" dirty="0" err="1"/>
                        <a:t>verkoop</a:t>
                      </a:r>
                      <a:endParaRPr lang="en-IE" dirty="0"/>
                    </a:p>
                  </a:txBody>
                  <a:tcPr>
                    <a:solidFill>
                      <a:srgbClr val="20376B"/>
                    </a:solidFill>
                  </a:tcPr>
                </a:tc>
                <a:tc>
                  <a:txBody>
                    <a:bodyPr/>
                    <a:lstStyle/>
                    <a:p>
                      <a:r>
                        <a:rPr lang="en-IE" dirty="0" err="1"/>
                        <a:t>Opvolgen</a:t>
                      </a:r>
                      <a:endParaRPr lang="en-IE" dirty="0"/>
                    </a:p>
                  </a:txBody>
                  <a:tcPr>
                    <a:solidFill>
                      <a:srgbClr val="5796D0"/>
                    </a:solidFill>
                  </a:tcPr>
                </a:tc>
                <a:extLst>
                  <a:ext uri="{0D108BD9-81ED-4DB2-BD59-A6C34878D82A}">
                    <a16:rowId xmlns:a16="http://schemas.microsoft.com/office/drawing/2014/main" val="2023929542"/>
                  </a:ext>
                </a:extLst>
              </a:tr>
            </a:tbl>
          </a:graphicData>
        </a:graphic>
      </p:graphicFrame>
    </p:spTree>
    <p:extLst>
      <p:ext uri="{BB962C8B-B14F-4D97-AF65-F5344CB8AC3E}">
        <p14:creationId xmlns:p14="http://schemas.microsoft.com/office/powerpoint/2010/main" val="39892296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A7318D9-C48B-3484-D162-71A82E315320}"/>
              </a:ext>
            </a:extLst>
          </p:cNvPr>
          <p:cNvSpPr>
            <a:spLocks noGrp="1"/>
          </p:cNvSpPr>
          <p:nvPr>
            <p:ph type="body" sz="quarter" idx="18"/>
          </p:nvPr>
        </p:nvSpPr>
        <p:spPr>
          <a:xfrm>
            <a:off x="613692" y="1504041"/>
            <a:ext cx="10303877" cy="3849918"/>
          </a:xfrm>
        </p:spPr>
        <p:txBody>
          <a:bodyPr/>
          <a:lstStyle/>
          <a:p>
            <a:pPr marL="0" indent="0"/>
            <a:r>
              <a:rPr lang="nl-NL" dirty="0"/>
              <a:t>Er zijn verschillende bronnen die waardevolle verkooptraining bieden. Uitchecken</a:t>
            </a:r>
          </a:p>
          <a:p>
            <a:pPr marL="342900" indent="-342900">
              <a:buFont typeface="Arial" panose="020B0604020202020204" pitchFamily="34" charset="0"/>
              <a:buChar char="•"/>
            </a:pPr>
            <a:r>
              <a:rPr lang="en-GB" b="1" i="0" dirty="0">
                <a:effectLst/>
              </a:rPr>
              <a:t>Why Relationship Selling is SO Important- </a:t>
            </a:r>
            <a:r>
              <a:rPr lang="en-GB" dirty="0">
                <a:hlinkClick r:id="rId2"/>
              </a:rPr>
              <a:t>Why Relationship Selling is SO Important</a:t>
            </a:r>
            <a:endParaRPr lang="en-GB" dirty="0"/>
          </a:p>
          <a:p>
            <a:pPr marL="342900" indent="-342900">
              <a:buFont typeface="Arial" panose="020B0604020202020204" pitchFamily="34" charset="0"/>
              <a:buChar char="•"/>
            </a:pPr>
            <a:r>
              <a:rPr lang="en-GB" b="1" i="0" dirty="0">
                <a:effectLst/>
              </a:rPr>
              <a:t>How to pitch and win business   </a:t>
            </a:r>
            <a:r>
              <a:rPr lang="en-GB" dirty="0">
                <a:hlinkClick r:id="rId3"/>
              </a:rPr>
              <a:t>Simon Sinek: How to pitch and win business | E13</a:t>
            </a:r>
            <a:endParaRPr lang="en-GB" dirty="0"/>
          </a:p>
          <a:p>
            <a:pPr marL="342900" indent="-342900">
              <a:buFont typeface="Arial" panose="020B0604020202020204" pitchFamily="34" charset="0"/>
              <a:buChar char="•"/>
            </a:pPr>
            <a:r>
              <a:rPr lang="en-GB" b="1" i="0" dirty="0">
                <a:effectLst/>
              </a:rPr>
              <a:t>The four-letter code to selling anything </a:t>
            </a:r>
            <a:r>
              <a:rPr lang="en-GB" i="0" dirty="0">
                <a:solidFill>
                  <a:srgbClr val="0F0F0F"/>
                </a:solidFill>
                <a:effectLst/>
                <a:hlinkClick r:id="rId4"/>
              </a:rPr>
              <a:t>https://youtu.be/6pY7EjqD3QA?si=-HvERKjTyDbXMDu9</a:t>
            </a:r>
            <a:r>
              <a:rPr lang="en-GB" i="0" dirty="0">
                <a:solidFill>
                  <a:srgbClr val="0F0F0F"/>
                </a:solidFill>
                <a:effectLst/>
              </a:rPr>
              <a:t> </a:t>
            </a:r>
          </a:p>
          <a:p>
            <a:pPr marL="342900" indent="-342900">
              <a:buFont typeface="Arial" panose="020B0604020202020204" pitchFamily="34" charset="0"/>
              <a:buChar char="•"/>
            </a:pPr>
            <a:r>
              <a:rPr lang="en-GB" b="1" i="0" dirty="0">
                <a:effectLst/>
              </a:rPr>
              <a:t>Stunningly unused sales techniques </a:t>
            </a:r>
            <a:r>
              <a:rPr lang="en-GB" i="0" dirty="0">
                <a:effectLst/>
                <a:hlinkClick r:id="rId5"/>
              </a:rPr>
              <a:t>https://youtu.be/TsiEfqd613Q?si=2xQpxpX_OL9vIdWk</a:t>
            </a:r>
            <a:r>
              <a:rPr lang="en-GB" i="0" dirty="0">
                <a:effectLst/>
              </a:rPr>
              <a:t> </a:t>
            </a:r>
          </a:p>
          <a:p>
            <a:pPr marL="342900" indent="-342900">
              <a:buFont typeface="Arial" panose="020B0604020202020204" pitchFamily="34" charset="0"/>
              <a:buChar char="•"/>
            </a:pPr>
            <a:r>
              <a:rPr lang="en-GB" b="1" i="0" dirty="0">
                <a:effectLst/>
              </a:rPr>
              <a:t>5 Science-Backed Sales Techniques </a:t>
            </a:r>
            <a:r>
              <a:rPr lang="en-GB" b="1" dirty="0"/>
              <a:t> </a:t>
            </a:r>
            <a:r>
              <a:rPr lang="en-GB" dirty="0">
                <a:hlinkClick r:id="rId6"/>
              </a:rPr>
              <a:t>5 Science Backed Sales Techniques</a:t>
            </a:r>
            <a:endParaRPr lang="en-GB" b="1" i="0" dirty="0">
              <a:solidFill>
                <a:srgbClr val="0F0F0F"/>
              </a:solidFill>
              <a:effectLst/>
            </a:endParaRPr>
          </a:p>
          <a:p>
            <a:pPr marL="0" indent="0"/>
            <a:endParaRPr lang="en-GB" dirty="0"/>
          </a:p>
          <a:p>
            <a:pPr marL="0" indent="0"/>
            <a:endParaRPr lang="en-IE" dirty="0"/>
          </a:p>
        </p:txBody>
      </p:sp>
      <p:sp>
        <p:nvSpPr>
          <p:cNvPr id="4" name="Freeform 1">
            <a:extLst>
              <a:ext uri="{FF2B5EF4-FFF2-40B4-BE49-F238E27FC236}">
                <a16:creationId xmlns:a16="http://schemas.microsoft.com/office/drawing/2014/main" id="{7E11FD03-6D08-CAE9-0458-58FFB295E94A}"/>
              </a:ext>
            </a:extLst>
          </p:cNvPr>
          <p:cNvSpPr/>
          <p:nvPr/>
        </p:nvSpPr>
        <p:spPr>
          <a:xfrm>
            <a:off x="0" y="434303"/>
            <a:ext cx="806917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6" name="Text Placeholder 3">
            <a:extLst>
              <a:ext uri="{FF2B5EF4-FFF2-40B4-BE49-F238E27FC236}">
                <a16:creationId xmlns:a16="http://schemas.microsoft.com/office/drawing/2014/main" id="{FA5774C7-4E10-2713-CC6F-138186BB0FFE}"/>
              </a:ext>
            </a:extLst>
          </p:cNvPr>
          <p:cNvSpPr>
            <a:spLocks noGrp="1"/>
          </p:cNvSpPr>
          <p:nvPr>
            <p:ph type="body" sz="quarter" idx="16"/>
          </p:nvPr>
        </p:nvSpPr>
        <p:spPr>
          <a:xfrm>
            <a:off x="239923" y="567345"/>
            <a:ext cx="9632553" cy="803654"/>
          </a:xfrm>
        </p:spPr>
        <p:txBody>
          <a:bodyPr/>
          <a:lstStyle/>
          <a:p>
            <a:r>
              <a:rPr lang="en-US" b="1">
                <a:solidFill>
                  <a:schemeClr val="bg1"/>
                </a:solidFill>
              </a:rPr>
              <a:t>KIJK VOOR MEER INFORMATIE</a:t>
            </a:r>
            <a:endParaRPr lang="en-US" dirty="0"/>
          </a:p>
        </p:txBody>
      </p:sp>
    </p:spTree>
    <p:extLst>
      <p:ext uri="{BB962C8B-B14F-4D97-AF65-F5344CB8AC3E}">
        <p14:creationId xmlns:p14="http://schemas.microsoft.com/office/powerpoint/2010/main" val="41974907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
            <a:extLst>
              <a:ext uri="{FF2B5EF4-FFF2-40B4-BE49-F238E27FC236}">
                <a16:creationId xmlns:a16="http://schemas.microsoft.com/office/drawing/2014/main" id="{9BB0EA97-F277-B5F9-2565-837DF612245D}"/>
              </a:ext>
            </a:extLst>
          </p:cNvPr>
          <p:cNvSpPr/>
          <p:nvPr/>
        </p:nvSpPr>
        <p:spPr>
          <a:xfrm>
            <a:off x="0" y="664464"/>
            <a:ext cx="8127385"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ctr"/>
            <a:endParaRPr lang="en-US" b="0" i="0">
              <a:latin typeface="Calibri" panose="020F0502020204030204" pitchFamily="34" charset="0"/>
              <a:cs typeface="Calibri"/>
            </a:endParaRPr>
          </a:p>
        </p:txBody>
      </p:sp>
      <p:sp>
        <p:nvSpPr>
          <p:cNvPr id="2" name="Text Placeholder 1">
            <a:extLst>
              <a:ext uri="{FF2B5EF4-FFF2-40B4-BE49-F238E27FC236}">
                <a16:creationId xmlns:a16="http://schemas.microsoft.com/office/drawing/2014/main" id="{AE8549F6-E558-0966-A596-54F073D152D3}"/>
              </a:ext>
            </a:extLst>
          </p:cNvPr>
          <p:cNvSpPr>
            <a:spLocks noGrp="1"/>
          </p:cNvSpPr>
          <p:nvPr>
            <p:ph type="body" sz="quarter" idx="18"/>
          </p:nvPr>
        </p:nvSpPr>
        <p:spPr>
          <a:xfrm>
            <a:off x="707271" y="1565938"/>
            <a:ext cx="10136654" cy="1116877"/>
          </a:xfrm>
        </p:spPr>
        <p:txBody>
          <a:bodyPr lIns="91440" tIns="45720" rIns="91440" bIns="45720" anchor="t"/>
          <a:lstStyle/>
          <a:p>
            <a:pPr marL="0" indent="0"/>
            <a:r>
              <a:rPr lang="nl-NL" sz="2000" dirty="0">
                <a:cs typeface="Calibri"/>
              </a:rPr>
              <a:t>Ondernemers kunnen erg gefocust raken op het verkopen van de functies die uw product of dienst biedt. Uw klant is meer gericht op de voordelen die uw product of dienst hem kan bieden.</a:t>
            </a:r>
            <a:endParaRPr lang="en-US" sz="2000" dirty="0">
              <a:cs typeface="Calibri"/>
            </a:endParaRPr>
          </a:p>
        </p:txBody>
      </p:sp>
      <p:sp>
        <p:nvSpPr>
          <p:cNvPr id="3" name="Text Placeholder 2">
            <a:extLst>
              <a:ext uri="{FF2B5EF4-FFF2-40B4-BE49-F238E27FC236}">
                <a16:creationId xmlns:a16="http://schemas.microsoft.com/office/drawing/2014/main" id="{85B418BA-D3A5-9DF7-46EE-F1BF375A9736}"/>
              </a:ext>
            </a:extLst>
          </p:cNvPr>
          <p:cNvSpPr>
            <a:spLocks noGrp="1"/>
          </p:cNvSpPr>
          <p:nvPr>
            <p:ph type="body" sz="quarter" idx="16"/>
          </p:nvPr>
        </p:nvSpPr>
        <p:spPr/>
        <p:txBody>
          <a:bodyPr lIns="91440" tIns="45720" rIns="91440" bIns="45720" anchor="t">
            <a:noAutofit/>
          </a:bodyPr>
          <a:lstStyle/>
          <a:p>
            <a:r>
              <a:rPr lang="en-US" dirty="0" err="1">
                <a:solidFill>
                  <a:schemeClr val="bg1"/>
                </a:solidFill>
                <a:cs typeface="Calibri"/>
              </a:rPr>
              <a:t>Functies</a:t>
            </a:r>
            <a:r>
              <a:rPr lang="en-US" dirty="0">
                <a:solidFill>
                  <a:schemeClr val="bg1"/>
                </a:solidFill>
                <a:cs typeface="Calibri"/>
              </a:rPr>
              <a:t> </a:t>
            </a:r>
            <a:r>
              <a:rPr lang="en-US" dirty="0" err="1">
                <a:solidFill>
                  <a:schemeClr val="bg1"/>
                </a:solidFill>
                <a:cs typeface="Calibri"/>
              </a:rPr>
              <a:t>verkopen</a:t>
            </a:r>
            <a:r>
              <a:rPr lang="en-US" dirty="0">
                <a:solidFill>
                  <a:schemeClr val="bg1"/>
                </a:solidFill>
                <a:cs typeface="Calibri"/>
              </a:rPr>
              <a:t> versus </a:t>
            </a:r>
            <a:r>
              <a:rPr lang="en-US" dirty="0" err="1">
                <a:solidFill>
                  <a:schemeClr val="bg1"/>
                </a:solidFill>
                <a:cs typeface="Calibri"/>
              </a:rPr>
              <a:t>voordelen</a:t>
            </a:r>
            <a:endParaRPr lang="en-US" dirty="0">
              <a:solidFill>
                <a:schemeClr val="bg1"/>
              </a:solidFill>
            </a:endParaRPr>
          </a:p>
        </p:txBody>
      </p:sp>
      <p:sp>
        <p:nvSpPr>
          <p:cNvPr id="7" name="Text Placeholder 4">
            <a:extLst>
              <a:ext uri="{FF2B5EF4-FFF2-40B4-BE49-F238E27FC236}">
                <a16:creationId xmlns:a16="http://schemas.microsoft.com/office/drawing/2014/main" id="{D8CF4142-38BB-A691-0F68-C9D4991E4BD5}"/>
              </a:ext>
            </a:extLst>
          </p:cNvPr>
          <p:cNvSpPr txBox="1">
            <a:spLocks/>
          </p:cNvSpPr>
          <p:nvPr/>
        </p:nvSpPr>
        <p:spPr>
          <a:xfrm>
            <a:off x="704396" y="3174641"/>
            <a:ext cx="4841626" cy="3665900"/>
          </a:xfrm>
          <a:prstGeom prst="rect">
            <a:avLst/>
          </a:prstGeom>
        </p:spPr>
        <p:txBody>
          <a:bodyPr lIns="91440" tIns="45720" rIns="91440" bIns="4572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tabLst>
                <a:tab pos="4171950" algn="l"/>
              </a:tabLst>
            </a:pPr>
            <a:r>
              <a:rPr lang="en-US" sz="2000" b="1" dirty="0">
                <a:solidFill>
                  <a:srgbClr val="D9552F"/>
                </a:solidFill>
              </a:rPr>
              <a:t>PRODUCTKENMERKEN</a:t>
            </a:r>
            <a:r>
              <a:rPr lang="en-US" sz="2000" b="1" dirty="0">
                <a:solidFill>
                  <a:srgbClr val="EC2179"/>
                </a:solidFill>
              </a:rPr>
              <a:t>	</a:t>
            </a:r>
          </a:p>
          <a:p>
            <a:pPr>
              <a:tabLst>
                <a:tab pos="4171950" algn="l"/>
              </a:tabLst>
            </a:pPr>
            <a:r>
              <a:rPr lang="nl-NL" sz="2000" dirty="0">
                <a:solidFill>
                  <a:srgbClr val="086575"/>
                </a:solidFill>
              </a:rPr>
              <a:t>Meertalige educatieve kinderapp biedt interactief leren in 5 verschillende talen.
</a:t>
            </a:r>
          </a:p>
          <a:p>
            <a:pPr>
              <a:tabLst>
                <a:tab pos="4171950" algn="l"/>
              </a:tabLst>
            </a:pPr>
            <a:r>
              <a:rPr lang="nl-NL" sz="2000" dirty="0">
                <a:solidFill>
                  <a:srgbClr val="086575"/>
                </a:solidFill>
              </a:rPr>
              <a:t>Milieuvriendelijke herbruikbare waterflessen gemaakt van 100% gerecyclede materialen.</a:t>
            </a:r>
            <a:endParaRPr lang="en-US" sz="2000" dirty="0">
              <a:solidFill>
                <a:srgbClr val="003841"/>
              </a:solidFill>
            </a:endParaRPr>
          </a:p>
          <a:p>
            <a:pPr>
              <a:tabLst>
                <a:tab pos="4171950" algn="l"/>
              </a:tabLst>
            </a:pPr>
            <a:endParaRPr lang="en-US" sz="2400" dirty="0">
              <a:solidFill>
                <a:srgbClr val="003841"/>
              </a:solidFill>
            </a:endParaRPr>
          </a:p>
        </p:txBody>
      </p:sp>
      <p:sp>
        <p:nvSpPr>
          <p:cNvPr id="8" name="Text Placeholder 4">
            <a:extLst>
              <a:ext uri="{FF2B5EF4-FFF2-40B4-BE49-F238E27FC236}">
                <a16:creationId xmlns:a16="http://schemas.microsoft.com/office/drawing/2014/main" id="{82F83D47-8B71-AC57-3A18-F6DE06D8BA00}"/>
              </a:ext>
            </a:extLst>
          </p:cNvPr>
          <p:cNvSpPr txBox="1">
            <a:spLocks/>
          </p:cNvSpPr>
          <p:nvPr/>
        </p:nvSpPr>
        <p:spPr>
          <a:xfrm>
            <a:off x="5546022" y="3174641"/>
            <a:ext cx="5546233" cy="3824050"/>
          </a:xfrm>
          <a:prstGeom prst="rect">
            <a:avLst/>
          </a:prstGeom>
        </p:spPr>
        <p:txBody>
          <a:bodyPr lIns="91440" tIns="45720" rIns="91440" bIns="4572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tabLst>
                <a:tab pos="4171950" algn="l"/>
              </a:tabLst>
            </a:pPr>
            <a:r>
              <a:rPr lang="en-US" sz="2000" b="1" dirty="0">
                <a:solidFill>
                  <a:srgbClr val="D9552F"/>
                </a:solidFill>
              </a:rPr>
              <a:t>VOORDELEN VAN HET PRODUCT</a:t>
            </a:r>
          </a:p>
          <a:p>
            <a:pPr>
              <a:tabLst>
                <a:tab pos="4171950" algn="l"/>
              </a:tabLst>
            </a:pPr>
            <a:r>
              <a:rPr lang="nl-NL" sz="2000" dirty="0">
                <a:solidFill>
                  <a:srgbClr val="595959"/>
                </a:solidFill>
              </a:rPr>
              <a:t>Stelt kinderen in staat om al vroeg taalvaardigheden te ontwikkelen, wat leidt tot betere onderwijsresultaten en culturele connectie.</a:t>
            </a:r>
          </a:p>
          <a:p>
            <a:pPr>
              <a:tabLst>
                <a:tab pos="4171950" algn="l"/>
              </a:tabLst>
            </a:pPr>
            <a:endParaRPr lang="en-GB" sz="2000" dirty="0">
              <a:solidFill>
                <a:srgbClr val="595959"/>
              </a:solidFill>
            </a:endParaRPr>
          </a:p>
          <a:p>
            <a:pPr>
              <a:tabLst>
                <a:tab pos="4171950" algn="l"/>
              </a:tabLst>
            </a:pPr>
            <a:r>
              <a:rPr lang="nl-NL" sz="2000" dirty="0">
                <a:solidFill>
                  <a:srgbClr val="595959"/>
                </a:solidFill>
              </a:rPr>
              <a:t>Helpt milieubewuste consumenten hun ecologische voetafdruk te verkleinen en tegelijkertijd gehydrateerd te blijven.</a:t>
            </a:r>
            <a:endParaRPr lang="en-US" sz="2000" dirty="0">
              <a:solidFill>
                <a:srgbClr val="003841"/>
              </a:solidFill>
            </a:endParaRPr>
          </a:p>
        </p:txBody>
      </p:sp>
      <p:sp>
        <p:nvSpPr>
          <p:cNvPr id="4" name="TextBox 3">
            <a:extLst>
              <a:ext uri="{FF2B5EF4-FFF2-40B4-BE49-F238E27FC236}">
                <a16:creationId xmlns:a16="http://schemas.microsoft.com/office/drawing/2014/main" id="{8FB6B08E-B95E-852B-F576-BCCC23F3BBE8}"/>
              </a:ext>
            </a:extLst>
          </p:cNvPr>
          <p:cNvSpPr txBox="1"/>
          <p:nvPr/>
        </p:nvSpPr>
        <p:spPr>
          <a:xfrm>
            <a:off x="704396" y="2574425"/>
            <a:ext cx="3056221" cy="646331"/>
          </a:xfrm>
          <a:prstGeom prst="rect">
            <a:avLst/>
          </a:prstGeom>
          <a:noFill/>
        </p:spPr>
        <p:txBody>
          <a:bodyPr wrap="none" rtlCol="0">
            <a:spAutoFit/>
          </a:bodyPr>
          <a:lstStyle/>
          <a:p>
            <a:r>
              <a:rPr lang="en-GB" sz="3600" b="1" dirty="0">
                <a:solidFill>
                  <a:srgbClr val="D9552F"/>
                </a:solidFill>
              </a:rPr>
              <a:t>VOORBEELDEN</a:t>
            </a:r>
            <a:endParaRPr lang="en-IE" sz="3600" b="1" dirty="0">
              <a:solidFill>
                <a:srgbClr val="D9552F"/>
              </a:solidFill>
            </a:endParaRPr>
          </a:p>
        </p:txBody>
      </p:sp>
    </p:spTree>
    <p:extLst>
      <p:ext uri="{BB962C8B-B14F-4D97-AF65-F5344CB8AC3E}">
        <p14:creationId xmlns:p14="http://schemas.microsoft.com/office/powerpoint/2010/main" val="12084935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
            <a:extLst>
              <a:ext uri="{FF2B5EF4-FFF2-40B4-BE49-F238E27FC236}">
                <a16:creationId xmlns:a16="http://schemas.microsoft.com/office/drawing/2014/main" id="{C1D95527-9921-D7A8-01CE-35027D6719AA}"/>
              </a:ext>
            </a:extLst>
          </p:cNvPr>
          <p:cNvSpPr/>
          <p:nvPr/>
        </p:nvSpPr>
        <p:spPr>
          <a:xfrm>
            <a:off x="0" y="664464"/>
            <a:ext cx="8127385"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ctr"/>
            <a:endParaRPr lang="en-US" b="0" i="0">
              <a:latin typeface="Calibri" panose="020F0502020204030204" pitchFamily="34" charset="0"/>
              <a:cs typeface="Calibri"/>
            </a:endParaRPr>
          </a:p>
        </p:txBody>
      </p:sp>
      <p:sp>
        <p:nvSpPr>
          <p:cNvPr id="3" name="Text Placeholder 2">
            <a:extLst>
              <a:ext uri="{FF2B5EF4-FFF2-40B4-BE49-F238E27FC236}">
                <a16:creationId xmlns:a16="http://schemas.microsoft.com/office/drawing/2014/main" id="{13919155-C010-73D6-455E-191C5DAA436E}"/>
              </a:ext>
            </a:extLst>
          </p:cNvPr>
          <p:cNvSpPr>
            <a:spLocks noGrp="1"/>
          </p:cNvSpPr>
          <p:nvPr>
            <p:ph type="body" sz="quarter" idx="16"/>
          </p:nvPr>
        </p:nvSpPr>
        <p:spPr>
          <a:xfrm>
            <a:off x="294490" y="819908"/>
            <a:ext cx="9632553" cy="803654"/>
          </a:xfrm>
        </p:spPr>
        <p:txBody>
          <a:bodyPr lIns="91440" tIns="45720" rIns="91440" bIns="45720" anchor="t">
            <a:noAutofit/>
          </a:bodyPr>
          <a:lstStyle/>
          <a:p>
            <a:r>
              <a:rPr lang="en-US" b="1">
                <a:solidFill>
                  <a:schemeClr val="bg1"/>
                </a:solidFill>
                <a:cs typeface="Calibri"/>
              </a:rPr>
              <a:t>OEFENING: Kenmerken versus voordelen</a:t>
            </a:r>
            <a:endParaRPr lang="en-US" dirty="0">
              <a:solidFill>
                <a:schemeClr val="bg1"/>
              </a:solidFill>
            </a:endParaRPr>
          </a:p>
        </p:txBody>
      </p:sp>
      <p:sp>
        <p:nvSpPr>
          <p:cNvPr id="6" name="テキスト プレースホルダー 36">
            <a:extLst>
              <a:ext uri="{FF2B5EF4-FFF2-40B4-BE49-F238E27FC236}">
                <a16:creationId xmlns:a16="http://schemas.microsoft.com/office/drawing/2014/main" id="{4E8925EB-5F8E-FEBF-A967-0738ED488739}"/>
              </a:ext>
            </a:extLst>
          </p:cNvPr>
          <p:cNvSpPr txBox="1">
            <a:spLocks/>
          </p:cNvSpPr>
          <p:nvPr/>
        </p:nvSpPr>
        <p:spPr bwMode="auto">
          <a:xfrm>
            <a:off x="468184" y="1881045"/>
            <a:ext cx="4492475" cy="3433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spcBef>
                <a:spcPct val="20000"/>
              </a:spcBef>
              <a:defRPr/>
            </a:pPr>
            <a:r>
              <a:rPr lang="nl-NL" altLang="ja-JP" sz="2400" dirty="0">
                <a:solidFill>
                  <a:srgbClr val="003841"/>
                </a:solidFill>
                <a:latin typeface="Calibri" charset="0"/>
                <a:ea typeface="MS PGothic" charset="-128"/>
              </a:rPr>
              <a:t>Voer vier functies in die uw product of bedrijf zal bieden:</a:t>
            </a:r>
          </a:p>
          <a:p>
            <a:pPr lvl="0">
              <a:spcBef>
                <a:spcPct val="20000"/>
              </a:spcBef>
              <a:defRPr/>
            </a:pPr>
            <a:endParaRPr kumimoji="0" lang="en-IE" altLang="ja-JP" sz="2400" b="0" i="0" u="none" strike="noStrike" kern="1200" cap="none" spc="0" normalizeH="0" baseline="0" noProof="0" dirty="0">
              <a:ln>
                <a:noFill/>
              </a:ln>
              <a:solidFill>
                <a:srgbClr val="003841"/>
              </a:solidFill>
              <a:effectLst/>
              <a:uLnTx/>
              <a:uFillTx/>
              <a:latin typeface="Calibri" charset="0"/>
              <a:ea typeface="MS PGothic" charset="-128"/>
            </a:endParaRPr>
          </a:p>
          <a:p>
            <a:pPr marL="457200" lvl="0" indent="-457200">
              <a:buClr>
                <a:srgbClr val="EC2179"/>
              </a:buClr>
              <a:buFont typeface="+mj-lt"/>
              <a:buAutoNum type="arabicPeriod"/>
              <a:defRPr/>
            </a:pPr>
            <a:r>
              <a:rPr lang="en-IE" altLang="ja-JP" sz="2400" dirty="0">
                <a:solidFill>
                  <a:srgbClr val="003841"/>
                </a:solidFill>
                <a:latin typeface="Calibri" charset="0"/>
              </a:rPr>
              <a:t>________________________</a:t>
            </a:r>
            <a:endParaRPr kumimoji="0" lang="en-IE" altLang="ja-JP" sz="2400" b="0" i="0" u="none" strike="noStrike" kern="1200" cap="none" spc="0" normalizeH="0" baseline="0" noProof="0" dirty="0">
              <a:ln>
                <a:noFill/>
              </a:ln>
              <a:solidFill>
                <a:srgbClr val="003841"/>
              </a:solidFill>
              <a:effectLst/>
              <a:uLnTx/>
              <a:uFillTx/>
              <a:latin typeface="Calibri" charset="0"/>
              <a:ea typeface="MS PGothic" charset="-128"/>
            </a:endParaRPr>
          </a:p>
          <a:p>
            <a:pPr marL="457200" lvl="0" indent="-457200">
              <a:buClr>
                <a:srgbClr val="EC2179"/>
              </a:buClr>
              <a:buFont typeface="+mj-lt"/>
              <a:buAutoNum type="arabicPeriod"/>
              <a:defRPr/>
            </a:pPr>
            <a:r>
              <a:rPr lang="en-IE" altLang="ja-JP" sz="2400" dirty="0">
                <a:solidFill>
                  <a:srgbClr val="003841"/>
                </a:solidFill>
                <a:latin typeface="Calibri" charset="0"/>
              </a:rPr>
              <a:t>________________________</a:t>
            </a:r>
          </a:p>
          <a:p>
            <a:pPr marL="457200" lvl="0" indent="-457200">
              <a:buClr>
                <a:srgbClr val="EC2179"/>
              </a:buClr>
              <a:buFont typeface="+mj-lt"/>
              <a:buAutoNum type="arabicPeriod"/>
              <a:defRPr/>
            </a:pPr>
            <a:r>
              <a:rPr lang="en-IE" altLang="ja-JP" sz="2400" dirty="0">
                <a:solidFill>
                  <a:srgbClr val="003841"/>
                </a:solidFill>
                <a:latin typeface="Calibri" charset="0"/>
              </a:rPr>
              <a:t>________________________</a:t>
            </a:r>
          </a:p>
          <a:p>
            <a:pPr marL="457200" lvl="0" indent="-457200">
              <a:buClr>
                <a:srgbClr val="EC2179"/>
              </a:buClr>
              <a:buFont typeface="+mj-lt"/>
              <a:buAutoNum type="arabicPeriod"/>
              <a:defRPr/>
            </a:pPr>
            <a:r>
              <a:rPr lang="en-IE" altLang="ja-JP" sz="2400" dirty="0">
                <a:solidFill>
                  <a:srgbClr val="003841"/>
                </a:solidFill>
                <a:latin typeface="Calibri" charset="0"/>
              </a:rPr>
              <a:t>________________________</a:t>
            </a:r>
          </a:p>
        </p:txBody>
      </p:sp>
      <p:sp>
        <p:nvSpPr>
          <p:cNvPr id="7" name="テキスト プレースホルダー 36">
            <a:extLst>
              <a:ext uri="{FF2B5EF4-FFF2-40B4-BE49-F238E27FC236}">
                <a16:creationId xmlns:a16="http://schemas.microsoft.com/office/drawing/2014/main" id="{4EE0A105-3961-4F55-8A24-DDB6812F72DE}"/>
              </a:ext>
            </a:extLst>
          </p:cNvPr>
          <p:cNvSpPr txBox="1">
            <a:spLocks/>
          </p:cNvSpPr>
          <p:nvPr/>
        </p:nvSpPr>
        <p:spPr bwMode="auto">
          <a:xfrm>
            <a:off x="5491451" y="3196792"/>
            <a:ext cx="4435592" cy="3433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spcBef>
                <a:spcPct val="20000"/>
              </a:spcBef>
              <a:defRPr/>
            </a:pPr>
            <a:r>
              <a:rPr lang="nl-NL" altLang="ja-JP" sz="2400" dirty="0">
                <a:solidFill>
                  <a:srgbClr val="003841"/>
                </a:solidFill>
                <a:latin typeface="Calibri" charset="0"/>
                <a:ea typeface="MS PGothic" charset="-128"/>
              </a:rPr>
              <a:t>Voer vier voordelen in die uw product of bedrijf zal bieden:</a:t>
            </a:r>
          </a:p>
          <a:p>
            <a:pPr lvl="0">
              <a:spcBef>
                <a:spcPct val="20000"/>
              </a:spcBef>
              <a:defRPr/>
            </a:pPr>
            <a:endParaRPr lang="en-IE" altLang="ja-JP" sz="2400" dirty="0">
              <a:solidFill>
                <a:srgbClr val="003841"/>
              </a:solidFill>
              <a:latin typeface="Calibri" charset="0"/>
            </a:endParaRPr>
          </a:p>
          <a:p>
            <a:pPr marL="457200" lvl="0" indent="-457200">
              <a:buClr>
                <a:srgbClr val="EC2179"/>
              </a:buClr>
              <a:buFont typeface="+mj-lt"/>
              <a:buAutoNum type="arabicPeriod"/>
              <a:defRPr/>
            </a:pPr>
            <a:r>
              <a:rPr lang="en-IE" altLang="ja-JP" sz="2400" dirty="0">
                <a:solidFill>
                  <a:srgbClr val="003841"/>
                </a:solidFill>
                <a:latin typeface="Calibri" charset="0"/>
              </a:rPr>
              <a:t>________________________</a:t>
            </a:r>
          </a:p>
          <a:p>
            <a:pPr marL="457200" lvl="0" indent="-457200">
              <a:buClr>
                <a:srgbClr val="EC2179"/>
              </a:buClr>
              <a:buFont typeface="+mj-lt"/>
              <a:buAutoNum type="arabicPeriod"/>
              <a:defRPr/>
            </a:pPr>
            <a:r>
              <a:rPr lang="en-IE" altLang="ja-JP" sz="2400" dirty="0">
                <a:solidFill>
                  <a:srgbClr val="003841"/>
                </a:solidFill>
                <a:latin typeface="Calibri" charset="0"/>
              </a:rPr>
              <a:t>________________________</a:t>
            </a:r>
          </a:p>
          <a:p>
            <a:pPr marL="457200" lvl="0" indent="-457200">
              <a:buClr>
                <a:srgbClr val="EC2179"/>
              </a:buClr>
              <a:buFont typeface="+mj-lt"/>
              <a:buAutoNum type="arabicPeriod"/>
              <a:defRPr/>
            </a:pPr>
            <a:r>
              <a:rPr lang="en-IE" altLang="ja-JP" sz="2400" dirty="0">
                <a:solidFill>
                  <a:srgbClr val="003841"/>
                </a:solidFill>
                <a:latin typeface="Calibri" charset="0"/>
              </a:rPr>
              <a:t>________________________</a:t>
            </a:r>
          </a:p>
          <a:p>
            <a:pPr marL="457200" lvl="0" indent="-457200">
              <a:buClr>
                <a:srgbClr val="EC2179"/>
              </a:buClr>
              <a:buFont typeface="+mj-lt"/>
              <a:buAutoNum type="arabicPeriod"/>
              <a:defRPr/>
            </a:pPr>
            <a:r>
              <a:rPr lang="en-IE" altLang="ja-JP" sz="2400" dirty="0">
                <a:solidFill>
                  <a:srgbClr val="003841"/>
                </a:solidFill>
                <a:latin typeface="Calibri" charset="0"/>
              </a:rPr>
              <a:t>________________________</a:t>
            </a:r>
          </a:p>
        </p:txBody>
      </p:sp>
      <p:sp>
        <p:nvSpPr>
          <p:cNvPr id="8" name="Pentagon 2">
            <a:extLst>
              <a:ext uri="{FF2B5EF4-FFF2-40B4-BE49-F238E27FC236}">
                <a16:creationId xmlns:a16="http://schemas.microsoft.com/office/drawing/2014/main" id="{BD0812D0-8E64-8D32-FBD5-0597DB40D3DB}"/>
              </a:ext>
            </a:extLst>
          </p:cNvPr>
          <p:cNvSpPr/>
          <p:nvPr/>
        </p:nvSpPr>
        <p:spPr>
          <a:xfrm>
            <a:off x="4955699" y="1880087"/>
            <a:ext cx="5502136" cy="1316705"/>
          </a:xfrm>
          <a:prstGeom prst="homePlate">
            <a:avLst/>
          </a:pr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nl-NL">
                <a:cs typeface="Calibri"/>
              </a:rPr>
              <a:t>Vraag uzelf nu af waarom deze functies belangrijk zijn - dit zal u helpen uw voordelen te identificeren</a:t>
            </a:r>
            <a:endParaRPr lang="en-US" dirty="0"/>
          </a:p>
        </p:txBody>
      </p:sp>
    </p:spTree>
    <p:extLst>
      <p:ext uri="{BB962C8B-B14F-4D97-AF65-F5344CB8AC3E}">
        <p14:creationId xmlns:p14="http://schemas.microsoft.com/office/powerpoint/2010/main" val="30727153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00000"/>
            <a:ext cx="963255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2" y="761603"/>
            <a:ext cx="9131682" cy="803654"/>
          </a:xfrm>
        </p:spPr>
        <p:txBody>
          <a:bodyPr/>
          <a:lstStyle/>
          <a:p>
            <a:r>
              <a:rPr lang="en-US">
                <a:solidFill>
                  <a:schemeClr val="bg1"/>
                </a:solidFill>
              </a:rPr>
              <a:t>De relatie tussen marketing en sales</a:t>
            </a:r>
            <a:endParaRPr lang="en-US" dirty="0"/>
          </a:p>
        </p:txBody>
      </p:sp>
      <p:sp>
        <p:nvSpPr>
          <p:cNvPr id="7" name="Text Placeholder 1">
            <a:extLst>
              <a:ext uri="{FF2B5EF4-FFF2-40B4-BE49-F238E27FC236}">
                <a16:creationId xmlns:a16="http://schemas.microsoft.com/office/drawing/2014/main" id="{D522593D-85E5-44BC-F15F-728DB8EE28E5}"/>
              </a:ext>
            </a:extLst>
          </p:cNvPr>
          <p:cNvSpPr txBox="1">
            <a:spLocks/>
          </p:cNvSpPr>
          <p:nvPr/>
        </p:nvSpPr>
        <p:spPr>
          <a:xfrm>
            <a:off x="648335" y="1505871"/>
            <a:ext cx="10080625" cy="3975101"/>
          </a:xfrm>
          <a:prstGeom prst="rect">
            <a:avLst/>
          </a:prstGeom>
        </p:spPr>
        <p:txBody>
          <a:bodyPr numCol="2"/>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a:solidFill>
                  <a:srgbClr val="47B5C8"/>
                </a:solidFill>
              </a:rPr>
              <a:t>MARKETING</a:t>
            </a:r>
          </a:p>
          <a:p>
            <a:pPr marL="0" indent="0">
              <a:buNone/>
            </a:pPr>
            <a:endParaRPr lang="en-US" sz="2400" b="1" dirty="0">
              <a:solidFill>
                <a:srgbClr val="595959"/>
              </a:solidFill>
            </a:endParaRPr>
          </a:p>
          <a:p>
            <a:pPr>
              <a:buClr>
                <a:srgbClr val="EC2179"/>
              </a:buClr>
            </a:pPr>
            <a:r>
              <a:rPr lang="nl-NL" sz="2400" dirty="0">
                <a:solidFill>
                  <a:srgbClr val="595959"/>
                </a:solidFill>
              </a:rPr>
              <a:t>Lange termijn
Het doel is om relaties op te bouwen
Terwijl verkoop de 'push' is om het product te kopen zodra de klant op zijn plaats is, is marketing de 'pull' die de klant in de eerste plaats naar u toe brengt.</a:t>
            </a:r>
            <a:endParaRPr lang="en-US" sz="2400" dirty="0">
              <a:solidFill>
                <a:srgbClr val="595959"/>
              </a:solidFill>
            </a:endParaRPr>
          </a:p>
          <a:p>
            <a:endParaRPr lang="en-US" sz="2400" dirty="0">
              <a:solidFill>
                <a:srgbClr val="595959"/>
              </a:solidFill>
            </a:endParaRPr>
          </a:p>
          <a:p>
            <a:pPr marL="0" indent="0">
              <a:buNone/>
            </a:pPr>
            <a:r>
              <a:rPr lang="en-US" sz="2400" b="1" dirty="0">
                <a:solidFill>
                  <a:srgbClr val="47B5C8"/>
                </a:solidFill>
              </a:rPr>
              <a:t>SALES</a:t>
            </a:r>
          </a:p>
          <a:p>
            <a:endParaRPr lang="en-US" sz="2400" b="1" dirty="0">
              <a:solidFill>
                <a:srgbClr val="595959"/>
              </a:solidFill>
            </a:endParaRPr>
          </a:p>
          <a:p>
            <a:pPr marL="342900" indent="-342900">
              <a:buClr>
                <a:srgbClr val="EC2179"/>
              </a:buClr>
              <a:buFont typeface="Arial" charset="0"/>
              <a:buChar char="•"/>
            </a:pPr>
            <a:r>
              <a:rPr lang="nl-NL" sz="2400" dirty="0">
                <a:solidFill>
                  <a:srgbClr val="595959"/>
                </a:solidFill>
              </a:rPr>
              <a:t>Korte termijn
Het doel is om 'een verkoop te sluiten' (dat wil zeggen, iemand ertoe brengen uw product te kopen)
De verkoopstrategie is gebaseerd op de individuele koper en wat er moet gebeuren om u hun geld te geven of op de koopknop te klikken</a:t>
            </a:r>
            <a:endParaRPr lang="en-US" sz="2400" dirty="0"/>
          </a:p>
        </p:txBody>
      </p:sp>
    </p:spTree>
    <p:extLst>
      <p:ext uri="{BB962C8B-B14F-4D97-AF65-F5344CB8AC3E}">
        <p14:creationId xmlns:p14="http://schemas.microsoft.com/office/powerpoint/2010/main" val="36246063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a:lstStyle/>
          <a:p>
            <a:r>
              <a:rPr lang="nl-NL"/>
              <a:t>Wie is uw ideale klant?</a:t>
            </a:r>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02</a:t>
            </a:r>
          </a:p>
        </p:txBody>
      </p:sp>
    </p:spTree>
    <p:extLst>
      <p:ext uri="{BB962C8B-B14F-4D97-AF65-F5344CB8AC3E}">
        <p14:creationId xmlns:p14="http://schemas.microsoft.com/office/powerpoint/2010/main" val="19794012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1" y="1565257"/>
            <a:ext cx="6633420" cy="3849918"/>
          </a:xfrm>
        </p:spPr>
        <p:txBody>
          <a:bodyPr lIns="91440" tIns="45720" rIns="91440" bIns="45720" anchor="t"/>
          <a:lstStyle/>
          <a:p>
            <a:pPr marL="0" indent="0"/>
            <a:r>
              <a:rPr lang="nl-NL" dirty="0">
                <a:cs typeface="Calibri"/>
              </a:rPr>
              <a:t>In modules 1 en 2 concentreerden we ons op doelmarkten. Laten we het samenvatten, wie is uw ideale klant?   U hebt het probleem dat uw bedrijf oplost duidelijk gedefinieerd, ga nu wat dieper, identificeer</a:t>
            </a:r>
          </a:p>
          <a:p>
            <a:pPr marL="342900" indent="-342900">
              <a:buFont typeface="Arial" panose="020B0604020202020204" pitchFamily="34" charset="0"/>
              <a:buChar char="•"/>
            </a:pPr>
            <a:r>
              <a:rPr lang="nl-NL" dirty="0">
                <a:cs typeface="Calibri"/>
              </a:rPr>
              <a:t>De mensen die dat probleem op dit moment een uitdaging vinden
De mensen die geïnteresseerd zijn in uw oplossing voor dat probleem
De mensen die u correct zullen betalen voor uw oplossing</a:t>
            </a:r>
            <a:endParaRPr lang="en-US" dirty="0">
              <a:cs typeface="Calibri"/>
            </a:endParaRPr>
          </a:p>
          <a:p>
            <a:endParaRPr lang="en-US" dirty="0">
              <a:cs typeface="Calibri"/>
            </a:endParaRPr>
          </a:p>
          <a:p>
            <a:endParaRPr lang="en-US" dirty="0">
              <a:cs typeface="Calibri"/>
            </a:endParaRPr>
          </a:p>
          <a:p>
            <a:endParaRPr lang="en-US" dirty="0">
              <a:cs typeface="Calibri"/>
            </a:endParaRPr>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lIns="91440" tIns="45720" rIns="91440" bIns="45720" anchor="t">
            <a:noAutofit/>
          </a:bodyPr>
          <a:lstStyle/>
          <a:p>
            <a:r>
              <a:rPr lang="nl-NL" dirty="0">
                <a:solidFill>
                  <a:schemeClr val="bg1"/>
                </a:solidFill>
              </a:rPr>
              <a:t>Wie is uw Ideale klant?</a:t>
            </a:r>
            <a:endParaRPr lang="en-US" dirty="0">
              <a:solidFill>
                <a:schemeClr val="bg1"/>
              </a:solidFill>
            </a:endParaRPr>
          </a:p>
        </p:txBody>
      </p:sp>
      <p:pic>
        <p:nvPicPr>
          <p:cNvPr id="6" name="Picture 5" descr="Person holding smiling emoji">
            <a:extLst>
              <a:ext uri="{FF2B5EF4-FFF2-40B4-BE49-F238E27FC236}">
                <a16:creationId xmlns:a16="http://schemas.microsoft.com/office/drawing/2014/main" id="{CC9D4ABF-C05D-E18A-4C93-0E571F74C540}"/>
              </a:ext>
            </a:extLst>
          </p:cNvPr>
          <p:cNvPicPr>
            <a:picLocks noChangeAspect="1"/>
          </p:cNvPicPr>
          <p:nvPr/>
        </p:nvPicPr>
        <p:blipFill>
          <a:blip r:embed="rId2"/>
          <a:srcRect l="33018" r="15086"/>
          <a:stretch/>
        </p:blipFill>
        <p:spPr>
          <a:xfrm>
            <a:off x="7292009" y="1504040"/>
            <a:ext cx="3551916" cy="3849919"/>
          </a:xfrm>
          <a:prstGeom prst="rect">
            <a:avLst/>
          </a:prstGeom>
        </p:spPr>
      </p:pic>
    </p:spTree>
    <p:extLst>
      <p:ext uri="{BB962C8B-B14F-4D97-AF65-F5344CB8AC3E}">
        <p14:creationId xmlns:p14="http://schemas.microsoft.com/office/powerpoint/2010/main" val="24737183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06694" y="1386234"/>
            <a:ext cx="10008355" cy="3849918"/>
          </a:xfrm>
        </p:spPr>
        <p:txBody>
          <a:bodyPr/>
          <a:lstStyle/>
          <a:p>
            <a:endParaRPr lang="en-US" dirty="0"/>
          </a:p>
          <a:p>
            <a:r>
              <a:rPr lang="en-US" b="1" dirty="0">
                <a:solidFill>
                  <a:srgbClr val="47B5C8"/>
                </a:solidFill>
              </a:rPr>
              <a:t>KENNIS:  </a:t>
            </a:r>
          </a:p>
          <a:p>
            <a:pPr marL="342900" indent="-342900">
              <a:buFont typeface="Arial" panose="020B0604020202020204" pitchFamily="34" charset="0"/>
              <a:buChar char="•"/>
            </a:pPr>
            <a:r>
              <a:rPr lang="nl-NL" dirty="0"/>
              <a:t>Begrijp de basisconcepten van marketing en verkoop en hoe deze met elkaar in verband staan.
Krijg inzicht in de unieke uitdagingen en kansen waarmee ondervertegenwoordigde ondernemers op de markt worden geconfronteerd.
Leer meer over verschillende marketingstrategieën, waaronder digitale marketing, branding en technieken voor klantbetrokkenheid.
Begrijp het belang van een goed opgestelde verkoopstrategie en hoe deze aansluit bij marketinginspanningen om zakelijk succes te stimuleren.</a:t>
            </a:r>
            <a:endParaRPr lang="en-US" dirty="0"/>
          </a:p>
          <a:p>
            <a:endParaRPr lang="en-US" dirty="0"/>
          </a:p>
          <a:p>
            <a:endParaRPr lang="en-US" dirty="0"/>
          </a:p>
          <a:p>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err="1">
                <a:solidFill>
                  <a:schemeClr val="bg1"/>
                </a:solidFill>
              </a:rPr>
              <a:t>Leerresultaten</a:t>
            </a:r>
            <a:endParaRPr lang="en-US" dirty="0"/>
          </a:p>
        </p:txBody>
      </p:sp>
    </p:spTree>
    <p:extLst>
      <p:ext uri="{BB962C8B-B14F-4D97-AF65-F5344CB8AC3E}">
        <p14:creationId xmlns:p14="http://schemas.microsoft.com/office/powerpoint/2010/main" val="24192272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5ABE6423-92B0-DA90-4C8C-31569CDF08F1}"/>
              </a:ext>
            </a:extLst>
          </p:cNvPr>
          <p:cNvCxnSpPr>
            <a:cxnSpLocks/>
          </p:cNvCxnSpPr>
          <p:nvPr/>
        </p:nvCxnSpPr>
        <p:spPr>
          <a:xfrm>
            <a:off x="8944811" y="811962"/>
            <a:ext cx="0" cy="4926263"/>
          </a:xfrm>
          <a:prstGeom prst="line">
            <a:avLst/>
          </a:prstGeom>
          <a:ln>
            <a:solidFill>
              <a:srgbClr val="D9552F"/>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79A5D9A8-9653-9DDE-75CD-2B44B71F9772}"/>
              </a:ext>
            </a:extLst>
          </p:cNvPr>
          <p:cNvSpPr/>
          <p:nvPr/>
        </p:nvSpPr>
        <p:spPr>
          <a:xfrm>
            <a:off x="8482104" y="688295"/>
            <a:ext cx="916056" cy="916056"/>
          </a:xfrm>
          <a:prstGeom prst="ellipse">
            <a:avLst/>
          </a:pr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sp>
        <p:nvSpPr>
          <p:cNvPr id="5" name="Freeform 1">
            <a:extLst>
              <a:ext uri="{FF2B5EF4-FFF2-40B4-BE49-F238E27FC236}">
                <a16:creationId xmlns:a16="http://schemas.microsoft.com/office/drawing/2014/main" id="{E740716E-E7F5-4152-9590-1701509BFD6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2" name="Text Placeholder 1">
            <a:extLst>
              <a:ext uri="{FF2B5EF4-FFF2-40B4-BE49-F238E27FC236}">
                <a16:creationId xmlns:a16="http://schemas.microsoft.com/office/drawing/2014/main" id="{609BB1F2-4CB0-ECEC-8945-B728FD2C6C10}"/>
              </a:ext>
            </a:extLst>
          </p:cNvPr>
          <p:cNvSpPr>
            <a:spLocks noGrp="1"/>
          </p:cNvSpPr>
          <p:nvPr>
            <p:ph type="body" sz="quarter" idx="18"/>
          </p:nvPr>
        </p:nvSpPr>
        <p:spPr>
          <a:xfrm>
            <a:off x="944043" y="1718219"/>
            <a:ext cx="6512667" cy="1729570"/>
          </a:xfrm>
        </p:spPr>
        <p:txBody>
          <a:bodyPr lIns="91440" tIns="45720" rIns="91440" bIns="45720" anchor="t"/>
          <a:lstStyle/>
          <a:p>
            <a:pPr marL="0" indent="0"/>
            <a:r>
              <a:rPr lang="nl-NL">
                <a:cs typeface="Calibri"/>
              </a:rPr>
              <a:t>In marketingtermen staan uw ideale klanten bekend als uw doelmarkt.
Een van de gemakkelijkste en meest voor de hand liggende manieren om een publiek te beschrijven, is in termen van hun demografische kenmerken.
Het maken van klantprofielen of persona's helpt u inzicht te krijgen in uw doelmarkt en de verschillende klanten die u moet targeten.  Hun doelen, pijnpunten en openheid om voor uw product of dienst te kiezen</a:t>
            </a:r>
            <a:endParaRPr lang="en-US" dirty="0">
              <a:cs typeface="Calibri"/>
            </a:endParaRPr>
          </a:p>
        </p:txBody>
      </p:sp>
      <p:sp>
        <p:nvSpPr>
          <p:cNvPr id="3" name="Text Placeholder 2">
            <a:extLst>
              <a:ext uri="{FF2B5EF4-FFF2-40B4-BE49-F238E27FC236}">
                <a16:creationId xmlns:a16="http://schemas.microsoft.com/office/drawing/2014/main" id="{D0277570-4C49-600E-A769-6BEB17689924}"/>
              </a:ext>
            </a:extLst>
          </p:cNvPr>
          <p:cNvSpPr>
            <a:spLocks noGrp="1"/>
          </p:cNvSpPr>
          <p:nvPr>
            <p:ph type="body" sz="quarter" idx="16"/>
          </p:nvPr>
        </p:nvSpPr>
        <p:spPr>
          <a:xfrm>
            <a:off x="798381" y="745038"/>
            <a:ext cx="6278097" cy="853349"/>
          </a:xfrm>
        </p:spPr>
        <p:txBody>
          <a:bodyPr lIns="91440" tIns="45720" rIns="91440" bIns="45720" anchor="t">
            <a:noAutofit/>
          </a:bodyPr>
          <a:lstStyle/>
          <a:p>
            <a:r>
              <a:rPr lang="en-US" dirty="0" err="1">
                <a:solidFill>
                  <a:schemeClr val="bg1"/>
                </a:solidFill>
                <a:cs typeface="Calibri"/>
              </a:rPr>
              <a:t>Definieer</a:t>
            </a:r>
            <a:r>
              <a:rPr lang="en-US" dirty="0">
                <a:solidFill>
                  <a:schemeClr val="bg1"/>
                </a:solidFill>
                <a:cs typeface="Calibri"/>
              </a:rPr>
              <a:t> </a:t>
            </a:r>
            <a:r>
              <a:rPr lang="en-US" dirty="0" err="1">
                <a:solidFill>
                  <a:schemeClr val="bg1"/>
                </a:solidFill>
                <a:cs typeface="Calibri"/>
              </a:rPr>
              <a:t>uw</a:t>
            </a:r>
            <a:r>
              <a:rPr lang="en-US" dirty="0">
                <a:solidFill>
                  <a:schemeClr val="bg1"/>
                </a:solidFill>
                <a:cs typeface="Calibri"/>
              </a:rPr>
              <a:t> </a:t>
            </a:r>
            <a:r>
              <a:rPr lang="en-US" dirty="0" err="1">
                <a:solidFill>
                  <a:schemeClr val="bg1"/>
                </a:solidFill>
                <a:cs typeface="Calibri"/>
              </a:rPr>
              <a:t>doelmarkt</a:t>
            </a:r>
            <a:endParaRPr lang="en-US" dirty="0">
              <a:solidFill>
                <a:schemeClr val="bg1"/>
              </a:solidFill>
            </a:endParaRPr>
          </a:p>
        </p:txBody>
      </p:sp>
      <p:sp>
        <p:nvSpPr>
          <p:cNvPr id="13" name="Google Shape;522;p39">
            <a:extLst>
              <a:ext uri="{FF2B5EF4-FFF2-40B4-BE49-F238E27FC236}">
                <a16:creationId xmlns:a16="http://schemas.microsoft.com/office/drawing/2014/main" id="{C0364EBF-2017-5BA7-7267-120C5F64C6E1}"/>
              </a:ext>
            </a:extLst>
          </p:cNvPr>
          <p:cNvSpPr/>
          <p:nvPr/>
        </p:nvSpPr>
        <p:spPr>
          <a:xfrm>
            <a:off x="10648319" y="742716"/>
            <a:ext cx="602215" cy="639885"/>
          </a:xfrm>
          <a:custGeom>
            <a:avLst/>
            <a:gdLst/>
            <a:ahLst/>
            <a:cxnLst/>
            <a:rect l="l" t="t" r="r" b="b"/>
            <a:pathLst>
              <a:path w="10473" h="10474" fill="none" extrusionOk="0">
                <a:moveTo>
                  <a:pt x="0" y="10474"/>
                </a:moveTo>
                <a:lnTo>
                  <a:pt x="1047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 name="Google Shape;518;p39">
            <a:extLst>
              <a:ext uri="{FF2B5EF4-FFF2-40B4-BE49-F238E27FC236}">
                <a16:creationId xmlns:a16="http://schemas.microsoft.com/office/drawing/2014/main" id="{E14C6718-6EBA-2F89-33E0-74499CB8C129}"/>
              </a:ext>
            </a:extLst>
          </p:cNvPr>
          <p:cNvGrpSpPr/>
          <p:nvPr/>
        </p:nvGrpSpPr>
        <p:grpSpPr>
          <a:xfrm>
            <a:off x="8618773" y="850463"/>
            <a:ext cx="654961" cy="601570"/>
            <a:chOff x="1923675" y="1633650"/>
            <a:chExt cx="436000" cy="435975"/>
          </a:xfrm>
        </p:grpSpPr>
        <p:sp>
          <p:nvSpPr>
            <p:cNvPr id="15" name="Google Shape;519;p39">
              <a:extLst>
                <a:ext uri="{FF2B5EF4-FFF2-40B4-BE49-F238E27FC236}">
                  <a16:creationId xmlns:a16="http://schemas.microsoft.com/office/drawing/2014/main" id="{EEA79303-C59F-6099-01CF-A8FCE41EB175}"/>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20;p39">
              <a:extLst>
                <a:ext uri="{FF2B5EF4-FFF2-40B4-BE49-F238E27FC236}">
                  <a16:creationId xmlns:a16="http://schemas.microsoft.com/office/drawing/2014/main" id="{3D1D95B7-031C-C9A3-8C30-57E88DFAFF8E}"/>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521;p39">
              <a:extLst>
                <a:ext uri="{FF2B5EF4-FFF2-40B4-BE49-F238E27FC236}">
                  <a16:creationId xmlns:a16="http://schemas.microsoft.com/office/drawing/2014/main" id="{9C4D51F4-9B1E-7198-567C-9442A53A7F88}"/>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522;p39">
              <a:extLst>
                <a:ext uri="{FF2B5EF4-FFF2-40B4-BE49-F238E27FC236}">
                  <a16:creationId xmlns:a16="http://schemas.microsoft.com/office/drawing/2014/main" id="{D2EAA11B-01AB-22E2-5EDE-99EEDAC2449B}"/>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523;p39">
              <a:extLst>
                <a:ext uri="{FF2B5EF4-FFF2-40B4-BE49-F238E27FC236}">
                  <a16:creationId xmlns:a16="http://schemas.microsoft.com/office/drawing/2014/main" id="{492EAD95-B9AF-EBCB-5E45-2F3220B9E01E}"/>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524;p39">
              <a:extLst>
                <a:ext uri="{FF2B5EF4-FFF2-40B4-BE49-F238E27FC236}">
                  <a16:creationId xmlns:a16="http://schemas.microsoft.com/office/drawing/2014/main" id="{1B08E864-2732-7FDA-251F-F4F70B2AF660}"/>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 name="TextBox 21">
            <a:extLst>
              <a:ext uri="{FF2B5EF4-FFF2-40B4-BE49-F238E27FC236}">
                <a16:creationId xmlns:a16="http://schemas.microsoft.com/office/drawing/2014/main" id="{D1A8EAA0-3566-2DB8-E316-6537570C74D3}"/>
              </a:ext>
            </a:extLst>
          </p:cNvPr>
          <p:cNvSpPr txBox="1"/>
          <p:nvPr/>
        </p:nvSpPr>
        <p:spPr>
          <a:xfrm>
            <a:off x="9188535" y="1718219"/>
            <a:ext cx="2743200"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rgbClr val="D9552F"/>
                </a:solidFill>
                <a:cs typeface="Calibri"/>
              </a:rPr>
              <a:t>OEFENING</a:t>
            </a:r>
            <a:endParaRPr lang="en-US" b="1" dirty="0">
              <a:solidFill>
                <a:srgbClr val="D9552F"/>
              </a:solidFill>
            </a:endParaRPr>
          </a:p>
        </p:txBody>
      </p:sp>
      <p:sp>
        <p:nvSpPr>
          <p:cNvPr id="23" name="Text Placeholder 3">
            <a:extLst>
              <a:ext uri="{FF2B5EF4-FFF2-40B4-BE49-F238E27FC236}">
                <a16:creationId xmlns:a16="http://schemas.microsoft.com/office/drawing/2014/main" id="{642D1B4C-D94C-6458-AE88-5D9D31D84108}"/>
              </a:ext>
            </a:extLst>
          </p:cNvPr>
          <p:cNvSpPr>
            <a:spLocks noGrp="1"/>
          </p:cNvSpPr>
          <p:nvPr/>
        </p:nvSpPr>
        <p:spPr>
          <a:xfrm>
            <a:off x="795131" y="4449509"/>
            <a:ext cx="6810493" cy="985284"/>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a:buNone/>
              <a:defRPr sz="3000" i="1" kern="1200" baseline="0">
                <a:solidFill>
                  <a:srgbClr val="00384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l"/>
            <a:endParaRPr lang="en-US" sz="2400" i="0">
              <a:solidFill>
                <a:srgbClr val="595959"/>
              </a:solidFill>
              <a:cs typeface="Calibri"/>
            </a:endParaRPr>
          </a:p>
        </p:txBody>
      </p:sp>
    </p:spTree>
    <p:extLst>
      <p:ext uri="{BB962C8B-B14F-4D97-AF65-F5344CB8AC3E}">
        <p14:creationId xmlns:p14="http://schemas.microsoft.com/office/powerpoint/2010/main" val="36797544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
            <a:extLst>
              <a:ext uri="{FF2B5EF4-FFF2-40B4-BE49-F238E27FC236}">
                <a16:creationId xmlns:a16="http://schemas.microsoft.com/office/drawing/2014/main" id="{8A68D502-33E6-82D4-4BC1-647956202BFA}"/>
              </a:ext>
            </a:extLst>
          </p:cNvPr>
          <p:cNvSpPr/>
          <p:nvPr/>
        </p:nvSpPr>
        <p:spPr>
          <a:xfrm>
            <a:off x="0" y="673125"/>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2" name="Text Placeholder 1">
            <a:extLst>
              <a:ext uri="{FF2B5EF4-FFF2-40B4-BE49-F238E27FC236}">
                <a16:creationId xmlns:a16="http://schemas.microsoft.com/office/drawing/2014/main" id="{25D9722E-9932-686A-AE99-22038F2553ED}"/>
              </a:ext>
            </a:extLst>
          </p:cNvPr>
          <p:cNvSpPr>
            <a:spLocks noGrp="1"/>
          </p:cNvSpPr>
          <p:nvPr>
            <p:ph type="body" sz="quarter" idx="18"/>
          </p:nvPr>
        </p:nvSpPr>
        <p:spPr>
          <a:xfrm>
            <a:off x="680457" y="1653735"/>
            <a:ext cx="8837691" cy="3849918"/>
          </a:xfrm>
        </p:spPr>
        <p:txBody>
          <a:bodyPr lIns="91440" tIns="45720" rIns="91440" bIns="45720" anchor="t"/>
          <a:lstStyle/>
          <a:p>
            <a:r>
              <a:rPr lang="en-GB" sz="2000" b="1" dirty="0" err="1"/>
              <a:t>Demografische</a:t>
            </a:r>
            <a:r>
              <a:rPr lang="en-GB" sz="2000" b="1" dirty="0"/>
              <a:t> </a:t>
            </a:r>
            <a:r>
              <a:rPr lang="en-GB" sz="2000" b="1" dirty="0" err="1"/>
              <a:t>gegevens</a:t>
            </a:r>
            <a:r>
              <a:rPr lang="en-GB" sz="2000" b="1" dirty="0"/>
              <a:t>:</a:t>
            </a:r>
            <a:endParaRPr lang="en-GB" sz="2000" dirty="0"/>
          </a:p>
          <a:p>
            <a:pPr>
              <a:buFont typeface="Arial" panose="020B0604020202020204" pitchFamily="34" charset="0"/>
              <a:buChar char="•"/>
            </a:pPr>
            <a:r>
              <a:rPr lang="en-GB" sz="2000" b="1" dirty="0" err="1"/>
              <a:t>Leeftijdsgroep</a:t>
            </a:r>
            <a:r>
              <a:rPr lang="en-GB" sz="2000" dirty="0"/>
              <a:t>: </a:t>
            </a:r>
            <a:r>
              <a:rPr lang="nl-NL" sz="2000" dirty="0"/>
              <a:t>Definieer de leeftijdscategorie van uw klanten. Zijn het </a:t>
            </a:r>
            <a:r>
              <a:rPr lang="nl-NL" sz="2000" dirty="0" err="1"/>
              <a:t>millennials</a:t>
            </a:r>
            <a:r>
              <a:rPr lang="nl-NL" sz="2000" dirty="0"/>
              <a:t>, Gen Z, Gen X of Boomers? Als u de leeftijdscategorie kent, kunt u de berichtgeving op maat maken en de juiste marketingkanalen selecteren</a:t>
            </a:r>
            <a:r>
              <a:rPr lang="en-GB" sz="2000" dirty="0"/>
              <a:t>.</a:t>
            </a:r>
          </a:p>
          <a:p>
            <a:pPr>
              <a:buFont typeface="Arial" panose="020B0604020202020204" pitchFamily="34" charset="0"/>
              <a:buChar char="•"/>
            </a:pPr>
            <a:r>
              <a:rPr lang="en-GB" sz="2000" b="1" dirty="0" err="1"/>
              <a:t>Samenstelling</a:t>
            </a:r>
            <a:r>
              <a:rPr lang="en-GB" sz="2000" b="1" dirty="0"/>
              <a:t> </a:t>
            </a:r>
            <a:r>
              <a:rPr lang="en-GB" sz="2000" b="1" dirty="0" err="1"/>
              <a:t>geslacht</a:t>
            </a:r>
            <a:r>
              <a:rPr lang="nl-NL" sz="2000" dirty="0"/>
              <a:t>: Bepaal of uw product voornamelijk mannen of vrouwen aanspreekt of genderneutraal is. Dit heeft invloed op productontwerp, marketingafbeeldingen en promotionele uitingen</a:t>
            </a:r>
            <a:r>
              <a:rPr lang="en-GB" sz="2000" dirty="0"/>
              <a:t>.</a:t>
            </a:r>
          </a:p>
          <a:p>
            <a:pPr>
              <a:buFont typeface="Arial" panose="020B0604020202020204" pitchFamily="34" charset="0"/>
              <a:buChar char="•"/>
            </a:pPr>
            <a:r>
              <a:rPr lang="en-GB" sz="2000" b="1" dirty="0" err="1"/>
              <a:t>Burgerlijke</a:t>
            </a:r>
            <a:r>
              <a:rPr lang="en-GB" sz="2000" b="1" dirty="0"/>
              <a:t> </a:t>
            </a:r>
            <a:r>
              <a:rPr lang="en-GB" sz="2000" b="1" dirty="0" err="1"/>
              <a:t>staat</a:t>
            </a:r>
            <a:r>
              <a:rPr lang="en-GB" sz="2000" b="1" dirty="0"/>
              <a:t> </a:t>
            </a:r>
            <a:r>
              <a:rPr lang="en-GB" sz="2000" b="1" dirty="0" err="1"/>
              <a:t>en</a:t>
            </a:r>
            <a:r>
              <a:rPr lang="en-GB" sz="2000" b="1" dirty="0"/>
              <a:t> </a:t>
            </a:r>
            <a:r>
              <a:rPr lang="en-GB" sz="2000" b="1" dirty="0" err="1"/>
              <a:t>gezinssituatie</a:t>
            </a:r>
            <a:r>
              <a:rPr lang="en-GB" sz="2000" dirty="0"/>
              <a:t>: </a:t>
            </a:r>
            <a:r>
              <a:rPr lang="nl-NL" sz="2000" dirty="0"/>
              <a:t>Zijn uw typische klanten alleenstaand, getrouwd of hebben ze een relatie? Hebben ze kinderen of zijn ze waarschijnlijk verzorgers van bejaarde ouders? Inzicht in de gezinsdynamiek kan van invloed zijn op het productaanbod en marketingcampagnes.</a:t>
            </a:r>
            <a:endParaRPr lang="en-US" sz="2000" dirty="0">
              <a:cs typeface="Calibri" panose="020F0502020204030204"/>
            </a:endParaRPr>
          </a:p>
        </p:txBody>
      </p:sp>
      <p:sp>
        <p:nvSpPr>
          <p:cNvPr id="3" name="Text Placeholder 2">
            <a:extLst>
              <a:ext uri="{FF2B5EF4-FFF2-40B4-BE49-F238E27FC236}">
                <a16:creationId xmlns:a16="http://schemas.microsoft.com/office/drawing/2014/main" id="{FA8F15C6-40D0-6F14-66D3-76DD7210B45A}"/>
              </a:ext>
            </a:extLst>
          </p:cNvPr>
          <p:cNvSpPr>
            <a:spLocks noGrp="1"/>
          </p:cNvSpPr>
          <p:nvPr>
            <p:ph type="body" sz="quarter" idx="16"/>
          </p:nvPr>
        </p:nvSpPr>
        <p:spPr>
          <a:xfrm>
            <a:off x="798381" y="761603"/>
            <a:ext cx="5872249" cy="803654"/>
          </a:xfrm>
        </p:spPr>
        <p:txBody>
          <a:bodyPr lIns="91440" tIns="45720" rIns="91440" bIns="45720" anchor="t">
            <a:noAutofit/>
          </a:bodyPr>
          <a:lstStyle/>
          <a:p>
            <a:r>
              <a:rPr lang="en-US">
                <a:solidFill>
                  <a:schemeClr val="bg1"/>
                </a:solidFill>
                <a:cs typeface="Calibri"/>
              </a:rPr>
              <a:t>Definieer uw doelmarkt</a:t>
            </a:r>
            <a:endParaRPr lang="en-US" dirty="0"/>
          </a:p>
        </p:txBody>
      </p:sp>
      <p:pic>
        <p:nvPicPr>
          <p:cNvPr id="14" name="Picture 13" descr="Elderly woman with hand on chin">
            <a:extLst>
              <a:ext uri="{FF2B5EF4-FFF2-40B4-BE49-F238E27FC236}">
                <a16:creationId xmlns:a16="http://schemas.microsoft.com/office/drawing/2014/main" id="{93BB4E86-59B4-E561-FE11-0E0FDA6F1D16}"/>
              </a:ext>
            </a:extLst>
          </p:cNvPr>
          <p:cNvPicPr>
            <a:picLocks noChangeAspect="1"/>
          </p:cNvPicPr>
          <p:nvPr/>
        </p:nvPicPr>
        <p:blipFill>
          <a:blip r:embed="rId2"/>
          <a:stretch>
            <a:fillRect/>
          </a:stretch>
        </p:blipFill>
        <p:spPr>
          <a:xfrm>
            <a:off x="10389147" y="4857124"/>
            <a:ext cx="1055278" cy="1293057"/>
          </a:xfrm>
          <a:prstGeom prst="rect">
            <a:avLst/>
          </a:prstGeom>
        </p:spPr>
      </p:pic>
      <p:pic>
        <p:nvPicPr>
          <p:cNvPr id="16" name="Picture 15" descr="Young boy explaining">
            <a:extLst>
              <a:ext uri="{FF2B5EF4-FFF2-40B4-BE49-F238E27FC236}">
                <a16:creationId xmlns:a16="http://schemas.microsoft.com/office/drawing/2014/main" id="{2DF4AAEA-9CC3-C6C3-2DF3-DDB5A7FB4F0C}"/>
              </a:ext>
            </a:extLst>
          </p:cNvPr>
          <p:cNvPicPr>
            <a:picLocks noChangeAspect="1"/>
          </p:cNvPicPr>
          <p:nvPr/>
        </p:nvPicPr>
        <p:blipFill>
          <a:blip r:embed="rId3"/>
          <a:stretch>
            <a:fillRect/>
          </a:stretch>
        </p:blipFill>
        <p:spPr>
          <a:xfrm>
            <a:off x="10608135" y="93754"/>
            <a:ext cx="1047696" cy="2139351"/>
          </a:xfrm>
          <a:prstGeom prst="rect">
            <a:avLst/>
          </a:prstGeom>
        </p:spPr>
      </p:pic>
      <p:pic>
        <p:nvPicPr>
          <p:cNvPr id="18" name="Picture 17" descr="Businessman using phone">
            <a:extLst>
              <a:ext uri="{FF2B5EF4-FFF2-40B4-BE49-F238E27FC236}">
                <a16:creationId xmlns:a16="http://schemas.microsoft.com/office/drawing/2014/main" id="{37A2E8A5-F932-2CED-76B5-156CF88CC0B1}"/>
              </a:ext>
            </a:extLst>
          </p:cNvPr>
          <p:cNvPicPr>
            <a:picLocks noChangeAspect="1"/>
          </p:cNvPicPr>
          <p:nvPr/>
        </p:nvPicPr>
        <p:blipFill>
          <a:blip r:embed="rId4"/>
          <a:stretch>
            <a:fillRect/>
          </a:stretch>
        </p:blipFill>
        <p:spPr>
          <a:xfrm>
            <a:off x="9641572" y="1642324"/>
            <a:ext cx="1275214" cy="3487083"/>
          </a:xfrm>
          <a:prstGeom prst="rect">
            <a:avLst/>
          </a:prstGeom>
        </p:spPr>
      </p:pic>
      <p:pic>
        <p:nvPicPr>
          <p:cNvPr id="20" name="Picture 19" descr="Businesswoman holding tablet">
            <a:extLst>
              <a:ext uri="{FF2B5EF4-FFF2-40B4-BE49-F238E27FC236}">
                <a16:creationId xmlns:a16="http://schemas.microsoft.com/office/drawing/2014/main" id="{DEF4652A-F668-4B48-A763-1BCF3A02E878}"/>
              </a:ext>
            </a:extLst>
          </p:cNvPr>
          <p:cNvPicPr>
            <a:picLocks noChangeAspect="1"/>
          </p:cNvPicPr>
          <p:nvPr/>
        </p:nvPicPr>
        <p:blipFill>
          <a:blip r:embed="rId5"/>
          <a:stretch>
            <a:fillRect/>
          </a:stretch>
        </p:blipFill>
        <p:spPr>
          <a:xfrm>
            <a:off x="11163634" y="2233105"/>
            <a:ext cx="1028366" cy="3079630"/>
          </a:xfrm>
          <a:prstGeom prst="rect">
            <a:avLst/>
          </a:prstGeom>
        </p:spPr>
      </p:pic>
    </p:spTree>
    <p:extLst>
      <p:ext uri="{BB962C8B-B14F-4D97-AF65-F5344CB8AC3E}">
        <p14:creationId xmlns:p14="http://schemas.microsoft.com/office/powerpoint/2010/main" val="34076303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
            <a:extLst>
              <a:ext uri="{FF2B5EF4-FFF2-40B4-BE49-F238E27FC236}">
                <a16:creationId xmlns:a16="http://schemas.microsoft.com/office/drawing/2014/main" id="{8A68D502-33E6-82D4-4BC1-647956202BFA}"/>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2" name="Text Placeholder 1">
            <a:extLst>
              <a:ext uri="{FF2B5EF4-FFF2-40B4-BE49-F238E27FC236}">
                <a16:creationId xmlns:a16="http://schemas.microsoft.com/office/drawing/2014/main" id="{25D9722E-9932-686A-AE99-22038F2553ED}"/>
              </a:ext>
            </a:extLst>
          </p:cNvPr>
          <p:cNvSpPr>
            <a:spLocks noGrp="1"/>
          </p:cNvSpPr>
          <p:nvPr>
            <p:ph type="body" sz="quarter" idx="18"/>
          </p:nvPr>
        </p:nvSpPr>
        <p:spPr>
          <a:xfrm>
            <a:off x="680661" y="1653735"/>
            <a:ext cx="8837691" cy="3849918"/>
          </a:xfrm>
        </p:spPr>
        <p:txBody>
          <a:bodyPr lIns="91440" tIns="45720" rIns="91440" bIns="45720" anchor="t"/>
          <a:lstStyle/>
          <a:p>
            <a:r>
              <a:rPr lang="en-GB" b="1" dirty="0" err="1"/>
              <a:t>Geografische</a:t>
            </a:r>
            <a:r>
              <a:rPr lang="en-GB" b="1" dirty="0"/>
              <a:t> </a:t>
            </a:r>
            <a:r>
              <a:rPr lang="en-GB" b="1" dirty="0" err="1"/>
              <a:t>en</a:t>
            </a:r>
            <a:r>
              <a:rPr lang="en-GB" b="1" dirty="0"/>
              <a:t> </a:t>
            </a:r>
            <a:r>
              <a:rPr lang="en-GB" b="1" dirty="0" err="1"/>
              <a:t>sociaaleconomische</a:t>
            </a:r>
            <a:r>
              <a:rPr lang="en-GB" b="1" dirty="0"/>
              <a:t> context:</a:t>
            </a:r>
          </a:p>
          <a:p>
            <a:pPr marL="342900" indent="-342900">
              <a:buFont typeface="Arial" panose="020B0604020202020204" pitchFamily="34" charset="0"/>
              <a:buChar char="•"/>
            </a:pPr>
            <a:r>
              <a:rPr lang="en-GB" b="1" dirty="0" err="1"/>
              <a:t>Woning</a:t>
            </a:r>
            <a:r>
              <a:rPr lang="en-GB" dirty="0"/>
              <a:t>: </a:t>
            </a:r>
            <a:r>
              <a:rPr lang="nl-NL" dirty="0"/>
              <a:t>Waar wonen uw klanten? Bevinden ze zich in stedelijke, voorstedelijke of landelijke gebieden? Geografische locatie kan van invloed zijn op de beschikbaarheid van producten, marketingstrategieën en zelfs prijzen.</a:t>
            </a:r>
          </a:p>
          <a:p>
            <a:pPr marL="342900" indent="-342900">
              <a:buFont typeface="Arial" panose="020B0604020202020204" pitchFamily="34" charset="0"/>
              <a:buChar char="•"/>
            </a:pPr>
            <a:r>
              <a:rPr lang="en-GB" b="1" dirty="0" err="1"/>
              <a:t>Werkomgeving</a:t>
            </a:r>
            <a:r>
              <a:rPr lang="en-GB" dirty="0"/>
              <a:t>: </a:t>
            </a:r>
            <a:r>
              <a:rPr lang="nl-NL" dirty="0"/>
              <a:t>Overweeg of uw klanten werken in een kantooromgeving, vanuit huis of in een veld dat fysieke aanwezigheid vereist, zoals de gezondheidszorg of de bouw</a:t>
            </a:r>
            <a:r>
              <a:rPr lang="en-GB" dirty="0"/>
              <a:t>.</a:t>
            </a:r>
          </a:p>
          <a:p>
            <a:pPr>
              <a:buFont typeface="Arial" panose="020B0604020202020204" pitchFamily="34" charset="0"/>
              <a:buChar char="•"/>
            </a:pPr>
            <a:r>
              <a:rPr lang="en-GB" b="1" dirty="0" err="1"/>
              <a:t>Beroep</a:t>
            </a:r>
            <a:r>
              <a:rPr lang="en-GB" b="1" dirty="0"/>
              <a:t> </a:t>
            </a:r>
            <a:r>
              <a:rPr lang="en-GB" b="1" dirty="0" err="1"/>
              <a:t>en</a:t>
            </a:r>
            <a:r>
              <a:rPr lang="en-GB" b="1" dirty="0"/>
              <a:t> </a:t>
            </a:r>
            <a:r>
              <a:rPr lang="en-GB" b="1" dirty="0" err="1"/>
              <a:t>inkomen</a:t>
            </a:r>
            <a:r>
              <a:rPr lang="en-GB" dirty="0"/>
              <a:t>: </a:t>
            </a:r>
            <a:r>
              <a:rPr lang="nl-NL" dirty="0"/>
              <a:t>In welke industrieën werken ze en wat zijn hun functies? Kennis van hun inkomensniveau helpt bij het bepalen van hun koopkracht en prijsgevoeligheid</a:t>
            </a:r>
            <a:r>
              <a:rPr lang="en-GB" dirty="0"/>
              <a:t>.</a:t>
            </a:r>
          </a:p>
          <a:p>
            <a:pPr marL="342900" indent="-342900">
              <a:buChar char="•"/>
            </a:pPr>
            <a:endParaRPr lang="en-US" dirty="0">
              <a:cs typeface="Calibri" panose="020F0502020204030204"/>
            </a:endParaRPr>
          </a:p>
        </p:txBody>
      </p:sp>
      <p:sp>
        <p:nvSpPr>
          <p:cNvPr id="3" name="Text Placeholder 2">
            <a:extLst>
              <a:ext uri="{FF2B5EF4-FFF2-40B4-BE49-F238E27FC236}">
                <a16:creationId xmlns:a16="http://schemas.microsoft.com/office/drawing/2014/main" id="{FA8F15C6-40D0-6F14-66D3-76DD7210B45A}"/>
              </a:ext>
            </a:extLst>
          </p:cNvPr>
          <p:cNvSpPr>
            <a:spLocks noGrp="1"/>
          </p:cNvSpPr>
          <p:nvPr>
            <p:ph type="body" sz="quarter" idx="16"/>
          </p:nvPr>
        </p:nvSpPr>
        <p:spPr>
          <a:xfrm>
            <a:off x="798381" y="761603"/>
            <a:ext cx="5872249" cy="803654"/>
          </a:xfrm>
        </p:spPr>
        <p:txBody>
          <a:bodyPr lIns="91440" tIns="45720" rIns="91440" bIns="45720" anchor="t">
            <a:noAutofit/>
          </a:bodyPr>
          <a:lstStyle/>
          <a:p>
            <a:r>
              <a:rPr lang="en-US">
                <a:solidFill>
                  <a:schemeClr val="bg1"/>
                </a:solidFill>
                <a:cs typeface="Calibri"/>
              </a:rPr>
              <a:t>Definieer uw doelmarkt</a:t>
            </a:r>
            <a:endParaRPr lang="en-US" dirty="0"/>
          </a:p>
        </p:txBody>
      </p:sp>
      <p:pic>
        <p:nvPicPr>
          <p:cNvPr id="14" name="Picture 13" descr="Elderly woman with hand on chin">
            <a:extLst>
              <a:ext uri="{FF2B5EF4-FFF2-40B4-BE49-F238E27FC236}">
                <a16:creationId xmlns:a16="http://schemas.microsoft.com/office/drawing/2014/main" id="{93BB4E86-59B4-E561-FE11-0E0FDA6F1D16}"/>
              </a:ext>
            </a:extLst>
          </p:cNvPr>
          <p:cNvPicPr>
            <a:picLocks noChangeAspect="1"/>
          </p:cNvPicPr>
          <p:nvPr/>
        </p:nvPicPr>
        <p:blipFill>
          <a:blip r:embed="rId2"/>
          <a:stretch>
            <a:fillRect/>
          </a:stretch>
        </p:blipFill>
        <p:spPr>
          <a:xfrm>
            <a:off x="10389147" y="4857124"/>
            <a:ext cx="1055278" cy="1293057"/>
          </a:xfrm>
          <a:prstGeom prst="rect">
            <a:avLst/>
          </a:prstGeom>
        </p:spPr>
      </p:pic>
      <p:pic>
        <p:nvPicPr>
          <p:cNvPr id="16" name="Picture 15" descr="Young boy explaining">
            <a:extLst>
              <a:ext uri="{FF2B5EF4-FFF2-40B4-BE49-F238E27FC236}">
                <a16:creationId xmlns:a16="http://schemas.microsoft.com/office/drawing/2014/main" id="{2DF4AAEA-9CC3-C6C3-2DF3-DDB5A7FB4F0C}"/>
              </a:ext>
            </a:extLst>
          </p:cNvPr>
          <p:cNvPicPr>
            <a:picLocks noChangeAspect="1"/>
          </p:cNvPicPr>
          <p:nvPr/>
        </p:nvPicPr>
        <p:blipFill>
          <a:blip r:embed="rId3"/>
          <a:stretch>
            <a:fillRect/>
          </a:stretch>
        </p:blipFill>
        <p:spPr>
          <a:xfrm>
            <a:off x="10608135" y="93754"/>
            <a:ext cx="1047696" cy="2139351"/>
          </a:xfrm>
          <a:prstGeom prst="rect">
            <a:avLst/>
          </a:prstGeom>
        </p:spPr>
      </p:pic>
      <p:pic>
        <p:nvPicPr>
          <p:cNvPr id="18" name="Picture 17" descr="Businessman using phone">
            <a:extLst>
              <a:ext uri="{FF2B5EF4-FFF2-40B4-BE49-F238E27FC236}">
                <a16:creationId xmlns:a16="http://schemas.microsoft.com/office/drawing/2014/main" id="{37A2E8A5-F932-2CED-76B5-156CF88CC0B1}"/>
              </a:ext>
            </a:extLst>
          </p:cNvPr>
          <p:cNvPicPr>
            <a:picLocks noChangeAspect="1"/>
          </p:cNvPicPr>
          <p:nvPr/>
        </p:nvPicPr>
        <p:blipFill>
          <a:blip r:embed="rId4"/>
          <a:stretch>
            <a:fillRect/>
          </a:stretch>
        </p:blipFill>
        <p:spPr>
          <a:xfrm>
            <a:off x="9641572" y="1642324"/>
            <a:ext cx="1275214" cy="3487083"/>
          </a:xfrm>
          <a:prstGeom prst="rect">
            <a:avLst/>
          </a:prstGeom>
        </p:spPr>
      </p:pic>
      <p:pic>
        <p:nvPicPr>
          <p:cNvPr id="20" name="Picture 19" descr="Businesswoman holding tablet">
            <a:extLst>
              <a:ext uri="{FF2B5EF4-FFF2-40B4-BE49-F238E27FC236}">
                <a16:creationId xmlns:a16="http://schemas.microsoft.com/office/drawing/2014/main" id="{DEF4652A-F668-4B48-A763-1BCF3A02E878}"/>
              </a:ext>
            </a:extLst>
          </p:cNvPr>
          <p:cNvPicPr>
            <a:picLocks noChangeAspect="1"/>
          </p:cNvPicPr>
          <p:nvPr/>
        </p:nvPicPr>
        <p:blipFill>
          <a:blip r:embed="rId5"/>
          <a:stretch>
            <a:fillRect/>
          </a:stretch>
        </p:blipFill>
        <p:spPr>
          <a:xfrm>
            <a:off x="11163634" y="2233105"/>
            <a:ext cx="1028366" cy="3079630"/>
          </a:xfrm>
          <a:prstGeom prst="rect">
            <a:avLst/>
          </a:prstGeom>
        </p:spPr>
      </p:pic>
    </p:spTree>
    <p:extLst>
      <p:ext uri="{BB962C8B-B14F-4D97-AF65-F5344CB8AC3E}">
        <p14:creationId xmlns:p14="http://schemas.microsoft.com/office/powerpoint/2010/main" val="20265032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
            <a:extLst>
              <a:ext uri="{FF2B5EF4-FFF2-40B4-BE49-F238E27FC236}">
                <a16:creationId xmlns:a16="http://schemas.microsoft.com/office/drawing/2014/main" id="{8A68D502-33E6-82D4-4BC1-647956202BFA}"/>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2" name="Text Placeholder 1">
            <a:extLst>
              <a:ext uri="{FF2B5EF4-FFF2-40B4-BE49-F238E27FC236}">
                <a16:creationId xmlns:a16="http://schemas.microsoft.com/office/drawing/2014/main" id="{25D9722E-9932-686A-AE99-22038F2553ED}"/>
              </a:ext>
            </a:extLst>
          </p:cNvPr>
          <p:cNvSpPr>
            <a:spLocks noGrp="1"/>
          </p:cNvSpPr>
          <p:nvPr>
            <p:ph type="body" sz="quarter" idx="18"/>
          </p:nvPr>
        </p:nvSpPr>
        <p:spPr>
          <a:xfrm>
            <a:off x="680661" y="1653735"/>
            <a:ext cx="8837691" cy="3849918"/>
          </a:xfrm>
        </p:spPr>
        <p:txBody>
          <a:bodyPr lIns="91440" tIns="45720" rIns="91440" bIns="45720" anchor="t"/>
          <a:lstStyle/>
          <a:p>
            <a:r>
              <a:rPr lang="en-GB" b="1" dirty="0" err="1"/>
              <a:t>Psychografische</a:t>
            </a:r>
            <a:r>
              <a:rPr lang="en-GB" b="1" dirty="0"/>
              <a:t> </a:t>
            </a:r>
            <a:r>
              <a:rPr lang="en-GB" b="1" dirty="0" err="1"/>
              <a:t>en</a:t>
            </a:r>
            <a:r>
              <a:rPr lang="en-GB" b="1" dirty="0"/>
              <a:t> </a:t>
            </a:r>
            <a:r>
              <a:rPr lang="en-GB" b="1" dirty="0" err="1"/>
              <a:t>gedragsmatige</a:t>
            </a:r>
            <a:r>
              <a:rPr lang="en-GB" b="1" dirty="0"/>
              <a:t> </a:t>
            </a:r>
            <a:r>
              <a:rPr lang="en-GB" b="1" dirty="0" err="1"/>
              <a:t>inzichten</a:t>
            </a:r>
            <a:r>
              <a:rPr lang="en-GB" b="1" dirty="0"/>
              <a:t>:</a:t>
            </a:r>
            <a:endParaRPr lang="en-GB" dirty="0"/>
          </a:p>
          <a:p>
            <a:pPr>
              <a:buFont typeface="Arial" panose="020B0604020202020204" pitchFamily="34" charset="0"/>
              <a:buChar char="•"/>
            </a:pPr>
            <a:r>
              <a:rPr lang="en-GB" b="1" dirty="0" err="1"/>
              <a:t>Culturele</a:t>
            </a:r>
            <a:r>
              <a:rPr lang="en-GB" b="1" dirty="0"/>
              <a:t> </a:t>
            </a:r>
            <a:r>
              <a:rPr lang="en-GB" b="1" dirty="0" err="1"/>
              <a:t>identiteit</a:t>
            </a:r>
            <a:r>
              <a:rPr lang="en-GB" dirty="0"/>
              <a:t>: </a:t>
            </a:r>
            <a:r>
              <a:rPr lang="nl-NL" dirty="0"/>
              <a:t>Inzicht in de culturele achtergrond van uw klanten kan helpen bij het opstellen van berichten die cultureel resoneren en mogelijke culturele ongevoeligheden vermijden. Dit omvat taalvoorkeuren, culturele waarden en tradities</a:t>
            </a:r>
            <a:r>
              <a:rPr lang="en-GB" dirty="0"/>
              <a:t>.</a:t>
            </a:r>
          </a:p>
          <a:p>
            <a:pPr>
              <a:buFont typeface="Arial" panose="020B0604020202020204" pitchFamily="34" charset="0"/>
              <a:buChar char="•"/>
            </a:pPr>
            <a:r>
              <a:rPr lang="en-GB" b="1" dirty="0" err="1"/>
              <a:t>Sociale</a:t>
            </a:r>
            <a:r>
              <a:rPr lang="en-GB" b="1" dirty="0"/>
              <a:t> </a:t>
            </a:r>
            <a:r>
              <a:rPr lang="en-GB" b="1" dirty="0" err="1"/>
              <a:t>gewoonten</a:t>
            </a:r>
            <a:r>
              <a:rPr lang="en-GB" dirty="0"/>
              <a:t>: </a:t>
            </a:r>
            <a:r>
              <a:rPr lang="nl-NL" dirty="0"/>
              <a:t>Hoe socializen uw klanten het liefst? Zijn ze actief op sociale media, wonen ze community-evenementen bij of geven ze de voorkeur aan intieme bijeenkomsten? Dit kan bepalen waar marketinginspanningen of sponsoring van evenementen op moeten worden gericht.</a:t>
            </a:r>
            <a:endParaRPr lang="en-GB" dirty="0"/>
          </a:p>
          <a:p>
            <a:pPr marL="342900" indent="-342900">
              <a:buChar char="•"/>
            </a:pPr>
            <a:endParaRPr lang="en-US" dirty="0">
              <a:cs typeface="Calibri" panose="020F0502020204030204"/>
            </a:endParaRPr>
          </a:p>
        </p:txBody>
      </p:sp>
      <p:sp>
        <p:nvSpPr>
          <p:cNvPr id="3" name="Text Placeholder 2">
            <a:extLst>
              <a:ext uri="{FF2B5EF4-FFF2-40B4-BE49-F238E27FC236}">
                <a16:creationId xmlns:a16="http://schemas.microsoft.com/office/drawing/2014/main" id="{FA8F15C6-40D0-6F14-66D3-76DD7210B45A}"/>
              </a:ext>
            </a:extLst>
          </p:cNvPr>
          <p:cNvSpPr>
            <a:spLocks noGrp="1"/>
          </p:cNvSpPr>
          <p:nvPr>
            <p:ph type="body" sz="quarter" idx="16"/>
          </p:nvPr>
        </p:nvSpPr>
        <p:spPr>
          <a:xfrm>
            <a:off x="536169" y="757273"/>
            <a:ext cx="5872249" cy="803654"/>
          </a:xfrm>
        </p:spPr>
        <p:txBody>
          <a:bodyPr lIns="91440" tIns="45720" rIns="91440" bIns="45720" anchor="t">
            <a:noAutofit/>
          </a:bodyPr>
          <a:lstStyle/>
          <a:p>
            <a:r>
              <a:rPr lang="en-US" dirty="0" err="1">
                <a:solidFill>
                  <a:schemeClr val="bg1"/>
                </a:solidFill>
                <a:cs typeface="Calibri"/>
              </a:rPr>
              <a:t>Definieer</a:t>
            </a:r>
            <a:r>
              <a:rPr lang="en-US" dirty="0">
                <a:solidFill>
                  <a:schemeClr val="bg1"/>
                </a:solidFill>
                <a:cs typeface="Calibri"/>
              </a:rPr>
              <a:t> </a:t>
            </a:r>
            <a:r>
              <a:rPr lang="en-US" dirty="0" err="1">
                <a:solidFill>
                  <a:schemeClr val="bg1"/>
                </a:solidFill>
                <a:cs typeface="Calibri"/>
              </a:rPr>
              <a:t>uw</a:t>
            </a:r>
            <a:r>
              <a:rPr lang="en-US" dirty="0">
                <a:solidFill>
                  <a:schemeClr val="bg1"/>
                </a:solidFill>
                <a:cs typeface="Calibri"/>
              </a:rPr>
              <a:t> </a:t>
            </a:r>
            <a:r>
              <a:rPr lang="en-US" dirty="0" err="1">
                <a:solidFill>
                  <a:schemeClr val="bg1"/>
                </a:solidFill>
                <a:cs typeface="Calibri"/>
              </a:rPr>
              <a:t>doelmarkt</a:t>
            </a:r>
            <a:endParaRPr lang="en-US" dirty="0"/>
          </a:p>
        </p:txBody>
      </p:sp>
      <p:pic>
        <p:nvPicPr>
          <p:cNvPr id="14" name="Picture 13" descr="Elderly woman with hand on chin">
            <a:extLst>
              <a:ext uri="{FF2B5EF4-FFF2-40B4-BE49-F238E27FC236}">
                <a16:creationId xmlns:a16="http://schemas.microsoft.com/office/drawing/2014/main" id="{93BB4E86-59B4-E561-FE11-0E0FDA6F1D16}"/>
              </a:ext>
            </a:extLst>
          </p:cNvPr>
          <p:cNvPicPr>
            <a:picLocks noChangeAspect="1"/>
          </p:cNvPicPr>
          <p:nvPr/>
        </p:nvPicPr>
        <p:blipFill>
          <a:blip r:embed="rId2"/>
          <a:stretch>
            <a:fillRect/>
          </a:stretch>
        </p:blipFill>
        <p:spPr>
          <a:xfrm>
            <a:off x="10389147" y="4857124"/>
            <a:ext cx="1055278" cy="1293057"/>
          </a:xfrm>
          <a:prstGeom prst="rect">
            <a:avLst/>
          </a:prstGeom>
        </p:spPr>
      </p:pic>
      <p:pic>
        <p:nvPicPr>
          <p:cNvPr id="16" name="Picture 15" descr="Young boy explaining">
            <a:extLst>
              <a:ext uri="{FF2B5EF4-FFF2-40B4-BE49-F238E27FC236}">
                <a16:creationId xmlns:a16="http://schemas.microsoft.com/office/drawing/2014/main" id="{2DF4AAEA-9CC3-C6C3-2DF3-DDB5A7FB4F0C}"/>
              </a:ext>
            </a:extLst>
          </p:cNvPr>
          <p:cNvPicPr>
            <a:picLocks noChangeAspect="1"/>
          </p:cNvPicPr>
          <p:nvPr/>
        </p:nvPicPr>
        <p:blipFill>
          <a:blip r:embed="rId3"/>
          <a:stretch>
            <a:fillRect/>
          </a:stretch>
        </p:blipFill>
        <p:spPr>
          <a:xfrm>
            <a:off x="10608135" y="93754"/>
            <a:ext cx="1047696" cy="2139351"/>
          </a:xfrm>
          <a:prstGeom prst="rect">
            <a:avLst/>
          </a:prstGeom>
        </p:spPr>
      </p:pic>
      <p:pic>
        <p:nvPicPr>
          <p:cNvPr id="18" name="Picture 17" descr="Businessman using phone">
            <a:extLst>
              <a:ext uri="{FF2B5EF4-FFF2-40B4-BE49-F238E27FC236}">
                <a16:creationId xmlns:a16="http://schemas.microsoft.com/office/drawing/2014/main" id="{37A2E8A5-F932-2CED-76B5-156CF88CC0B1}"/>
              </a:ext>
            </a:extLst>
          </p:cNvPr>
          <p:cNvPicPr>
            <a:picLocks noChangeAspect="1"/>
          </p:cNvPicPr>
          <p:nvPr/>
        </p:nvPicPr>
        <p:blipFill>
          <a:blip r:embed="rId4"/>
          <a:stretch>
            <a:fillRect/>
          </a:stretch>
        </p:blipFill>
        <p:spPr>
          <a:xfrm>
            <a:off x="9641572" y="1642324"/>
            <a:ext cx="1275214" cy="3487083"/>
          </a:xfrm>
          <a:prstGeom prst="rect">
            <a:avLst/>
          </a:prstGeom>
        </p:spPr>
      </p:pic>
      <p:pic>
        <p:nvPicPr>
          <p:cNvPr id="20" name="Picture 19" descr="Businesswoman holding tablet">
            <a:extLst>
              <a:ext uri="{FF2B5EF4-FFF2-40B4-BE49-F238E27FC236}">
                <a16:creationId xmlns:a16="http://schemas.microsoft.com/office/drawing/2014/main" id="{DEF4652A-F668-4B48-A763-1BCF3A02E878}"/>
              </a:ext>
            </a:extLst>
          </p:cNvPr>
          <p:cNvPicPr>
            <a:picLocks noChangeAspect="1"/>
          </p:cNvPicPr>
          <p:nvPr/>
        </p:nvPicPr>
        <p:blipFill>
          <a:blip r:embed="rId5"/>
          <a:stretch>
            <a:fillRect/>
          </a:stretch>
        </p:blipFill>
        <p:spPr>
          <a:xfrm>
            <a:off x="11163634" y="2233105"/>
            <a:ext cx="1028366" cy="3079630"/>
          </a:xfrm>
          <a:prstGeom prst="rect">
            <a:avLst/>
          </a:prstGeom>
        </p:spPr>
      </p:pic>
    </p:spTree>
    <p:extLst>
      <p:ext uri="{BB962C8B-B14F-4D97-AF65-F5344CB8AC3E}">
        <p14:creationId xmlns:p14="http://schemas.microsoft.com/office/powerpoint/2010/main" val="15936943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
            <a:extLst>
              <a:ext uri="{FF2B5EF4-FFF2-40B4-BE49-F238E27FC236}">
                <a16:creationId xmlns:a16="http://schemas.microsoft.com/office/drawing/2014/main" id="{8A68D502-33E6-82D4-4BC1-647956202BFA}"/>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2" name="Text Placeholder 1">
            <a:extLst>
              <a:ext uri="{FF2B5EF4-FFF2-40B4-BE49-F238E27FC236}">
                <a16:creationId xmlns:a16="http://schemas.microsoft.com/office/drawing/2014/main" id="{25D9722E-9932-686A-AE99-22038F2553ED}"/>
              </a:ext>
            </a:extLst>
          </p:cNvPr>
          <p:cNvSpPr>
            <a:spLocks noGrp="1"/>
          </p:cNvSpPr>
          <p:nvPr>
            <p:ph type="body" sz="quarter" idx="18"/>
          </p:nvPr>
        </p:nvSpPr>
        <p:spPr>
          <a:xfrm>
            <a:off x="680661" y="1653735"/>
            <a:ext cx="8837691" cy="3849918"/>
          </a:xfrm>
        </p:spPr>
        <p:txBody>
          <a:bodyPr lIns="91440" tIns="45720" rIns="91440" bIns="45720" anchor="t"/>
          <a:lstStyle/>
          <a:p>
            <a:r>
              <a:rPr lang="en-GB" b="1" dirty="0" err="1"/>
              <a:t>Levensstijl</a:t>
            </a:r>
            <a:r>
              <a:rPr lang="en-GB" b="1" dirty="0"/>
              <a:t> </a:t>
            </a:r>
            <a:r>
              <a:rPr lang="en-GB" b="1" dirty="0" err="1"/>
              <a:t>en</a:t>
            </a:r>
            <a:r>
              <a:rPr lang="en-GB" b="1" dirty="0"/>
              <a:t> interesses:</a:t>
            </a:r>
            <a:endParaRPr lang="en-GB" dirty="0"/>
          </a:p>
          <a:p>
            <a:pPr>
              <a:buFont typeface="Arial" panose="020B0604020202020204" pitchFamily="34" charset="0"/>
              <a:buChar char="•"/>
            </a:pPr>
            <a:r>
              <a:rPr lang="en-GB" b="1" dirty="0"/>
              <a:t>Hobby's </a:t>
            </a:r>
            <a:r>
              <a:rPr lang="en-GB" b="1" dirty="0" err="1"/>
              <a:t>en</a:t>
            </a:r>
            <a:r>
              <a:rPr lang="en-GB" b="1" dirty="0"/>
              <a:t> interesses</a:t>
            </a:r>
            <a:r>
              <a:rPr lang="nl-NL" dirty="0"/>
              <a:t>: Wat zijn hun hobby's of vrijetijdsbesteding? Dit kan van invloed zijn op het type inhoud dat u maakt en de partnerschappen of sponsoring die u zou kunnen nastreven</a:t>
            </a:r>
            <a:r>
              <a:rPr lang="en-GB" dirty="0"/>
              <a:t>.</a:t>
            </a:r>
          </a:p>
          <a:p>
            <a:pPr>
              <a:buFont typeface="Arial" panose="020B0604020202020204" pitchFamily="34" charset="0"/>
              <a:buChar char="•"/>
            </a:pPr>
            <a:r>
              <a:rPr lang="en-GB" b="1" dirty="0" err="1"/>
              <a:t>Mediaconsumptie</a:t>
            </a:r>
            <a:r>
              <a:rPr lang="en-GB" dirty="0"/>
              <a:t>: </a:t>
            </a:r>
            <a:r>
              <a:rPr lang="nl-NL" dirty="0"/>
              <a:t>Wat voor soort media consumeren ze, en via welke kanalen? Kijken ze traditionele televisie, streamen ze online content of luisteren ze naar podcasts? Dit helpt bij het kiezen van de juiste platforms voor advertenties</a:t>
            </a:r>
            <a:r>
              <a:rPr lang="en-GB" dirty="0"/>
              <a:t>.</a:t>
            </a:r>
          </a:p>
          <a:p>
            <a:pPr marL="342900" indent="-342900">
              <a:buChar char="•"/>
            </a:pPr>
            <a:endParaRPr lang="en-US" dirty="0">
              <a:cs typeface="Calibri" panose="020F0502020204030204"/>
            </a:endParaRPr>
          </a:p>
        </p:txBody>
      </p:sp>
      <p:sp>
        <p:nvSpPr>
          <p:cNvPr id="3" name="Text Placeholder 2">
            <a:extLst>
              <a:ext uri="{FF2B5EF4-FFF2-40B4-BE49-F238E27FC236}">
                <a16:creationId xmlns:a16="http://schemas.microsoft.com/office/drawing/2014/main" id="{FA8F15C6-40D0-6F14-66D3-76DD7210B45A}"/>
              </a:ext>
            </a:extLst>
          </p:cNvPr>
          <p:cNvSpPr>
            <a:spLocks noGrp="1"/>
          </p:cNvSpPr>
          <p:nvPr>
            <p:ph type="body" sz="quarter" idx="16"/>
          </p:nvPr>
        </p:nvSpPr>
        <p:spPr>
          <a:xfrm>
            <a:off x="798381" y="761603"/>
            <a:ext cx="5872249" cy="803654"/>
          </a:xfrm>
        </p:spPr>
        <p:txBody>
          <a:bodyPr lIns="91440" tIns="45720" rIns="91440" bIns="45720" anchor="t">
            <a:noAutofit/>
          </a:bodyPr>
          <a:lstStyle/>
          <a:p>
            <a:r>
              <a:rPr lang="en-US">
                <a:solidFill>
                  <a:schemeClr val="bg1"/>
                </a:solidFill>
                <a:cs typeface="Calibri"/>
              </a:rPr>
              <a:t>Definieer uw doelmarkt</a:t>
            </a:r>
            <a:endParaRPr lang="en-US" dirty="0"/>
          </a:p>
        </p:txBody>
      </p:sp>
      <p:pic>
        <p:nvPicPr>
          <p:cNvPr id="14" name="Picture 13" descr="Elderly woman with hand on chin">
            <a:extLst>
              <a:ext uri="{FF2B5EF4-FFF2-40B4-BE49-F238E27FC236}">
                <a16:creationId xmlns:a16="http://schemas.microsoft.com/office/drawing/2014/main" id="{93BB4E86-59B4-E561-FE11-0E0FDA6F1D16}"/>
              </a:ext>
            </a:extLst>
          </p:cNvPr>
          <p:cNvPicPr>
            <a:picLocks noChangeAspect="1"/>
          </p:cNvPicPr>
          <p:nvPr/>
        </p:nvPicPr>
        <p:blipFill>
          <a:blip r:embed="rId2"/>
          <a:stretch>
            <a:fillRect/>
          </a:stretch>
        </p:blipFill>
        <p:spPr>
          <a:xfrm>
            <a:off x="10389147" y="4857124"/>
            <a:ext cx="1055278" cy="1293057"/>
          </a:xfrm>
          <a:prstGeom prst="rect">
            <a:avLst/>
          </a:prstGeom>
        </p:spPr>
      </p:pic>
      <p:pic>
        <p:nvPicPr>
          <p:cNvPr id="16" name="Picture 15" descr="Young boy explaining">
            <a:extLst>
              <a:ext uri="{FF2B5EF4-FFF2-40B4-BE49-F238E27FC236}">
                <a16:creationId xmlns:a16="http://schemas.microsoft.com/office/drawing/2014/main" id="{2DF4AAEA-9CC3-C6C3-2DF3-DDB5A7FB4F0C}"/>
              </a:ext>
            </a:extLst>
          </p:cNvPr>
          <p:cNvPicPr>
            <a:picLocks noChangeAspect="1"/>
          </p:cNvPicPr>
          <p:nvPr/>
        </p:nvPicPr>
        <p:blipFill>
          <a:blip r:embed="rId3"/>
          <a:stretch>
            <a:fillRect/>
          </a:stretch>
        </p:blipFill>
        <p:spPr>
          <a:xfrm>
            <a:off x="10608135" y="93754"/>
            <a:ext cx="1047696" cy="2139351"/>
          </a:xfrm>
          <a:prstGeom prst="rect">
            <a:avLst/>
          </a:prstGeom>
        </p:spPr>
      </p:pic>
      <p:pic>
        <p:nvPicPr>
          <p:cNvPr id="18" name="Picture 17" descr="Businessman using phone">
            <a:extLst>
              <a:ext uri="{FF2B5EF4-FFF2-40B4-BE49-F238E27FC236}">
                <a16:creationId xmlns:a16="http://schemas.microsoft.com/office/drawing/2014/main" id="{37A2E8A5-F932-2CED-76B5-156CF88CC0B1}"/>
              </a:ext>
            </a:extLst>
          </p:cNvPr>
          <p:cNvPicPr>
            <a:picLocks noChangeAspect="1"/>
          </p:cNvPicPr>
          <p:nvPr/>
        </p:nvPicPr>
        <p:blipFill>
          <a:blip r:embed="rId4"/>
          <a:stretch>
            <a:fillRect/>
          </a:stretch>
        </p:blipFill>
        <p:spPr>
          <a:xfrm>
            <a:off x="9641572" y="1642324"/>
            <a:ext cx="1275214" cy="3487083"/>
          </a:xfrm>
          <a:prstGeom prst="rect">
            <a:avLst/>
          </a:prstGeom>
        </p:spPr>
      </p:pic>
      <p:pic>
        <p:nvPicPr>
          <p:cNvPr id="20" name="Picture 19" descr="Businesswoman holding tablet">
            <a:extLst>
              <a:ext uri="{FF2B5EF4-FFF2-40B4-BE49-F238E27FC236}">
                <a16:creationId xmlns:a16="http://schemas.microsoft.com/office/drawing/2014/main" id="{DEF4652A-F668-4B48-A763-1BCF3A02E878}"/>
              </a:ext>
            </a:extLst>
          </p:cNvPr>
          <p:cNvPicPr>
            <a:picLocks noChangeAspect="1"/>
          </p:cNvPicPr>
          <p:nvPr/>
        </p:nvPicPr>
        <p:blipFill>
          <a:blip r:embed="rId5"/>
          <a:stretch>
            <a:fillRect/>
          </a:stretch>
        </p:blipFill>
        <p:spPr>
          <a:xfrm>
            <a:off x="11163634" y="2233105"/>
            <a:ext cx="1028366" cy="3079630"/>
          </a:xfrm>
          <a:prstGeom prst="rect">
            <a:avLst/>
          </a:prstGeom>
        </p:spPr>
      </p:pic>
    </p:spTree>
    <p:extLst>
      <p:ext uri="{BB962C8B-B14F-4D97-AF65-F5344CB8AC3E}">
        <p14:creationId xmlns:p14="http://schemas.microsoft.com/office/powerpoint/2010/main" val="21216726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
            <a:extLst>
              <a:ext uri="{FF2B5EF4-FFF2-40B4-BE49-F238E27FC236}">
                <a16:creationId xmlns:a16="http://schemas.microsoft.com/office/drawing/2014/main" id="{8A68D502-33E6-82D4-4BC1-647956202BFA}"/>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2" name="Text Placeholder 1">
            <a:extLst>
              <a:ext uri="{FF2B5EF4-FFF2-40B4-BE49-F238E27FC236}">
                <a16:creationId xmlns:a16="http://schemas.microsoft.com/office/drawing/2014/main" id="{25D9722E-9932-686A-AE99-22038F2553ED}"/>
              </a:ext>
            </a:extLst>
          </p:cNvPr>
          <p:cNvSpPr>
            <a:spLocks noGrp="1"/>
          </p:cNvSpPr>
          <p:nvPr>
            <p:ph type="body" sz="quarter" idx="18"/>
          </p:nvPr>
        </p:nvSpPr>
        <p:spPr>
          <a:xfrm>
            <a:off x="680661" y="1653735"/>
            <a:ext cx="8837691" cy="3849918"/>
          </a:xfrm>
        </p:spPr>
        <p:txBody>
          <a:bodyPr lIns="91440" tIns="45720" rIns="91440" bIns="45720" anchor="t"/>
          <a:lstStyle/>
          <a:p>
            <a:r>
              <a:rPr lang="en-GB" b="1" dirty="0" err="1"/>
              <a:t>Waarden</a:t>
            </a:r>
            <a:r>
              <a:rPr lang="en-GB" b="1" dirty="0"/>
              <a:t> </a:t>
            </a:r>
            <a:r>
              <a:rPr lang="en-GB" b="1" dirty="0" err="1"/>
              <a:t>en</a:t>
            </a:r>
            <a:r>
              <a:rPr lang="en-GB" b="1" dirty="0"/>
              <a:t> attitudes:</a:t>
            </a:r>
            <a:endParaRPr lang="en-GB" dirty="0"/>
          </a:p>
          <a:p>
            <a:pPr>
              <a:buFont typeface="Arial" panose="020B0604020202020204" pitchFamily="34" charset="0"/>
              <a:buChar char="•"/>
            </a:pPr>
            <a:r>
              <a:rPr lang="en-GB" b="1" dirty="0" err="1"/>
              <a:t>Waarden</a:t>
            </a:r>
            <a:r>
              <a:rPr lang="en-GB" dirty="0"/>
              <a:t>: </a:t>
            </a:r>
            <a:r>
              <a:rPr lang="nl-NL" dirty="0"/>
              <a:t>Welke waarden zijn belangrijk voor uw klanten? Geven ze prioriteit aan duurzaamheid, betaalbaarheid, luxe of technologische innovatie? Door de waarden van uw merk af te stemmen op die van uw klanten, kunt u de klantloyaliteit versterken</a:t>
            </a:r>
            <a:r>
              <a:rPr lang="en-GB" dirty="0"/>
              <a:t>.</a:t>
            </a:r>
          </a:p>
          <a:p>
            <a:pPr>
              <a:buFont typeface="Arial" panose="020B0604020202020204" pitchFamily="34" charset="0"/>
              <a:buChar char="•"/>
            </a:pPr>
            <a:r>
              <a:rPr lang="en-GB" b="1" dirty="0" err="1"/>
              <a:t>Motivatie</a:t>
            </a:r>
            <a:r>
              <a:rPr lang="en-GB" b="1" dirty="0"/>
              <a:t> </a:t>
            </a:r>
            <a:r>
              <a:rPr lang="en-GB" b="1" dirty="0" err="1"/>
              <a:t>voor</a:t>
            </a:r>
            <a:r>
              <a:rPr lang="en-GB" b="1" dirty="0"/>
              <a:t> </a:t>
            </a:r>
            <a:r>
              <a:rPr lang="en-GB" b="1" dirty="0" err="1"/>
              <a:t>inkoop</a:t>
            </a:r>
            <a:r>
              <a:rPr lang="en-GB" dirty="0"/>
              <a:t>: </a:t>
            </a:r>
            <a:r>
              <a:rPr lang="nl-NL" dirty="0"/>
              <a:t>Begrijpen wat uw klanten motiveert om te kopen - of het nu gaat om kwaliteit, prijs, status of iets anders - kan helpen bij het afstemmen van marketingboodschappen en aanbiedingen</a:t>
            </a:r>
            <a:r>
              <a:rPr lang="en-GB" dirty="0"/>
              <a:t>.</a:t>
            </a:r>
          </a:p>
          <a:p>
            <a:pPr marL="0" indent="0"/>
            <a:endParaRPr lang="en-US" dirty="0">
              <a:cs typeface="Calibri" panose="020F0502020204030204"/>
            </a:endParaRPr>
          </a:p>
        </p:txBody>
      </p:sp>
      <p:sp>
        <p:nvSpPr>
          <p:cNvPr id="3" name="Text Placeholder 2">
            <a:extLst>
              <a:ext uri="{FF2B5EF4-FFF2-40B4-BE49-F238E27FC236}">
                <a16:creationId xmlns:a16="http://schemas.microsoft.com/office/drawing/2014/main" id="{FA8F15C6-40D0-6F14-66D3-76DD7210B45A}"/>
              </a:ext>
            </a:extLst>
          </p:cNvPr>
          <p:cNvSpPr>
            <a:spLocks noGrp="1"/>
          </p:cNvSpPr>
          <p:nvPr>
            <p:ph type="body" sz="quarter" idx="16"/>
          </p:nvPr>
        </p:nvSpPr>
        <p:spPr>
          <a:xfrm>
            <a:off x="798381" y="761603"/>
            <a:ext cx="5872249" cy="803654"/>
          </a:xfrm>
        </p:spPr>
        <p:txBody>
          <a:bodyPr lIns="91440" tIns="45720" rIns="91440" bIns="45720" anchor="t">
            <a:noAutofit/>
          </a:bodyPr>
          <a:lstStyle/>
          <a:p>
            <a:r>
              <a:rPr lang="en-US">
                <a:solidFill>
                  <a:schemeClr val="bg1"/>
                </a:solidFill>
                <a:cs typeface="Calibri"/>
              </a:rPr>
              <a:t>Definieer uw doelmarkt</a:t>
            </a:r>
            <a:endParaRPr lang="en-US" dirty="0"/>
          </a:p>
        </p:txBody>
      </p:sp>
      <p:pic>
        <p:nvPicPr>
          <p:cNvPr id="14" name="Picture 13" descr="Elderly woman with hand on chin">
            <a:extLst>
              <a:ext uri="{FF2B5EF4-FFF2-40B4-BE49-F238E27FC236}">
                <a16:creationId xmlns:a16="http://schemas.microsoft.com/office/drawing/2014/main" id="{93BB4E86-59B4-E561-FE11-0E0FDA6F1D16}"/>
              </a:ext>
            </a:extLst>
          </p:cNvPr>
          <p:cNvPicPr>
            <a:picLocks noChangeAspect="1"/>
          </p:cNvPicPr>
          <p:nvPr/>
        </p:nvPicPr>
        <p:blipFill>
          <a:blip r:embed="rId2"/>
          <a:stretch>
            <a:fillRect/>
          </a:stretch>
        </p:blipFill>
        <p:spPr>
          <a:xfrm>
            <a:off x="10389147" y="4857124"/>
            <a:ext cx="1055278" cy="1293057"/>
          </a:xfrm>
          <a:prstGeom prst="rect">
            <a:avLst/>
          </a:prstGeom>
        </p:spPr>
      </p:pic>
      <p:pic>
        <p:nvPicPr>
          <p:cNvPr id="16" name="Picture 15" descr="Young boy explaining">
            <a:extLst>
              <a:ext uri="{FF2B5EF4-FFF2-40B4-BE49-F238E27FC236}">
                <a16:creationId xmlns:a16="http://schemas.microsoft.com/office/drawing/2014/main" id="{2DF4AAEA-9CC3-C6C3-2DF3-DDB5A7FB4F0C}"/>
              </a:ext>
            </a:extLst>
          </p:cNvPr>
          <p:cNvPicPr>
            <a:picLocks noChangeAspect="1"/>
          </p:cNvPicPr>
          <p:nvPr/>
        </p:nvPicPr>
        <p:blipFill>
          <a:blip r:embed="rId3"/>
          <a:stretch>
            <a:fillRect/>
          </a:stretch>
        </p:blipFill>
        <p:spPr>
          <a:xfrm>
            <a:off x="10608135" y="93754"/>
            <a:ext cx="1047696" cy="2139351"/>
          </a:xfrm>
          <a:prstGeom prst="rect">
            <a:avLst/>
          </a:prstGeom>
        </p:spPr>
      </p:pic>
      <p:pic>
        <p:nvPicPr>
          <p:cNvPr id="18" name="Picture 17" descr="Businessman using phone">
            <a:extLst>
              <a:ext uri="{FF2B5EF4-FFF2-40B4-BE49-F238E27FC236}">
                <a16:creationId xmlns:a16="http://schemas.microsoft.com/office/drawing/2014/main" id="{37A2E8A5-F932-2CED-76B5-156CF88CC0B1}"/>
              </a:ext>
            </a:extLst>
          </p:cNvPr>
          <p:cNvPicPr>
            <a:picLocks noChangeAspect="1"/>
          </p:cNvPicPr>
          <p:nvPr/>
        </p:nvPicPr>
        <p:blipFill>
          <a:blip r:embed="rId4"/>
          <a:stretch>
            <a:fillRect/>
          </a:stretch>
        </p:blipFill>
        <p:spPr>
          <a:xfrm>
            <a:off x="9641572" y="1642324"/>
            <a:ext cx="1275214" cy="3487083"/>
          </a:xfrm>
          <a:prstGeom prst="rect">
            <a:avLst/>
          </a:prstGeom>
        </p:spPr>
      </p:pic>
      <p:pic>
        <p:nvPicPr>
          <p:cNvPr id="20" name="Picture 19" descr="Businesswoman holding tablet">
            <a:extLst>
              <a:ext uri="{FF2B5EF4-FFF2-40B4-BE49-F238E27FC236}">
                <a16:creationId xmlns:a16="http://schemas.microsoft.com/office/drawing/2014/main" id="{DEF4652A-F668-4B48-A763-1BCF3A02E878}"/>
              </a:ext>
            </a:extLst>
          </p:cNvPr>
          <p:cNvPicPr>
            <a:picLocks noChangeAspect="1"/>
          </p:cNvPicPr>
          <p:nvPr/>
        </p:nvPicPr>
        <p:blipFill>
          <a:blip r:embed="rId5"/>
          <a:stretch>
            <a:fillRect/>
          </a:stretch>
        </p:blipFill>
        <p:spPr>
          <a:xfrm>
            <a:off x="11163634" y="2233105"/>
            <a:ext cx="1028366" cy="3079630"/>
          </a:xfrm>
          <a:prstGeom prst="rect">
            <a:avLst/>
          </a:prstGeom>
        </p:spPr>
      </p:pic>
    </p:spTree>
    <p:extLst>
      <p:ext uri="{BB962C8B-B14F-4D97-AF65-F5344CB8AC3E}">
        <p14:creationId xmlns:p14="http://schemas.microsoft.com/office/powerpoint/2010/main" val="3896363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
            <a:extLst>
              <a:ext uri="{FF2B5EF4-FFF2-40B4-BE49-F238E27FC236}">
                <a16:creationId xmlns:a16="http://schemas.microsoft.com/office/drawing/2014/main" id="{4A94671A-FB16-A2D5-A1E1-9CBAF2107AFC}"/>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2" name="Text Placeholder 1">
            <a:extLst>
              <a:ext uri="{FF2B5EF4-FFF2-40B4-BE49-F238E27FC236}">
                <a16:creationId xmlns:a16="http://schemas.microsoft.com/office/drawing/2014/main" id="{D2EFFF0F-70B8-CDBA-CF9F-24B75F8519F9}"/>
              </a:ext>
            </a:extLst>
          </p:cNvPr>
          <p:cNvSpPr>
            <a:spLocks noGrp="1"/>
          </p:cNvSpPr>
          <p:nvPr>
            <p:ph type="body" sz="quarter" idx="18"/>
          </p:nvPr>
        </p:nvSpPr>
        <p:spPr>
          <a:xfrm>
            <a:off x="797943" y="1662396"/>
            <a:ext cx="9632553" cy="3849918"/>
          </a:xfrm>
        </p:spPr>
        <p:txBody>
          <a:bodyPr lIns="91440" tIns="45720" rIns="91440" bIns="45720" anchor="t"/>
          <a:lstStyle/>
          <a:p>
            <a:r>
              <a:rPr lang="nl-NL" dirty="0">
                <a:cs typeface="Calibri"/>
              </a:rPr>
              <a:t>Creëer een visueel beeld van elk van uw beoogde </a:t>
            </a:r>
            <a:r>
              <a:rPr lang="nl-NL" dirty="0" err="1">
                <a:cs typeface="Calibri"/>
              </a:rPr>
              <a:t>klantpersona's</a:t>
            </a:r>
            <a:r>
              <a:rPr lang="nl-NL" dirty="0">
                <a:cs typeface="Calibri"/>
              </a:rPr>
              <a:t>.  Denk na over hun leven, motivaties en wat van invloed is op hun beslissingen</a:t>
            </a:r>
            <a:endParaRPr lang="en-US" dirty="0"/>
          </a:p>
        </p:txBody>
      </p:sp>
      <p:sp>
        <p:nvSpPr>
          <p:cNvPr id="3" name="Text Placeholder 2">
            <a:extLst>
              <a:ext uri="{FF2B5EF4-FFF2-40B4-BE49-F238E27FC236}">
                <a16:creationId xmlns:a16="http://schemas.microsoft.com/office/drawing/2014/main" id="{9316B50E-C561-4D56-1AF6-0E8572174833}"/>
              </a:ext>
            </a:extLst>
          </p:cNvPr>
          <p:cNvSpPr>
            <a:spLocks noGrp="1"/>
          </p:cNvSpPr>
          <p:nvPr>
            <p:ph type="body" sz="quarter" idx="16"/>
          </p:nvPr>
        </p:nvSpPr>
        <p:spPr/>
        <p:txBody>
          <a:bodyPr lIns="91440" tIns="45720" rIns="91440" bIns="45720" anchor="t">
            <a:noAutofit/>
          </a:bodyPr>
          <a:lstStyle/>
          <a:p>
            <a:r>
              <a:rPr lang="en-US">
                <a:solidFill>
                  <a:schemeClr val="bg1"/>
                </a:solidFill>
                <a:cs typeface="Calibri"/>
              </a:rPr>
              <a:t>Creëer klantpersona's</a:t>
            </a:r>
            <a:endParaRPr lang="en-US" dirty="0">
              <a:solidFill>
                <a:schemeClr val="bg1"/>
              </a:solidFill>
            </a:endParaRPr>
          </a:p>
        </p:txBody>
      </p:sp>
      <p:pic>
        <p:nvPicPr>
          <p:cNvPr id="6" name="Picture 5" descr="A screenshot of a social media post&#10;&#10;Description automatically generated">
            <a:extLst>
              <a:ext uri="{FF2B5EF4-FFF2-40B4-BE49-F238E27FC236}">
                <a16:creationId xmlns:a16="http://schemas.microsoft.com/office/drawing/2014/main" id="{FFF7B420-8228-1AEE-8E7C-4B3EBBAFCB00}"/>
              </a:ext>
            </a:extLst>
          </p:cNvPr>
          <p:cNvPicPr>
            <a:picLocks noChangeAspect="1"/>
          </p:cNvPicPr>
          <p:nvPr/>
        </p:nvPicPr>
        <p:blipFill>
          <a:blip r:embed="rId2"/>
          <a:stretch>
            <a:fillRect/>
          </a:stretch>
        </p:blipFill>
        <p:spPr>
          <a:xfrm>
            <a:off x="1091241" y="2412109"/>
            <a:ext cx="9460302" cy="3522865"/>
          </a:xfrm>
          <a:prstGeom prst="rect">
            <a:avLst/>
          </a:prstGeom>
        </p:spPr>
      </p:pic>
    </p:spTree>
    <p:extLst>
      <p:ext uri="{BB962C8B-B14F-4D97-AF65-F5344CB8AC3E}">
        <p14:creationId xmlns:p14="http://schemas.microsoft.com/office/powerpoint/2010/main" val="35657856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a:lstStyle/>
          <a:p>
            <a:r>
              <a:rPr lang="en-US"/>
              <a:t>Bouwen aan uw merk</a:t>
            </a:r>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03</a:t>
            </a:r>
          </a:p>
        </p:txBody>
      </p:sp>
    </p:spTree>
    <p:extLst>
      <p:ext uri="{BB962C8B-B14F-4D97-AF65-F5344CB8AC3E}">
        <p14:creationId xmlns:p14="http://schemas.microsoft.com/office/powerpoint/2010/main" val="3156689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Bouwen aan uw merk</a:t>
            </a:r>
            <a:endParaRPr lang="en-US" dirty="0"/>
          </a:p>
        </p:txBody>
      </p:sp>
      <p:pic>
        <p:nvPicPr>
          <p:cNvPr id="7" name="Picture 6">
            <a:extLst>
              <a:ext uri="{FF2B5EF4-FFF2-40B4-BE49-F238E27FC236}">
                <a16:creationId xmlns:a16="http://schemas.microsoft.com/office/drawing/2014/main" id="{704DC605-2746-1120-8ABB-65F8BF4D6FBE}"/>
              </a:ext>
            </a:extLst>
          </p:cNvPr>
          <p:cNvPicPr>
            <a:picLocks noChangeAspect="1"/>
          </p:cNvPicPr>
          <p:nvPr/>
        </p:nvPicPr>
        <p:blipFill>
          <a:blip r:embed="rId2"/>
          <a:stretch>
            <a:fillRect/>
          </a:stretch>
        </p:blipFill>
        <p:spPr>
          <a:xfrm>
            <a:off x="1391898" y="2005263"/>
            <a:ext cx="1884947" cy="1884947"/>
          </a:xfrm>
          <a:prstGeom prst="rect">
            <a:avLst/>
          </a:prstGeom>
        </p:spPr>
      </p:pic>
      <p:pic>
        <p:nvPicPr>
          <p:cNvPr id="8" name="Picture 7">
            <a:extLst>
              <a:ext uri="{FF2B5EF4-FFF2-40B4-BE49-F238E27FC236}">
                <a16:creationId xmlns:a16="http://schemas.microsoft.com/office/drawing/2014/main" id="{5E9BCD73-B45C-2D57-B9CE-156614FA5169}"/>
              </a:ext>
            </a:extLst>
          </p:cNvPr>
          <p:cNvPicPr>
            <a:picLocks noChangeAspect="1"/>
          </p:cNvPicPr>
          <p:nvPr/>
        </p:nvPicPr>
        <p:blipFill>
          <a:blip r:embed="rId3"/>
          <a:stretch>
            <a:fillRect/>
          </a:stretch>
        </p:blipFill>
        <p:spPr>
          <a:xfrm>
            <a:off x="4327033" y="2005263"/>
            <a:ext cx="2575248" cy="1839361"/>
          </a:xfrm>
          <a:prstGeom prst="rect">
            <a:avLst/>
          </a:prstGeom>
        </p:spPr>
      </p:pic>
      <p:pic>
        <p:nvPicPr>
          <p:cNvPr id="9" name="Picture 8">
            <a:extLst>
              <a:ext uri="{FF2B5EF4-FFF2-40B4-BE49-F238E27FC236}">
                <a16:creationId xmlns:a16="http://schemas.microsoft.com/office/drawing/2014/main" id="{39D50652-A863-47E0-F91D-D15BB77ED146}"/>
              </a:ext>
            </a:extLst>
          </p:cNvPr>
          <p:cNvPicPr>
            <a:picLocks noChangeAspect="1"/>
          </p:cNvPicPr>
          <p:nvPr/>
        </p:nvPicPr>
        <p:blipFill>
          <a:blip r:embed="rId4"/>
          <a:stretch>
            <a:fillRect/>
          </a:stretch>
        </p:blipFill>
        <p:spPr>
          <a:xfrm>
            <a:off x="7151258" y="1912596"/>
            <a:ext cx="3544815" cy="1993958"/>
          </a:xfrm>
          <a:prstGeom prst="rect">
            <a:avLst/>
          </a:prstGeom>
        </p:spPr>
      </p:pic>
      <p:sp>
        <p:nvSpPr>
          <p:cNvPr id="10" name="TextBox 9">
            <a:extLst>
              <a:ext uri="{FF2B5EF4-FFF2-40B4-BE49-F238E27FC236}">
                <a16:creationId xmlns:a16="http://schemas.microsoft.com/office/drawing/2014/main" id="{995977BB-9FB2-99A2-7D1A-40BB0DF71D88}"/>
              </a:ext>
            </a:extLst>
          </p:cNvPr>
          <p:cNvSpPr txBox="1"/>
          <p:nvPr/>
        </p:nvSpPr>
        <p:spPr>
          <a:xfrm>
            <a:off x="1319830" y="4145550"/>
            <a:ext cx="2029082" cy="369332"/>
          </a:xfrm>
          <a:prstGeom prst="rect">
            <a:avLst/>
          </a:prstGeom>
          <a:noFill/>
        </p:spPr>
        <p:txBody>
          <a:bodyPr wrap="square" rtlCol="0">
            <a:spAutoFit/>
          </a:bodyPr>
          <a:lstStyle/>
          <a:p>
            <a:r>
              <a:rPr lang="en-GB"/>
              <a:t>Dit is geen merk</a:t>
            </a:r>
            <a:endParaRPr lang="en-IE" dirty="0"/>
          </a:p>
        </p:txBody>
      </p:sp>
      <p:sp>
        <p:nvSpPr>
          <p:cNvPr id="12" name="TextBox 11">
            <a:extLst>
              <a:ext uri="{FF2B5EF4-FFF2-40B4-BE49-F238E27FC236}">
                <a16:creationId xmlns:a16="http://schemas.microsoft.com/office/drawing/2014/main" id="{170A01FA-4E09-B1BC-046C-D08A4DB30D76}"/>
              </a:ext>
            </a:extLst>
          </p:cNvPr>
          <p:cNvSpPr txBox="1"/>
          <p:nvPr/>
        </p:nvSpPr>
        <p:spPr>
          <a:xfrm>
            <a:off x="4524608" y="4194404"/>
            <a:ext cx="2029082" cy="369332"/>
          </a:xfrm>
          <a:prstGeom prst="rect">
            <a:avLst/>
          </a:prstGeom>
          <a:noFill/>
        </p:spPr>
        <p:txBody>
          <a:bodyPr wrap="square" rtlCol="0">
            <a:spAutoFit/>
          </a:bodyPr>
          <a:lstStyle/>
          <a:p>
            <a:r>
              <a:rPr lang="en-GB"/>
              <a:t>Dit is geen merk</a:t>
            </a:r>
            <a:endParaRPr lang="en-IE" dirty="0"/>
          </a:p>
        </p:txBody>
      </p:sp>
      <p:sp>
        <p:nvSpPr>
          <p:cNvPr id="13" name="TextBox 12">
            <a:extLst>
              <a:ext uri="{FF2B5EF4-FFF2-40B4-BE49-F238E27FC236}">
                <a16:creationId xmlns:a16="http://schemas.microsoft.com/office/drawing/2014/main" id="{6C13087E-35DC-A7F2-AB98-80DDF32BAA8F}"/>
              </a:ext>
            </a:extLst>
          </p:cNvPr>
          <p:cNvSpPr txBox="1"/>
          <p:nvPr/>
        </p:nvSpPr>
        <p:spPr>
          <a:xfrm>
            <a:off x="7909124" y="4194404"/>
            <a:ext cx="2029082" cy="369332"/>
          </a:xfrm>
          <a:prstGeom prst="rect">
            <a:avLst/>
          </a:prstGeom>
          <a:noFill/>
        </p:spPr>
        <p:txBody>
          <a:bodyPr wrap="square" rtlCol="0">
            <a:spAutoFit/>
          </a:bodyPr>
          <a:lstStyle/>
          <a:p>
            <a:r>
              <a:rPr lang="en-GB"/>
              <a:t>Dit is geen merk</a:t>
            </a:r>
            <a:endParaRPr lang="en-IE" dirty="0"/>
          </a:p>
        </p:txBody>
      </p:sp>
      <p:sp>
        <p:nvSpPr>
          <p:cNvPr id="14" name="TextBox 13">
            <a:extLst>
              <a:ext uri="{FF2B5EF4-FFF2-40B4-BE49-F238E27FC236}">
                <a16:creationId xmlns:a16="http://schemas.microsoft.com/office/drawing/2014/main" id="{78DBB066-568E-A72F-2A98-1252E7C7CE23}"/>
              </a:ext>
            </a:extLst>
          </p:cNvPr>
          <p:cNvSpPr txBox="1"/>
          <p:nvPr/>
        </p:nvSpPr>
        <p:spPr>
          <a:xfrm>
            <a:off x="3786906" y="5001507"/>
            <a:ext cx="3917867" cy="584775"/>
          </a:xfrm>
          <a:prstGeom prst="rect">
            <a:avLst/>
          </a:prstGeom>
          <a:noFill/>
        </p:spPr>
        <p:txBody>
          <a:bodyPr wrap="none" rtlCol="0">
            <a:spAutoFit/>
          </a:bodyPr>
          <a:lstStyle/>
          <a:p>
            <a:r>
              <a:rPr lang="nl-NL" sz="3200" b="1">
                <a:solidFill>
                  <a:srgbClr val="DE0A1D"/>
                </a:solidFill>
              </a:rPr>
              <a:t>Dus, wat is een merk?</a:t>
            </a:r>
            <a:endParaRPr lang="en-IE" sz="3200" b="1" dirty="0">
              <a:solidFill>
                <a:srgbClr val="DE0A1D"/>
              </a:solidFill>
            </a:endParaRPr>
          </a:p>
        </p:txBody>
      </p:sp>
    </p:spTree>
    <p:extLst>
      <p:ext uri="{BB962C8B-B14F-4D97-AF65-F5344CB8AC3E}">
        <p14:creationId xmlns:p14="http://schemas.microsoft.com/office/powerpoint/2010/main" val="18956539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898358" y="1958800"/>
            <a:ext cx="5404288" cy="3025975"/>
          </a:xfrm>
        </p:spPr>
        <p:txBody>
          <a:bodyPr/>
          <a:lstStyle/>
          <a:p>
            <a:pPr marL="0" indent="0"/>
            <a:r>
              <a:rPr lang="nl-NL" dirty="0"/>
              <a:t>Uw merk is meer dan uw naam en logo (hoewel deze erg belangrijk zijn)</a:t>
            </a:r>
            <a:r>
              <a:rPr lang="en-US" dirty="0"/>
              <a:t>.</a:t>
            </a:r>
          </a:p>
          <a:p>
            <a:r>
              <a:rPr lang="nl-NL" dirty="0"/>
              <a:t>Uw merk is hoe je mensen laat </a:t>
            </a:r>
            <a:r>
              <a:rPr lang="en-US" b="1" dirty="0">
                <a:solidFill>
                  <a:srgbClr val="FDBD22"/>
                </a:solidFill>
              </a:rPr>
              <a:t>VOELEN</a:t>
            </a:r>
          </a:p>
          <a:p>
            <a:r>
              <a:rPr lang="nl-NL" dirty="0"/>
              <a:t>Uw merk is een emotionele </a:t>
            </a:r>
            <a:r>
              <a:rPr lang="en-US" b="1" dirty="0">
                <a:solidFill>
                  <a:srgbClr val="FDBD22"/>
                </a:solidFill>
              </a:rPr>
              <a:t>CONNECTIE</a:t>
            </a:r>
          </a:p>
          <a:p>
            <a:r>
              <a:rPr lang="en-US" dirty="0" err="1"/>
              <a:t>Uw</a:t>
            </a:r>
            <a:r>
              <a:rPr lang="en-US" dirty="0"/>
              <a:t> merk is de </a:t>
            </a:r>
            <a:r>
              <a:rPr lang="en-US" b="1" dirty="0">
                <a:solidFill>
                  <a:srgbClr val="FDBD22"/>
                </a:solidFill>
              </a:rPr>
              <a:t>ERVARING </a:t>
            </a:r>
            <a:r>
              <a:rPr lang="en-US" dirty="0"/>
              <a:t>u </a:t>
            </a:r>
            <a:r>
              <a:rPr lang="en-US" dirty="0" err="1"/>
              <a:t>creëert</a:t>
            </a:r>
            <a:endParaRPr lang="en-US" dirty="0"/>
          </a:p>
          <a:p>
            <a:r>
              <a:rPr lang="en-US" dirty="0" err="1"/>
              <a:t>Uw</a:t>
            </a:r>
            <a:r>
              <a:rPr lang="en-US" dirty="0"/>
              <a:t> merk is </a:t>
            </a:r>
            <a:r>
              <a:rPr lang="en-US" dirty="0" err="1"/>
              <a:t>een</a:t>
            </a:r>
            <a:r>
              <a:rPr lang="en-US" dirty="0"/>
              <a:t> </a:t>
            </a:r>
            <a:r>
              <a:rPr lang="en-US" b="1" dirty="0">
                <a:solidFill>
                  <a:srgbClr val="FDBD22"/>
                </a:solidFill>
              </a:rPr>
              <a:t>OPLOSSING</a:t>
            </a:r>
            <a:r>
              <a:rPr lang="en-US" b="1" dirty="0">
                <a:solidFill>
                  <a:srgbClr val="DE0A1D"/>
                </a:solidFill>
              </a:rPr>
              <a:t> </a:t>
            </a:r>
            <a:r>
              <a:rPr lang="en-US" dirty="0" err="1"/>
              <a:t>voor</a:t>
            </a:r>
            <a:r>
              <a:rPr lang="en-US" dirty="0"/>
              <a:t> </a:t>
            </a:r>
            <a:r>
              <a:rPr lang="en-US" dirty="0" err="1"/>
              <a:t>uw</a:t>
            </a:r>
            <a:r>
              <a:rPr lang="en-US" dirty="0"/>
              <a:t> </a:t>
            </a:r>
            <a:r>
              <a:rPr lang="en-US" dirty="0" err="1"/>
              <a:t>klant</a:t>
            </a:r>
            <a:endParaRPr lang="en-US" dirty="0"/>
          </a:p>
          <a:p>
            <a:endParaRPr lang="en-US" dirty="0"/>
          </a:p>
          <a:p>
            <a:endParaRPr lang="en-US" dirty="0"/>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p:txBody>
          <a:bodyPr/>
          <a:lstStyle/>
          <a:p>
            <a:r>
              <a:rPr lang="en-US" b="1"/>
              <a:t>Wat is een merk?</a:t>
            </a:r>
            <a:endParaRPr lang="en-US" dirty="0"/>
          </a:p>
        </p:txBody>
      </p:sp>
      <p:pic>
        <p:nvPicPr>
          <p:cNvPr id="10" name="Picture 9">
            <a:extLst>
              <a:ext uri="{FF2B5EF4-FFF2-40B4-BE49-F238E27FC236}">
                <a16:creationId xmlns:a16="http://schemas.microsoft.com/office/drawing/2014/main" id="{3AFFCE50-FBB1-7ACE-B0B9-4456A5AC20EF}"/>
              </a:ext>
            </a:extLst>
          </p:cNvPr>
          <p:cNvPicPr>
            <a:picLocks noChangeAspect="1"/>
          </p:cNvPicPr>
          <p:nvPr/>
        </p:nvPicPr>
        <p:blipFill>
          <a:blip r:embed="rId2" cstate="screen">
            <a:alphaModFix amt="24000"/>
            <a:extLst>
              <a:ext uri="{28A0092B-C50C-407E-A947-70E740481C1C}">
                <a14:useLocalDpi xmlns:a14="http://schemas.microsoft.com/office/drawing/2010/main"/>
              </a:ext>
            </a:extLst>
          </a:blip>
          <a:stretch>
            <a:fillRect/>
          </a:stretch>
        </p:blipFill>
        <p:spPr>
          <a:xfrm>
            <a:off x="9368631" y="749300"/>
            <a:ext cx="6368247" cy="6368247"/>
          </a:xfrm>
          <a:prstGeom prst="rect">
            <a:avLst/>
          </a:prstGeom>
          <a:ln>
            <a:noFill/>
          </a:ln>
        </p:spPr>
      </p:pic>
      <p:pic>
        <p:nvPicPr>
          <p:cNvPr id="11" name="Picture Placeholder 10">
            <a:extLst>
              <a:ext uri="{FF2B5EF4-FFF2-40B4-BE49-F238E27FC236}">
                <a16:creationId xmlns:a16="http://schemas.microsoft.com/office/drawing/2014/main" id="{F05E130E-F49B-9FD0-6A22-E3D3C1E99189}"/>
              </a:ext>
            </a:extLst>
          </p:cNvPr>
          <p:cNvPicPr>
            <a:picLocks noGrp="1" noChangeAspect="1"/>
          </p:cNvPicPr>
          <p:nvPr>
            <p:ph type="pic" sz="quarter" idx="42"/>
          </p:nvPr>
        </p:nvPicPr>
        <p:blipFill>
          <a:blip r:embed="rId3"/>
          <a:srcRect l="9575" r="9575"/>
          <a:stretch>
            <a:fillRect/>
          </a:stretch>
        </p:blipFill>
        <p:spPr/>
      </p:pic>
    </p:spTree>
    <p:extLst>
      <p:ext uri="{BB962C8B-B14F-4D97-AF65-F5344CB8AC3E}">
        <p14:creationId xmlns:p14="http://schemas.microsoft.com/office/powerpoint/2010/main" val="19635093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06694" y="1386234"/>
            <a:ext cx="10008355" cy="3849918"/>
          </a:xfrm>
        </p:spPr>
        <p:txBody>
          <a:bodyPr/>
          <a:lstStyle/>
          <a:p>
            <a:endParaRPr lang="en-US" dirty="0"/>
          </a:p>
          <a:p>
            <a:r>
              <a:rPr lang="en-US" b="1" dirty="0">
                <a:solidFill>
                  <a:srgbClr val="47B5C8"/>
                </a:solidFill>
              </a:rPr>
              <a:t>SKILLS:  </a:t>
            </a:r>
          </a:p>
          <a:p>
            <a:pPr marL="342900" indent="-342900">
              <a:buFont typeface="Arial" panose="020B0604020202020204" pitchFamily="34" charset="0"/>
              <a:buChar char="•"/>
            </a:pPr>
            <a:r>
              <a:rPr lang="nl-NL" dirty="0"/>
              <a:t>Ontwikkel vaardigheden in het creëren en implementeren van effectieve marketingcampagnes die zijn afgestemd op de doelgroep.
Beheers de kunst van het creëren van een boeiend merkverhaal dat resoneert met klanten en opvalt in een concurrerende markt.
Verwerf praktische vaardigheden in het onderhandelen over verkopen, het sluiten van deals en het beheren van klantrelaties
Leer digitale tools te gebruiken voor marketinganalyse, klantrelatiebeheer en online betrokkenheid.</a:t>
            </a:r>
            <a:endParaRPr lang="en-US" dirty="0"/>
          </a:p>
          <a:p>
            <a:endParaRPr lang="en-US" dirty="0"/>
          </a:p>
          <a:p>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Leerresultaten</a:t>
            </a:r>
            <a:endParaRPr lang="en-US" dirty="0"/>
          </a:p>
        </p:txBody>
      </p:sp>
    </p:spTree>
    <p:extLst>
      <p:ext uri="{BB962C8B-B14F-4D97-AF65-F5344CB8AC3E}">
        <p14:creationId xmlns:p14="http://schemas.microsoft.com/office/powerpoint/2010/main" val="16893292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p:txBody>
          <a:bodyPr/>
          <a:lstStyle/>
          <a:p>
            <a:endParaRPr lang="en-US"/>
          </a:p>
          <a:p>
            <a:endParaRPr lang="en-US"/>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Wat is een merk?</a:t>
            </a:r>
            <a:endParaRPr lang="en-US" dirty="0"/>
          </a:p>
        </p:txBody>
      </p:sp>
      <p:sp>
        <p:nvSpPr>
          <p:cNvPr id="7" name="TextBox 6">
            <a:extLst>
              <a:ext uri="{FF2B5EF4-FFF2-40B4-BE49-F238E27FC236}">
                <a16:creationId xmlns:a16="http://schemas.microsoft.com/office/drawing/2014/main" id="{D69BB91E-F3C9-F32E-C66C-99CA96D7DA53}"/>
              </a:ext>
            </a:extLst>
          </p:cNvPr>
          <p:cNvSpPr txBox="1"/>
          <p:nvPr/>
        </p:nvSpPr>
        <p:spPr>
          <a:xfrm>
            <a:off x="958514" y="1626944"/>
            <a:ext cx="9632553" cy="4042132"/>
          </a:xfrm>
          <a:prstGeom prst="rect">
            <a:avLst/>
          </a:prstGeom>
          <a:noFill/>
        </p:spPr>
        <p:txBody>
          <a:bodyPr wrap="square">
            <a:spAutoFit/>
          </a:bodyPr>
          <a:lstStyle/>
          <a:p>
            <a:r>
              <a:rPr lang="nl-NL" sz="2400" dirty="0"/>
              <a:t>Uw merk is ook uw </a:t>
            </a:r>
            <a:r>
              <a:rPr lang="en-US" sz="2400" b="1" dirty="0" err="1">
                <a:solidFill>
                  <a:srgbClr val="DE0A1D"/>
                </a:solidFill>
              </a:rPr>
              <a:t>belofte</a:t>
            </a:r>
            <a:r>
              <a:rPr lang="en-US" sz="2400" dirty="0">
                <a:solidFill>
                  <a:srgbClr val="DE0A1D"/>
                </a:solidFill>
              </a:rPr>
              <a:t> </a:t>
            </a:r>
            <a:r>
              <a:rPr lang="en-US" sz="2400" dirty="0" err="1">
                <a:solidFill>
                  <a:srgbClr val="086575"/>
                </a:solidFill>
              </a:rPr>
              <a:t>en</a:t>
            </a:r>
            <a:r>
              <a:rPr lang="en-US" sz="2400" dirty="0">
                <a:solidFill>
                  <a:srgbClr val="086575"/>
                </a:solidFill>
              </a:rPr>
              <a:t> </a:t>
            </a:r>
            <a:r>
              <a:rPr lang="en-US" sz="2400" dirty="0" err="1">
                <a:solidFill>
                  <a:srgbClr val="086575"/>
                </a:solidFill>
              </a:rPr>
              <a:t>uw</a:t>
            </a:r>
            <a:r>
              <a:rPr lang="en-US" sz="2400" dirty="0">
                <a:solidFill>
                  <a:srgbClr val="086575"/>
                </a:solidFill>
              </a:rPr>
              <a:t> </a:t>
            </a:r>
            <a:r>
              <a:rPr lang="en-US" sz="2400" b="1" dirty="0" err="1">
                <a:solidFill>
                  <a:srgbClr val="DE0A1D"/>
                </a:solidFill>
              </a:rPr>
              <a:t>reputatie</a:t>
            </a:r>
            <a:r>
              <a:rPr lang="en-US" sz="2400" b="1" dirty="0">
                <a:solidFill>
                  <a:srgbClr val="DE0A1D"/>
                </a:solidFill>
              </a:rPr>
              <a:t>. </a:t>
            </a:r>
            <a:r>
              <a:rPr lang="en-US" sz="2400" dirty="0"/>
              <a:t>Het is wat </a:t>
            </a:r>
            <a:r>
              <a:rPr lang="en-US" sz="2400" b="1" dirty="0" err="1">
                <a:solidFill>
                  <a:srgbClr val="DE0A1D"/>
                </a:solidFill>
              </a:rPr>
              <a:t>mensen</a:t>
            </a:r>
            <a:r>
              <a:rPr lang="en-US" sz="2400" dirty="0"/>
              <a:t> </a:t>
            </a:r>
            <a:r>
              <a:rPr lang="nl-NL" sz="2400" dirty="0"/>
              <a:t>zeggen over u als je niet in de kamer bent.</a:t>
            </a:r>
            <a:endParaRPr lang="en-US" sz="2400" dirty="0"/>
          </a:p>
          <a:p>
            <a:endParaRPr lang="en-US" dirty="0"/>
          </a:p>
          <a:p>
            <a:r>
              <a:rPr lang="nl-NL" sz="2400" dirty="0"/>
              <a:t>Uw merk is ook uw unieke</a:t>
            </a:r>
            <a:r>
              <a:rPr lang="en-US" sz="2400" b="1" dirty="0"/>
              <a:t> </a:t>
            </a:r>
            <a:r>
              <a:rPr lang="en-US" sz="2400" b="1" dirty="0" err="1">
                <a:solidFill>
                  <a:srgbClr val="DE0A1D"/>
                </a:solidFill>
              </a:rPr>
              <a:t>verhaal</a:t>
            </a:r>
            <a:r>
              <a:rPr lang="en-US" sz="2400" b="1" dirty="0">
                <a:solidFill>
                  <a:srgbClr val="DE0A1D"/>
                </a:solidFill>
              </a:rPr>
              <a:t>, </a:t>
            </a:r>
            <a:r>
              <a:rPr lang="en-US" sz="2400" dirty="0">
                <a:solidFill>
                  <a:srgbClr val="086575"/>
                </a:solidFill>
              </a:rPr>
              <a:t>En het </a:t>
            </a:r>
            <a:r>
              <a:rPr lang="en-US" sz="2400" dirty="0" err="1">
                <a:solidFill>
                  <a:srgbClr val="086575"/>
                </a:solidFill>
              </a:rPr>
              <a:t>vertegenwoordigt</a:t>
            </a:r>
            <a:r>
              <a:rPr lang="en-US" sz="2400" dirty="0">
                <a:solidFill>
                  <a:srgbClr val="086575"/>
                </a:solidFill>
              </a:rPr>
              <a:t> </a:t>
            </a:r>
            <a:r>
              <a:rPr lang="en-US" sz="2400" dirty="0" err="1">
                <a:solidFill>
                  <a:srgbClr val="086575"/>
                </a:solidFill>
              </a:rPr>
              <a:t>uw</a:t>
            </a:r>
            <a:r>
              <a:rPr lang="en-US" sz="2400" dirty="0">
                <a:solidFill>
                  <a:srgbClr val="086575"/>
                </a:solidFill>
              </a:rPr>
              <a:t> </a:t>
            </a:r>
            <a:r>
              <a:rPr lang="en-US" sz="2400" b="1" dirty="0" err="1">
                <a:solidFill>
                  <a:srgbClr val="DE0A1D"/>
                </a:solidFill>
              </a:rPr>
              <a:t>waarden</a:t>
            </a:r>
            <a:r>
              <a:rPr lang="en-US" sz="2400" b="1" dirty="0">
                <a:solidFill>
                  <a:srgbClr val="DE0A1D"/>
                </a:solidFill>
              </a:rPr>
              <a:t>.</a:t>
            </a:r>
          </a:p>
          <a:p>
            <a:endParaRPr lang="en-US" dirty="0">
              <a:solidFill>
                <a:srgbClr val="DE0A1D"/>
              </a:solidFill>
            </a:endParaRPr>
          </a:p>
          <a:p>
            <a:pPr lvl="0">
              <a:lnSpc>
                <a:spcPct val="90000"/>
              </a:lnSpc>
              <a:spcBef>
                <a:spcPts val="1000"/>
              </a:spcBef>
              <a:defRPr/>
            </a:pPr>
            <a:r>
              <a:rPr lang="nl-NL" sz="2400" dirty="0">
                <a:solidFill>
                  <a:srgbClr val="086575"/>
                </a:solidFill>
              </a:rPr>
              <a:t>Uw merk is uw belofte van </a:t>
            </a:r>
            <a:r>
              <a:rPr lang="en-US" sz="2400" b="1" dirty="0" err="1">
                <a:solidFill>
                  <a:srgbClr val="DE0A1D"/>
                </a:solidFill>
              </a:rPr>
              <a:t>kwaliteit</a:t>
            </a:r>
            <a:r>
              <a:rPr lang="en-US" sz="2400" b="1" dirty="0">
                <a:solidFill>
                  <a:srgbClr val="DE0A1D"/>
                </a:solidFill>
              </a:rPr>
              <a:t>, </a:t>
            </a:r>
            <a:r>
              <a:rPr lang="en-US" sz="2400" b="1" dirty="0" err="1">
                <a:solidFill>
                  <a:srgbClr val="DE0A1D"/>
                </a:solidFill>
              </a:rPr>
              <a:t>consistentie</a:t>
            </a:r>
            <a:r>
              <a:rPr kumimoji="0" lang="en-US" sz="2400" b="0" i="0" u="none" strike="noStrike" kern="1200" cap="none" spc="0" normalizeH="0" baseline="0" noProof="0" dirty="0">
                <a:ln>
                  <a:noFill/>
                </a:ln>
                <a:solidFill>
                  <a:srgbClr val="086575"/>
                </a:solidFill>
                <a:effectLst/>
                <a:uLnTx/>
                <a:uFillTx/>
                <a:latin typeface="Calibri" panose="020F0502020204030204"/>
                <a:ea typeface="+mn-ea"/>
                <a:cs typeface="+mn-cs"/>
              </a:rPr>
              <a:t>, </a:t>
            </a:r>
            <a:r>
              <a:rPr kumimoji="0" lang="nl-NL" sz="2400" b="0" i="0" u="none" strike="noStrike" kern="1200" cap="none" spc="0" normalizeH="0" baseline="0" noProof="0" dirty="0">
                <a:ln>
                  <a:noFill/>
                </a:ln>
                <a:solidFill>
                  <a:srgbClr val="086575"/>
                </a:solidFill>
                <a:effectLst/>
                <a:uLnTx/>
                <a:uFillTx/>
                <a:latin typeface="Calibri" panose="020F0502020204030204"/>
                <a:ea typeface="+mn-ea"/>
                <a:cs typeface="+mn-cs"/>
              </a:rPr>
              <a:t>b</a:t>
            </a:r>
            <a:r>
              <a:rPr lang="nl-NL" sz="2400" dirty="0">
                <a:solidFill>
                  <a:srgbClr val="086575"/>
                </a:solidFill>
              </a:rPr>
              <a:t>ruikbaarheid en duurzaamheid - alle dingen die helpen om uw product of dienst speciaal te maken in de hoofden van uw klanten.</a:t>
            </a:r>
            <a:endParaRPr kumimoji="0" lang="en-US" sz="2400" b="0" i="0" u="none" strike="noStrike" kern="1200" cap="none" spc="0" normalizeH="0" baseline="0" noProof="0" dirty="0">
              <a:ln>
                <a:noFill/>
              </a:ln>
              <a:solidFill>
                <a:srgbClr val="086575"/>
              </a:solidFill>
              <a:effectLst/>
              <a:uLnTx/>
              <a:uFillTx/>
              <a:latin typeface="Calibri" panose="020F0502020204030204"/>
              <a:ea typeface="+mn-ea"/>
              <a:cs typeface="+mn-cs"/>
            </a:endParaRPr>
          </a:p>
          <a:p>
            <a:pPr lvl="0" algn="just">
              <a:lnSpc>
                <a:spcPct val="90000"/>
              </a:lnSpc>
              <a:spcBef>
                <a:spcPts val="1000"/>
              </a:spcBef>
              <a:defRPr/>
            </a:pPr>
            <a:r>
              <a:rPr lang="nl-NL" sz="2400" dirty="0">
                <a:solidFill>
                  <a:srgbClr val="086575"/>
                </a:solidFill>
              </a:rPr>
              <a:t>De belangrijkste kracht van branding is dat het een</a:t>
            </a:r>
            <a:r>
              <a:rPr kumimoji="0" lang="en-US" sz="2400" b="0" i="0" u="none" strike="noStrike" kern="1200" cap="none" spc="0" normalizeH="0" baseline="0" noProof="0" dirty="0">
                <a:ln>
                  <a:noFill/>
                </a:ln>
                <a:solidFill>
                  <a:srgbClr val="086575"/>
                </a:solidFill>
                <a:effectLst/>
                <a:uLnTx/>
                <a:uFillTx/>
                <a:latin typeface="Calibri" panose="020F0502020204030204"/>
                <a:ea typeface="+mn-ea"/>
                <a:cs typeface="+mn-cs"/>
              </a:rPr>
              <a:t> </a:t>
            </a:r>
            <a:r>
              <a:rPr kumimoji="0" lang="en-US" sz="2400" b="1" i="0" u="none" strike="noStrike" kern="1200" cap="none" spc="0" normalizeH="0" baseline="0" noProof="0" dirty="0">
                <a:ln>
                  <a:noFill/>
                </a:ln>
                <a:solidFill>
                  <a:srgbClr val="DE0A1D"/>
                </a:solidFill>
                <a:effectLst/>
                <a:uLnTx/>
                <a:uFillTx/>
                <a:latin typeface="Calibri" panose="020F0502020204030204"/>
                <a:ea typeface="+mn-ea"/>
                <a:cs typeface="+mn-cs"/>
              </a:rPr>
              <a:t>e</a:t>
            </a:r>
            <a:r>
              <a:rPr lang="en-US" sz="2400" b="1" dirty="0" err="1">
                <a:solidFill>
                  <a:srgbClr val="DE0A1D"/>
                </a:solidFill>
              </a:rPr>
              <a:t>motionele</a:t>
            </a:r>
            <a:r>
              <a:rPr lang="en-US" sz="2400" b="1" dirty="0">
                <a:solidFill>
                  <a:srgbClr val="DE0A1D"/>
                </a:solidFill>
              </a:rPr>
              <a:t> band </a:t>
            </a:r>
            <a:r>
              <a:rPr lang="nl-NL" sz="2400" dirty="0">
                <a:solidFill>
                  <a:srgbClr val="086575"/>
                </a:solidFill>
              </a:rPr>
              <a:t>bij de consument en in hun geheugen blijven.</a:t>
            </a:r>
            <a:endParaRPr kumimoji="0" lang="en-US" sz="2400" b="0" i="0" u="none" strike="noStrike" kern="1200" cap="none" spc="0" normalizeH="0" baseline="0" noProof="0" dirty="0">
              <a:ln>
                <a:noFill/>
              </a:ln>
              <a:solidFill>
                <a:srgbClr val="086575"/>
              </a:solidFill>
              <a:effectLst/>
              <a:uLnTx/>
              <a:uFillTx/>
              <a:latin typeface="Calibri" panose="020F0502020204030204"/>
              <a:ea typeface="+mn-ea"/>
              <a:cs typeface="+mn-cs"/>
            </a:endParaRPr>
          </a:p>
          <a:p>
            <a:endParaRPr lang="en-US" sz="2400" dirty="0">
              <a:solidFill>
                <a:srgbClr val="DE0A1D"/>
              </a:solidFill>
            </a:endParaRPr>
          </a:p>
        </p:txBody>
      </p:sp>
    </p:spTree>
    <p:extLst>
      <p:ext uri="{BB962C8B-B14F-4D97-AF65-F5344CB8AC3E}">
        <p14:creationId xmlns:p14="http://schemas.microsoft.com/office/powerpoint/2010/main" val="100474924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5C08D818-88AD-7343-A803-2FC550F0CC72}"/>
              </a:ext>
            </a:extLst>
          </p:cNvPr>
          <p:cNvSpPr>
            <a:spLocks noGrp="1"/>
          </p:cNvSpPr>
          <p:nvPr>
            <p:ph type="body" sz="quarter" idx="35"/>
          </p:nvPr>
        </p:nvSpPr>
        <p:spPr/>
        <p:txBody>
          <a:bodyPr/>
          <a:lstStyle/>
          <a:p>
            <a:r>
              <a:rPr lang="nl-NL">
                <a:solidFill>
                  <a:srgbClr val="47B5C8"/>
                </a:solidFill>
              </a:rPr>
              <a:t>Identificeer de persoonlijkheid van uw merk</a:t>
            </a:r>
            <a:endParaRPr lang="en-US" dirty="0">
              <a:solidFill>
                <a:srgbClr val="47B5C8"/>
              </a:solidFill>
            </a:endParaRPr>
          </a:p>
        </p:txBody>
      </p:sp>
      <p:sp>
        <p:nvSpPr>
          <p:cNvPr id="5" name="Text Placeholder 4">
            <a:extLst>
              <a:ext uri="{FF2B5EF4-FFF2-40B4-BE49-F238E27FC236}">
                <a16:creationId xmlns:a16="http://schemas.microsoft.com/office/drawing/2014/main" id="{459AD9BB-4E46-B84B-9D80-8E6CCE2ECCC2}"/>
              </a:ext>
            </a:extLst>
          </p:cNvPr>
          <p:cNvSpPr>
            <a:spLocks noGrp="1"/>
          </p:cNvSpPr>
          <p:nvPr>
            <p:ph type="body" sz="quarter" idx="36"/>
          </p:nvPr>
        </p:nvSpPr>
        <p:spPr>
          <a:xfrm>
            <a:off x="4336141" y="1249559"/>
            <a:ext cx="7183455" cy="999383"/>
          </a:xfrm>
        </p:spPr>
        <p:txBody>
          <a:bodyPr/>
          <a:lstStyle/>
          <a:p>
            <a:r>
              <a:rPr lang="nl-NL"/>
              <a:t>Beschouw uw merk als een persoon, wat is zijn persoonlijkheid? Zorg ervoor dat het duidelijk doorkomt in al uw marketinguitingen.</a:t>
            </a:r>
            <a:endParaRPr lang="en-US" dirty="0"/>
          </a:p>
        </p:txBody>
      </p:sp>
      <p:sp>
        <p:nvSpPr>
          <p:cNvPr id="6" name="Text Placeholder 5">
            <a:extLst>
              <a:ext uri="{FF2B5EF4-FFF2-40B4-BE49-F238E27FC236}">
                <a16:creationId xmlns:a16="http://schemas.microsoft.com/office/drawing/2014/main" id="{AABCC17E-FEFA-3D46-B2F1-B026276D7600}"/>
              </a:ext>
            </a:extLst>
          </p:cNvPr>
          <p:cNvSpPr>
            <a:spLocks noGrp="1"/>
          </p:cNvSpPr>
          <p:nvPr>
            <p:ph type="body" sz="quarter" idx="37"/>
          </p:nvPr>
        </p:nvSpPr>
        <p:spPr/>
        <p:txBody>
          <a:bodyPr/>
          <a:lstStyle/>
          <a:p>
            <a:r>
              <a:rPr lang="en-US"/>
              <a:t>1</a:t>
            </a:r>
          </a:p>
        </p:txBody>
      </p:sp>
      <p:sp>
        <p:nvSpPr>
          <p:cNvPr id="16" name="Text Placeholder 15">
            <a:extLst>
              <a:ext uri="{FF2B5EF4-FFF2-40B4-BE49-F238E27FC236}">
                <a16:creationId xmlns:a16="http://schemas.microsoft.com/office/drawing/2014/main" id="{38404C53-6F2D-634F-AC7C-DAEDCC70B667}"/>
              </a:ext>
            </a:extLst>
          </p:cNvPr>
          <p:cNvSpPr>
            <a:spLocks noGrp="1"/>
          </p:cNvSpPr>
          <p:nvPr>
            <p:ph type="body" sz="quarter" idx="42"/>
          </p:nvPr>
        </p:nvSpPr>
        <p:spPr/>
        <p:txBody>
          <a:bodyPr/>
          <a:lstStyle/>
          <a:p>
            <a:r>
              <a:rPr lang="en-US">
                <a:solidFill>
                  <a:srgbClr val="47B5C8"/>
                </a:solidFill>
              </a:rPr>
              <a:t>Ken uw kernwaarden</a:t>
            </a:r>
            <a:endParaRPr lang="en-US" dirty="0">
              <a:solidFill>
                <a:srgbClr val="47B5C8"/>
              </a:solidFill>
            </a:endParaRPr>
          </a:p>
        </p:txBody>
      </p:sp>
      <p:sp>
        <p:nvSpPr>
          <p:cNvPr id="9" name="Text Placeholder 8">
            <a:extLst>
              <a:ext uri="{FF2B5EF4-FFF2-40B4-BE49-F238E27FC236}">
                <a16:creationId xmlns:a16="http://schemas.microsoft.com/office/drawing/2014/main" id="{C611E378-7FF0-F548-BFF2-58F292A29080}"/>
              </a:ext>
            </a:extLst>
          </p:cNvPr>
          <p:cNvSpPr>
            <a:spLocks noGrp="1"/>
          </p:cNvSpPr>
          <p:nvPr>
            <p:ph type="body" sz="quarter" idx="43"/>
          </p:nvPr>
        </p:nvSpPr>
        <p:spPr>
          <a:xfrm>
            <a:off x="4383356" y="3268749"/>
            <a:ext cx="7129386" cy="999383"/>
          </a:xfrm>
        </p:spPr>
        <p:txBody>
          <a:bodyPr/>
          <a:lstStyle/>
          <a:p>
            <a:r>
              <a:rPr lang="nl-NL"/>
              <a:t>Deze moeten de basis vormen van alle beslissingen die u over uw merk neemt. Door te delen waar je als merk voor staat, trek je klanten aan die jouw overtuigingen delen.</a:t>
            </a:r>
            <a:endParaRPr lang="en-US" dirty="0"/>
          </a:p>
        </p:txBody>
      </p:sp>
      <p:sp>
        <p:nvSpPr>
          <p:cNvPr id="10" name="Text Placeholder 9">
            <a:extLst>
              <a:ext uri="{FF2B5EF4-FFF2-40B4-BE49-F238E27FC236}">
                <a16:creationId xmlns:a16="http://schemas.microsoft.com/office/drawing/2014/main" id="{0B4DA29B-2063-2947-BF10-324FE66A42B0}"/>
              </a:ext>
            </a:extLst>
          </p:cNvPr>
          <p:cNvSpPr>
            <a:spLocks noGrp="1"/>
          </p:cNvSpPr>
          <p:nvPr>
            <p:ph type="body" sz="quarter" idx="44"/>
          </p:nvPr>
        </p:nvSpPr>
        <p:spPr/>
        <p:txBody>
          <a:bodyPr/>
          <a:lstStyle/>
          <a:p>
            <a:r>
              <a:rPr lang="en-US"/>
              <a:t>2</a:t>
            </a:r>
          </a:p>
        </p:txBody>
      </p:sp>
      <p:sp>
        <p:nvSpPr>
          <p:cNvPr id="17" name="Text Placeholder 16">
            <a:extLst>
              <a:ext uri="{FF2B5EF4-FFF2-40B4-BE49-F238E27FC236}">
                <a16:creationId xmlns:a16="http://schemas.microsoft.com/office/drawing/2014/main" id="{78AACFF1-83E8-FE4D-AEF9-F288D29CFEB2}"/>
              </a:ext>
            </a:extLst>
          </p:cNvPr>
          <p:cNvSpPr>
            <a:spLocks noGrp="1"/>
          </p:cNvSpPr>
          <p:nvPr>
            <p:ph type="body" sz="quarter" idx="45"/>
          </p:nvPr>
        </p:nvSpPr>
        <p:spPr/>
        <p:txBody>
          <a:bodyPr/>
          <a:lstStyle/>
          <a:p>
            <a:r>
              <a:rPr lang="en-US">
                <a:solidFill>
                  <a:srgbClr val="47B5C8"/>
                </a:solidFill>
              </a:rPr>
              <a:t>Wees uniek</a:t>
            </a:r>
            <a:endParaRPr lang="en-US" dirty="0">
              <a:solidFill>
                <a:srgbClr val="47B5C8"/>
              </a:solidFill>
            </a:endParaRPr>
          </a:p>
        </p:txBody>
      </p:sp>
      <p:sp>
        <p:nvSpPr>
          <p:cNvPr id="12" name="Text Placeholder 11">
            <a:extLst>
              <a:ext uri="{FF2B5EF4-FFF2-40B4-BE49-F238E27FC236}">
                <a16:creationId xmlns:a16="http://schemas.microsoft.com/office/drawing/2014/main" id="{9BC75645-F9FD-244F-9028-F3DE8F14BD2C}"/>
              </a:ext>
            </a:extLst>
          </p:cNvPr>
          <p:cNvSpPr>
            <a:spLocks noGrp="1"/>
          </p:cNvSpPr>
          <p:nvPr>
            <p:ph type="body" sz="quarter" idx="46"/>
          </p:nvPr>
        </p:nvSpPr>
        <p:spPr>
          <a:xfrm>
            <a:off x="4471177" y="5036489"/>
            <a:ext cx="6953743" cy="999383"/>
          </a:xfrm>
        </p:spPr>
        <p:txBody>
          <a:bodyPr/>
          <a:lstStyle/>
          <a:p>
            <a:r>
              <a:rPr lang="nl-NL"/>
              <a:t>Bestudeer de branding van concurrenten. Identificeer de kloof en vul deze op met uw merk - grote merken dagen hun concurrenten uit.  Deel jouw unieke verhaal.</a:t>
            </a:r>
            <a:endParaRPr lang="en-US" dirty="0"/>
          </a:p>
        </p:txBody>
      </p:sp>
      <p:sp>
        <p:nvSpPr>
          <p:cNvPr id="13" name="Text Placeholder 12">
            <a:extLst>
              <a:ext uri="{FF2B5EF4-FFF2-40B4-BE49-F238E27FC236}">
                <a16:creationId xmlns:a16="http://schemas.microsoft.com/office/drawing/2014/main" id="{EDE17FFD-854F-B743-AE68-82CB098A6F42}"/>
              </a:ext>
            </a:extLst>
          </p:cNvPr>
          <p:cNvSpPr>
            <a:spLocks noGrp="1"/>
          </p:cNvSpPr>
          <p:nvPr>
            <p:ph type="body" sz="quarter" idx="47"/>
          </p:nvPr>
        </p:nvSpPr>
        <p:spPr/>
        <p:txBody>
          <a:bodyPr/>
          <a:lstStyle/>
          <a:p>
            <a:r>
              <a:rPr lang="en-US"/>
              <a:t>3</a:t>
            </a:r>
          </a:p>
        </p:txBody>
      </p:sp>
      <p:pic>
        <p:nvPicPr>
          <p:cNvPr id="8" name="Picture 7">
            <a:extLst>
              <a:ext uri="{FF2B5EF4-FFF2-40B4-BE49-F238E27FC236}">
                <a16:creationId xmlns:a16="http://schemas.microsoft.com/office/drawing/2014/main" id="{A28A38D1-21E5-3188-82D6-4DA335833758}"/>
              </a:ext>
            </a:extLst>
          </p:cNvPr>
          <p:cNvPicPr>
            <a:picLocks noChangeAspect="1"/>
          </p:cNvPicPr>
          <p:nvPr/>
        </p:nvPicPr>
        <p:blipFill>
          <a:blip r:embed="rId2" cstate="screen">
            <a:alphaModFix amt="24000"/>
            <a:extLst>
              <a:ext uri="{28A0092B-C50C-407E-A947-70E740481C1C}">
                <a14:useLocalDpi xmlns:a14="http://schemas.microsoft.com/office/drawing/2010/main"/>
              </a:ext>
            </a:extLst>
          </a:blip>
          <a:stretch>
            <a:fillRect/>
          </a:stretch>
        </p:blipFill>
        <p:spPr>
          <a:xfrm>
            <a:off x="-3176565" y="-2599807"/>
            <a:ext cx="6368247" cy="6368247"/>
          </a:xfrm>
          <a:prstGeom prst="rect">
            <a:avLst/>
          </a:prstGeom>
          <a:ln>
            <a:noFill/>
          </a:ln>
        </p:spPr>
      </p:pic>
      <p:sp>
        <p:nvSpPr>
          <p:cNvPr id="2" name="TextBox 1">
            <a:extLst>
              <a:ext uri="{FF2B5EF4-FFF2-40B4-BE49-F238E27FC236}">
                <a16:creationId xmlns:a16="http://schemas.microsoft.com/office/drawing/2014/main" id="{5AC9B147-4E24-B936-1F18-6256B293E87A}"/>
              </a:ext>
            </a:extLst>
          </p:cNvPr>
          <p:cNvSpPr txBox="1"/>
          <p:nvPr/>
        </p:nvSpPr>
        <p:spPr>
          <a:xfrm>
            <a:off x="4487856" y="214984"/>
            <a:ext cx="7161448" cy="430887"/>
          </a:xfrm>
          <a:prstGeom prst="rect">
            <a:avLst/>
          </a:prstGeom>
          <a:noFill/>
        </p:spPr>
        <p:txBody>
          <a:bodyPr wrap="none" rtlCol="0">
            <a:spAutoFit/>
          </a:bodyPr>
          <a:lstStyle/>
          <a:p>
            <a:pPr algn="r"/>
            <a:r>
              <a:rPr lang="nl-NL" sz="2200" b="1">
                <a:solidFill>
                  <a:srgbClr val="47B5C8"/>
                </a:solidFill>
              </a:rPr>
              <a:t>DE SLEUTELS TOT HET BOUWEN VAN EEN STERK MERK ZIJN:</a:t>
            </a:r>
            <a:endParaRPr lang="en-IE" sz="2200" b="1" dirty="0">
              <a:solidFill>
                <a:srgbClr val="47B5C8"/>
              </a:solidFill>
            </a:endParaRPr>
          </a:p>
        </p:txBody>
      </p:sp>
      <p:pic>
        <p:nvPicPr>
          <p:cNvPr id="15" name="Picture Placeholder 14">
            <a:extLst>
              <a:ext uri="{FF2B5EF4-FFF2-40B4-BE49-F238E27FC236}">
                <a16:creationId xmlns:a16="http://schemas.microsoft.com/office/drawing/2014/main" id="{F875FC24-0DC0-7AFD-FE9B-BEB322FF4310}"/>
              </a:ext>
            </a:extLst>
          </p:cNvPr>
          <p:cNvPicPr>
            <a:picLocks noGrp="1" noChangeAspect="1"/>
          </p:cNvPicPr>
          <p:nvPr>
            <p:ph type="pic" sz="quarter" idx="41"/>
          </p:nvPr>
        </p:nvPicPr>
        <p:blipFill>
          <a:blip r:embed="rId3"/>
          <a:srcRect l="7161" r="7161"/>
          <a:stretch>
            <a:fillRect/>
          </a:stretch>
        </p:blipFill>
        <p:spPr/>
      </p:pic>
    </p:spTree>
    <p:extLst>
      <p:ext uri="{BB962C8B-B14F-4D97-AF65-F5344CB8AC3E}">
        <p14:creationId xmlns:p14="http://schemas.microsoft.com/office/powerpoint/2010/main" val="1614880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41979E4-B678-FFBA-3B16-5034C8C862E5}"/>
              </a:ext>
            </a:extLst>
          </p:cNvPr>
          <p:cNvSpPr>
            <a:spLocks noGrp="1"/>
          </p:cNvSpPr>
          <p:nvPr>
            <p:ph type="body" sz="quarter" idx="35"/>
          </p:nvPr>
        </p:nvSpPr>
        <p:spPr/>
        <p:txBody>
          <a:bodyPr/>
          <a:lstStyle/>
          <a:p>
            <a:r>
              <a:rPr lang="en-GB">
                <a:solidFill>
                  <a:srgbClr val="47B5C8"/>
                </a:solidFill>
              </a:rPr>
              <a:t>Wees consequent</a:t>
            </a:r>
            <a:endParaRPr lang="en-IE" dirty="0">
              <a:solidFill>
                <a:srgbClr val="47B5C8"/>
              </a:solidFill>
            </a:endParaRPr>
          </a:p>
        </p:txBody>
      </p:sp>
      <p:sp>
        <p:nvSpPr>
          <p:cNvPr id="3" name="Text Placeholder 2">
            <a:extLst>
              <a:ext uri="{FF2B5EF4-FFF2-40B4-BE49-F238E27FC236}">
                <a16:creationId xmlns:a16="http://schemas.microsoft.com/office/drawing/2014/main" id="{BC6068DC-B84A-4B2E-C058-A5BCBF18EEFF}"/>
              </a:ext>
            </a:extLst>
          </p:cNvPr>
          <p:cNvSpPr>
            <a:spLocks noGrp="1"/>
          </p:cNvSpPr>
          <p:nvPr>
            <p:ph type="body" sz="quarter" idx="36"/>
          </p:nvPr>
        </p:nvSpPr>
        <p:spPr>
          <a:xfrm>
            <a:off x="4385113" y="1270026"/>
            <a:ext cx="7080414" cy="999383"/>
          </a:xfrm>
        </p:spPr>
        <p:txBody>
          <a:bodyPr/>
          <a:lstStyle/>
          <a:p>
            <a:r>
              <a:rPr lang="nl-NL"/>
              <a:t>Zorg ervoor dat u uw merk op dezelfde manier op de markt presenteert, ongeacht het medium - u creëert één merk ... Geen 10!</a:t>
            </a:r>
            <a:endParaRPr lang="en-IE" dirty="0"/>
          </a:p>
        </p:txBody>
      </p:sp>
      <p:sp>
        <p:nvSpPr>
          <p:cNvPr id="4" name="Text Placeholder 3">
            <a:extLst>
              <a:ext uri="{FF2B5EF4-FFF2-40B4-BE49-F238E27FC236}">
                <a16:creationId xmlns:a16="http://schemas.microsoft.com/office/drawing/2014/main" id="{4AFA8B06-25D1-0B4E-081E-3957DFA35559}"/>
              </a:ext>
            </a:extLst>
          </p:cNvPr>
          <p:cNvSpPr>
            <a:spLocks noGrp="1"/>
          </p:cNvSpPr>
          <p:nvPr>
            <p:ph type="body" sz="quarter" idx="37"/>
          </p:nvPr>
        </p:nvSpPr>
        <p:spPr/>
        <p:txBody>
          <a:bodyPr/>
          <a:lstStyle/>
          <a:p>
            <a:r>
              <a:rPr lang="en-GB"/>
              <a:t>4</a:t>
            </a:r>
            <a:endParaRPr lang="en-IE"/>
          </a:p>
        </p:txBody>
      </p:sp>
      <p:pic>
        <p:nvPicPr>
          <p:cNvPr id="13" name="Picture Placeholder 12">
            <a:extLst>
              <a:ext uri="{FF2B5EF4-FFF2-40B4-BE49-F238E27FC236}">
                <a16:creationId xmlns:a16="http://schemas.microsoft.com/office/drawing/2014/main" id="{C3F5F706-FDEB-0AC1-A20C-67E15F3E3694}"/>
              </a:ext>
            </a:extLst>
          </p:cNvPr>
          <p:cNvPicPr>
            <a:picLocks noGrp="1" noChangeAspect="1"/>
          </p:cNvPicPr>
          <p:nvPr>
            <p:ph type="pic" sz="quarter" idx="41"/>
          </p:nvPr>
        </p:nvPicPr>
        <p:blipFill>
          <a:blip r:embed="rId2"/>
          <a:srcRect l="31122" r="31122"/>
          <a:stretch>
            <a:fillRect/>
          </a:stretch>
        </p:blipFill>
        <p:spPr/>
      </p:pic>
      <p:sp>
        <p:nvSpPr>
          <p:cNvPr id="6" name="Text Placeholder 5">
            <a:extLst>
              <a:ext uri="{FF2B5EF4-FFF2-40B4-BE49-F238E27FC236}">
                <a16:creationId xmlns:a16="http://schemas.microsoft.com/office/drawing/2014/main" id="{2FD36D0E-34B2-8F4D-7962-AD8F9F7F0173}"/>
              </a:ext>
            </a:extLst>
          </p:cNvPr>
          <p:cNvSpPr>
            <a:spLocks noGrp="1"/>
          </p:cNvSpPr>
          <p:nvPr>
            <p:ph type="body" sz="quarter" idx="42"/>
          </p:nvPr>
        </p:nvSpPr>
        <p:spPr>
          <a:xfrm>
            <a:off x="4912292" y="2636982"/>
            <a:ext cx="6562677" cy="339415"/>
          </a:xfrm>
        </p:spPr>
        <p:txBody>
          <a:bodyPr/>
          <a:lstStyle/>
          <a:p>
            <a:r>
              <a:rPr lang="en-GB">
                <a:solidFill>
                  <a:srgbClr val="47B5C8"/>
                </a:solidFill>
              </a:rPr>
              <a:t>Doe de dingen goed</a:t>
            </a:r>
            <a:endParaRPr lang="en-IE" dirty="0">
              <a:solidFill>
                <a:srgbClr val="47B5C8"/>
              </a:solidFill>
            </a:endParaRPr>
          </a:p>
        </p:txBody>
      </p:sp>
      <p:sp>
        <p:nvSpPr>
          <p:cNvPr id="7" name="Text Placeholder 6">
            <a:extLst>
              <a:ext uri="{FF2B5EF4-FFF2-40B4-BE49-F238E27FC236}">
                <a16:creationId xmlns:a16="http://schemas.microsoft.com/office/drawing/2014/main" id="{1DF46186-B295-E66E-F137-C175B480948D}"/>
              </a:ext>
            </a:extLst>
          </p:cNvPr>
          <p:cNvSpPr>
            <a:spLocks noGrp="1"/>
          </p:cNvSpPr>
          <p:nvPr>
            <p:ph type="body" sz="quarter" idx="43"/>
          </p:nvPr>
        </p:nvSpPr>
        <p:spPr>
          <a:xfrm>
            <a:off x="4385113" y="2955328"/>
            <a:ext cx="7080415" cy="999383"/>
          </a:xfrm>
        </p:spPr>
        <p:txBody>
          <a:bodyPr/>
          <a:lstStyle/>
          <a:p>
            <a:r>
              <a:rPr lang="nl-NL"/>
              <a:t>Vermijd goedkope, slordige alles: afdrukken, ontwerp, verpakking of fotografie; Elke communicatie die naar uw klanten gaat, is een kans om uw merk te versterken. Als dit betekent dat je minder moet doen, doe dan minder.</a:t>
            </a:r>
            <a:endParaRPr lang="en-IE" dirty="0"/>
          </a:p>
        </p:txBody>
      </p:sp>
      <p:sp>
        <p:nvSpPr>
          <p:cNvPr id="8" name="Text Placeholder 7">
            <a:extLst>
              <a:ext uri="{FF2B5EF4-FFF2-40B4-BE49-F238E27FC236}">
                <a16:creationId xmlns:a16="http://schemas.microsoft.com/office/drawing/2014/main" id="{DC8EC7A4-4630-53AA-91D0-2908E7393B1F}"/>
              </a:ext>
            </a:extLst>
          </p:cNvPr>
          <p:cNvSpPr>
            <a:spLocks noGrp="1"/>
          </p:cNvSpPr>
          <p:nvPr>
            <p:ph type="body" sz="quarter" idx="44"/>
          </p:nvPr>
        </p:nvSpPr>
        <p:spPr/>
        <p:txBody>
          <a:bodyPr/>
          <a:lstStyle/>
          <a:p>
            <a:r>
              <a:rPr lang="en-GB"/>
              <a:t>5</a:t>
            </a:r>
            <a:endParaRPr lang="en-IE"/>
          </a:p>
        </p:txBody>
      </p:sp>
      <p:sp>
        <p:nvSpPr>
          <p:cNvPr id="14" name="Text Placeholder 1">
            <a:extLst>
              <a:ext uri="{FF2B5EF4-FFF2-40B4-BE49-F238E27FC236}">
                <a16:creationId xmlns:a16="http://schemas.microsoft.com/office/drawing/2014/main" id="{D48516CB-C226-C2D1-E470-CDC35333CB2C}"/>
              </a:ext>
            </a:extLst>
          </p:cNvPr>
          <p:cNvSpPr txBox="1">
            <a:spLocks/>
          </p:cNvSpPr>
          <p:nvPr/>
        </p:nvSpPr>
        <p:spPr>
          <a:xfrm>
            <a:off x="4394555" y="4573100"/>
            <a:ext cx="7080415" cy="859721"/>
          </a:xfrm>
          <a:prstGeom prst="rect">
            <a:avLst/>
          </a:prstGeom>
        </p:spPr>
        <p:txBody>
          <a:bodyPr>
            <a:noAutofit/>
          </a:bodyPr>
          <a:lstStyle>
            <a:lvl1pPr marL="0" indent="0" algn="r" defTabSz="914400" rtl="0" eaLnBrk="1" latinLnBrk="0" hangingPunct="1">
              <a:lnSpc>
                <a:spcPct val="100000"/>
              </a:lnSpc>
              <a:spcBef>
                <a:spcPts val="1000"/>
              </a:spcBef>
              <a:buFont typeface="Arial" panose="020B0604020202020204" pitchFamily="34" charset="0"/>
              <a:buNone/>
              <a:defRPr sz="2400" b="1" i="0" kern="1200">
                <a:solidFill>
                  <a:srgbClr val="595959"/>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nl-NL">
                <a:solidFill>
                  <a:srgbClr val="47B5C8"/>
                </a:solidFill>
              </a:rPr>
              <a:t>Bouw een geweldig merk en je genereert een grote merkloyaliteit. 
Loyale klanten worden merkambassadeurs en zijn goedkoper dan het vinden van nieuwe klanten.</a:t>
            </a:r>
            <a:endParaRPr lang="en-IE" dirty="0">
              <a:solidFill>
                <a:srgbClr val="47B5C8"/>
              </a:solidFill>
            </a:endParaRPr>
          </a:p>
        </p:txBody>
      </p:sp>
    </p:spTree>
    <p:extLst>
      <p:ext uri="{BB962C8B-B14F-4D97-AF65-F5344CB8AC3E}">
        <p14:creationId xmlns:p14="http://schemas.microsoft.com/office/powerpoint/2010/main" val="179084314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77B2039-8394-2C7D-6B4D-A3461594620B}"/>
              </a:ext>
            </a:extLst>
          </p:cNvPr>
          <p:cNvSpPr>
            <a:spLocks noGrp="1"/>
          </p:cNvSpPr>
          <p:nvPr>
            <p:ph type="body" sz="quarter" idx="18"/>
          </p:nvPr>
        </p:nvSpPr>
        <p:spPr>
          <a:xfrm>
            <a:off x="779727" y="1610170"/>
            <a:ext cx="4867011" cy="3025975"/>
          </a:xfrm>
        </p:spPr>
        <p:txBody>
          <a:bodyPr/>
          <a:lstStyle/>
          <a:p>
            <a:pPr marL="0" indent="0"/>
            <a:r>
              <a:rPr lang="nl-NL"/>
              <a:t>Uw uitdaging is om boven anderen uit te stijgen en te proberen te ontdekken hoe uw bedrijf superieur is aan de anderen in uw branche. 
U moet aantonen hoe uw merk de beste oplossing is voor uw klant</a:t>
            </a:r>
            <a:endParaRPr lang="en-IE" dirty="0"/>
          </a:p>
        </p:txBody>
      </p:sp>
      <p:sp>
        <p:nvSpPr>
          <p:cNvPr id="3" name="Text Placeholder 2">
            <a:extLst>
              <a:ext uri="{FF2B5EF4-FFF2-40B4-BE49-F238E27FC236}">
                <a16:creationId xmlns:a16="http://schemas.microsoft.com/office/drawing/2014/main" id="{A901F56B-B9CC-E691-22A5-E2CB7505AFC9}"/>
              </a:ext>
            </a:extLst>
          </p:cNvPr>
          <p:cNvSpPr>
            <a:spLocks noGrp="1"/>
          </p:cNvSpPr>
          <p:nvPr>
            <p:ph type="body" sz="quarter" idx="16"/>
          </p:nvPr>
        </p:nvSpPr>
        <p:spPr>
          <a:xfrm>
            <a:off x="737937" y="890242"/>
            <a:ext cx="5358063" cy="992652"/>
          </a:xfrm>
        </p:spPr>
        <p:txBody>
          <a:bodyPr/>
          <a:lstStyle/>
          <a:p>
            <a:r>
              <a:rPr lang="en-GB"/>
              <a:t>Uw merk moet opvallen</a:t>
            </a:r>
            <a:endParaRPr lang="en-IE" dirty="0"/>
          </a:p>
        </p:txBody>
      </p:sp>
      <p:pic>
        <p:nvPicPr>
          <p:cNvPr id="5" name="Picture Placeholder 5">
            <a:extLst>
              <a:ext uri="{FF2B5EF4-FFF2-40B4-BE49-F238E27FC236}">
                <a16:creationId xmlns:a16="http://schemas.microsoft.com/office/drawing/2014/main" id="{7B2B8A39-E14B-FF8F-3893-513A779B55CA}"/>
              </a:ext>
            </a:extLst>
          </p:cNvPr>
          <p:cNvPicPr>
            <a:picLocks noGrp="1" noChangeAspect="1"/>
          </p:cNvPicPr>
          <p:nvPr>
            <p:ph type="pic" sz="quarter" idx="42"/>
          </p:nvPr>
        </p:nvPicPr>
        <p:blipFill>
          <a:blip r:embed="rId2">
            <a:extLst>
              <a:ext uri="{28A0092B-C50C-407E-A947-70E740481C1C}">
                <a14:useLocalDpi xmlns:a14="http://schemas.microsoft.com/office/drawing/2010/main" val="0"/>
              </a:ext>
            </a:extLst>
          </a:blip>
          <a:srcRect l="4522" r="4522"/>
          <a:stretch>
            <a:fillRect/>
          </a:stretch>
        </p:blipFill>
        <p:spPr>
          <a:xfrm flipH="1">
            <a:off x="6545263" y="1452563"/>
            <a:ext cx="5646737" cy="4656137"/>
          </a:xfrm>
        </p:spPr>
      </p:pic>
    </p:spTree>
    <p:extLst>
      <p:ext uri="{BB962C8B-B14F-4D97-AF65-F5344CB8AC3E}">
        <p14:creationId xmlns:p14="http://schemas.microsoft.com/office/powerpoint/2010/main" val="15953819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1" y="1888307"/>
            <a:ext cx="5755309" cy="3849918"/>
          </a:xfrm>
        </p:spPr>
        <p:txBody>
          <a:bodyPr/>
          <a:lstStyle/>
          <a:p>
            <a:r>
              <a:rPr lang="nl-NL" i="1"/>
              <a:t>"Het merk LEGO is meer dan alleen ons vertrouwde logo. Het zijn de verwachtingen die mensen van het bedrijf hebben ten aanzien van zijn producten en diensten, en de verantwoordelijkheid die de LEGO Groep voelt ten opzichte van de wereld om hem heen. Het merk staat garant voor kwaliteit en originaliteit."</a:t>
            </a:r>
            <a:endParaRPr lang="en-US" i="1"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nl-NL">
                <a:solidFill>
                  <a:schemeClr val="bg1"/>
                </a:solidFill>
              </a:rPr>
              <a:t>Laat je inspireren door LEGO</a:t>
            </a:r>
            <a:endParaRPr lang="en-US" dirty="0"/>
          </a:p>
        </p:txBody>
      </p:sp>
      <p:cxnSp>
        <p:nvCxnSpPr>
          <p:cNvPr id="3" name="Straight Connector 2">
            <a:extLst>
              <a:ext uri="{FF2B5EF4-FFF2-40B4-BE49-F238E27FC236}">
                <a16:creationId xmlns:a16="http://schemas.microsoft.com/office/drawing/2014/main" id="{BCDF10CF-65AD-3743-9CD4-1EF33FEE801C}"/>
              </a:ext>
            </a:extLst>
          </p:cNvPr>
          <p:cNvCxnSpPr>
            <a:cxnSpLocks/>
          </p:cNvCxnSpPr>
          <p:nvPr/>
        </p:nvCxnSpPr>
        <p:spPr>
          <a:xfrm>
            <a:off x="8050927" y="1565257"/>
            <a:ext cx="0" cy="4291509"/>
          </a:xfrm>
          <a:prstGeom prst="line">
            <a:avLst/>
          </a:prstGeom>
          <a:ln>
            <a:solidFill>
              <a:srgbClr val="DE0A1D"/>
            </a:solidFill>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6A9C874D-F56F-994C-4613-425F55C0A713}"/>
              </a:ext>
            </a:extLst>
          </p:cNvPr>
          <p:cNvSpPr/>
          <p:nvPr/>
        </p:nvSpPr>
        <p:spPr>
          <a:xfrm>
            <a:off x="7592899" y="664464"/>
            <a:ext cx="916056" cy="866552"/>
          </a:xfrm>
          <a:prstGeom prst="ellipse">
            <a:avLst/>
          </a:prstGeom>
          <a:solidFill>
            <a:srgbClr val="DE0A1D"/>
          </a:solidFill>
          <a:ln>
            <a:solidFill>
              <a:srgbClr val="DE0A1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pic>
        <p:nvPicPr>
          <p:cNvPr id="8" name="Picture 7">
            <a:extLst>
              <a:ext uri="{FF2B5EF4-FFF2-40B4-BE49-F238E27FC236}">
                <a16:creationId xmlns:a16="http://schemas.microsoft.com/office/drawing/2014/main" id="{C769518F-A488-4524-9BC1-EEBC640E4E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80336" y="664464"/>
            <a:ext cx="741182" cy="741182"/>
          </a:xfrm>
          <a:prstGeom prst="rect">
            <a:avLst/>
          </a:prstGeom>
        </p:spPr>
      </p:pic>
      <p:sp>
        <p:nvSpPr>
          <p:cNvPr id="9" name="TextBox 8">
            <a:extLst>
              <a:ext uri="{FF2B5EF4-FFF2-40B4-BE49-F238E27FC236}">
                <a16:creationId xmlns:a16="http://schemas.microsoft.com/office/drawing/2014/main" id="{D61D552C-CBBF-21AE-110B-ED851D06D096}"/>
              </a:ext>
            </a:extLst>
          </p:cNvPr>
          <p:cNvSpPr txBox="1"/>
          <p:nvPr/>
        </p:nvSpPr>
        <p:spPr>
          <a:xfrm>
            <a:off x="8508954" y="4200649"/>
            <a:ext cx="2062791" cy="1200329"/>
          </a:xfrm>
          <a:prstGeom prst="rect">
            <a:avLst/>
          </a:prstGeom>
          <a:noFill/>
        </p:spPr>
        <p:txBody>
          <a:bodyPr wrap="square" rtlCol="0">
            <a:spAutoFit/>
          </a:bodyPr>
          <a:lstStyle/>
          <a:p>
            <a:r>
              <a:rPr lang="nl-NL" sz="2400" b="1">
                <a:solidFill>
                  <a:srgbClr val="DE0A1D"/>
                </a:solidFill>
              </a:rPr>
              <a:t>Het voorbeeld van de LEGO Brand Promise</a:t>
            </a:r>
            <a:endParaRPr lang="en-IE" sz="2400" b="1" dirty="0">
              <a:solidFill>
                <a:srgbClr val="DE0A1D"/>
              </a:solidFill>
            </a:endParaRPr>
          </a:p>
        </p:txBody>
      </p:sp>
    </p:spTree>
    <p:extLst>
      <p:ext uri="{BB962C8B-B14F-4D97-AF65-F5344CB8AC3E}">
        <p14:creationId xmlns:p14="http://schemas.microsoft.com/office/powerpoint/2010/main" val="144573621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1" y="1888307"/>
            <a:ext cx="5755309" cy="3849918"/>
          </a:xfrm>
        </p:spPr>
        <p:txBody>
          <a:bodyPr/>
          <a:lstStyle/>
          <a:p>
            <a:endParaRPr lang="en-US"/>
          </a:p>
          <a:p>
            <a:endParaRPr lang="en-US"/>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nl-NL">
                <a:solidFill>
                  <a:schemeClr val="bg1"/>
                </a:solidFill>
              </a:rPr>
              <a:t>Laat je inspireren door LEGO</a:t>
            </a:r>
            <a:endParaRPr lang="en-US" dirty="0"/>
          </a:p>
        </p:txBody>
      </p:sp>
      <p:cxnSp>
        <p:nvCxnSpPr>
          <p:cNvPr id="3" name="Straight Connector 2">
            <a:extLst>
              <a:ext uri="{FF2B5EF4-FFF2-40B4-BE49-F238E27FC236}">
                <a16:creationId xmlns:a16="http://schemas.microsoft.com/office/drawing/2014/main" id="{BCDF10CF-65AD-3743-9CD4-1EF33FEE801C}"/>
              </a:ext>
            </a:extLst>
          </p:cNvPr>
          <p:cNvCxnSpPr>
            <a:cxnSpLocks/>
          </p:cNvCxnSpPr>
          <p:nvPr/>
        </p:nvCxnSpPr>
        <p:spPr>
          <a:xfrm>
            <a:off x="8050927" y="1565257"/>
            <a:ext cx="0" cy="4291509"/>
          </a:xfrm>
          <a:prstGeom prst="line">
            <a:avLst/>
          </a:prstGeom>
          <a:ln>
            <a:solidFill>
              <a:srgbClr val="DE0A1D"/>
            </a:solidFill>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6A9C874D-F56F-994C-4613-425F55C0A713}"/>
              </a:ext>
            </a:extLst>
          </p:cNvPr>
          <p:cNvSpPr/>
          <p:nvPr/>
        </p:nvSpPr>
        <p:spPr>
          <a:xfrm>
            <a:off x="7592899" y="664464"/>
            <a:ext cx="916056" cy="866552"/>
          </a:xfrm>
          <a:prstGeom prst="ellipse">
            <a:avLst/>
          </a:prstGeom>
          <a:solidFill>
            <a:srgbClr val="DE0A1D"/>
          </a:solidFill>
          <a:ln>
            <a:solidFill>
              <a:srgbClr val="DE0A1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pic>
        <p:nvPicPr>
          <p:cNvPr id="8" name="Picture 7">
            <a:extLst>
              <a:ext uri="{FF2B5EF4-FFF2-40B4-BE49-F238E27FC236}">
                <a16:creationId xmlns:a16="http://schemas.microsoft.com/office/drawing/2014/main" id="{C769518F-A488-4524-9BC1-EEBC640E4E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80336" y="664464"/>
            <a:ext cx="741182" cy="741182"/>
          </a:xfrm>
          <a:prstGeom prst="rect">
            <a:avLst/>
          </a:prstGeom>
        </p:spPr>
      </p:pic>
      <p:sp>
        <p:nvSpPr>
          <p:cNvPr id="9" name="TextBox 8">
            <a:extLst>
              <a:ext uri="{FF2B5EF4-FFF2-40B4-BE49-F238E27FC236}">
                <a16:creationId xmlns:a16="http://schemas.microsoft.com/office/drawing/2014/main" id="{D61D552C-CBBF-21AE-110B-ED851D06D096}"/>
              </a:ext>
            </a:extLst>
          </p:cNvPr>
          <p:cNvSpPr txBox="1"/>
          <p:nvPr/>
        </p:nvSpPr>
        <p:spPr>
          <a:xfrm>
            <a:off x="8508954" y="4200649"/>
            <a:ext cx="2062791" cy="1200329"/>
          </a:xfrm>
          <a:prstGeom prst="rect">
            <a:avLst/>
          </a:prstGeom>
          <a:noFill/>
        </p:spPr>
        <p:txBody>
          <a:bodyPr wrap="square" rtlCol="0">
            <a:spAutoFit/>
          </a:bodyPr>
          <a:lstStyle/>
          <a:p>
            <a:r>
              <a:rPr lang="nl-NL" sz="2400" b="1">
                <a:solidFill>
                  <a:srgbClr val="DE0A1D"/>
                </a:solidFill>
              </a:rPr>
              <a:t>Het voorbeeld van de LEGO Brand Promise</a:t>
            </a:r>
            <a:endParaRPr lang="en-IE" sz="2400" b="1" dirty="0">
              <a:solidFill>
                <a:srgbClr val="DE0A1D"/>
              </a:solidFill>
            </a:endParaRPr>
          </a:p>
        </p:txBody>
      </p:sp>
      <p:pic>
        <p:nvPicPr>
          <p:cNvPr id="6" name="Picture 2" descr="https://www.lego.com/r/www/r/aboutus/-/media/aboutus/img/lbf16.png?la=en-US&amp;l.r=-167079166">
            <a:extLst>
              <a:ext uri="{FF2B5EF4-FFF2-40B4-BE49-F238E27FC236}">
                <a16:creationId xmlns:a16="http://schemas.microsoft.com/office/drawing/2014/main" id="{5955736E-185A-D78F-E11D-FBCC7DAE09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415" y="1888307"/>
            <a:ext cx="7139317" cy="31412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55914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1" y="1888307"/>
            <a:ext cx="5755309" cy="3849918"/>
          </a:xfrm>
        </p:spPr>
        <p:txBody>
          <a:bodyPr/>
          <a:lstStyle/>
          <a:p>
            <a:endParaRPr lang="en-US" dirty="0"/>
          </a:p>
          <a:p>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431340" y="783817"/>
            <a:ext cx="7485950" cy="803654"/>
          </a:xfrm>
        </p:spPr>
        <p:txBody>
          <a:bodyPr/>
          <a:lstStyle/>
          <a:p>
            <a:r>
              <a:rPr lang="nl-NL" dirty="0">
                <a:solidFill>
                  <a:schemeClr val="bg1"/>
                </a:solidFill>
              </a:rPr>
              <a:t>Laat je inspireren door LEGO</a:t>
            </a:r>
          </a:p>
          <a:p>
            <a:r>
              <a:rPr lang="nl-NL" sz="2400" dirty="0"/>
              <a:t>Lego legt elk van hun waarden uit op hun website en het is interessant om te lezen...</a:t>
            </a:r>
            <a:endParaRPr lang="en-US" dirty="0"/>
          </a:p>
        </p:txBody>
      </p:sp>
      <p:cxnSp>
        <p:nvCxnSpPr>
          <p:cNvPr id="3" name="Straight Connector 2">
            <a:extLst>
              <a:ext uri="{FF2B5EF4-FFF2-40B4-BE49-F238E27FC236}">
                <a16:creationId xmlns:a16="http://schemas.microsoft.com/office/drawing/2014/main" id="{BCDF10CF-65AD-3743-9CD4-1EF33FEE801C}"/>
              </a:ext>
            </a:extLst>
          </p:cNvPr>
          <p:cNvCxnSpPr>
            <a:cxnSpLocks/>
          </p:cNvCxnSpPr>
          <p:nvPr/>
        </p:nvCxnSpPr>
        <p:spPr>
          <a:xfrm>
            <a:off x="8050927" y="1565257"/>
            <a:ext cx="0" cy="4291509"/>
          </a:xfrm>
          <a:prstGeom prst="line">
            <a:avLst/>
          </a:prstGeom>
          <a:ln>
            <a:solidFill>
              <a:srgbClr val="DE0A1D"/>
            </a:solidFill>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6A9C874D-F56F-994C-4613-425F55C0A713}"/>
              </a:ext>
            </a:extLst>
          </p:cNvPr>
          <p:cNvSpPr/>
          <p:nvPr/>
        </p:nvSpPr>
        <p:spPr>
          <a:xfrm>
            <a:off x="7592899" y="664464"/>
            <a:ext cx="916056" cy="866552"/>
          </a:xfrm>
          <a:prstGeom prst="ellipse">
            <a:avLst/>
          </a:prstGeom>
          <a:solidFill>
            <a:srgbClr val="DE0A1D"/>
          </a:solidFill>
          <a:ln>
            <a:solidFill>
              <a:srgbClr val="DE0A1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pic>
        <p:nvPicPr>
          <p:cNvPr id="8" name="Picture 7">
            <a:extLst>
              <a:ext uri="{FF2B5EF4-FFF2-40B4-BE49-F238E27FC236}">
                <a16:creationId xmlns:a16="http://schemas.microsoft.com/office/drawing/2014/main" id="{C769518F-A488-4524-9BC1-EEBC640E4E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80336" y="664464"/>
            <a:ext cx="741182" cy="741182"/>
          </a:xfrm>
          <a:prstGeom prst="rect">
            <a:avLst/>
          </a:prstGeom>
        </p:spPr>
      </p:pic>
      <p:sp>
        <p:nvSpPr>
          <p:cNvPr id="9" name="TextBox 8">
            <a:extLst>
              <a:ext uri="{FF2B5EF4-FFF2-40B4-BE49-F238E27FC236}">
                <a16:creationId xmlns:a16="http://schemas.microsoft.com/office/drawing/2014/main" id="{D61D552C-CBBF-21AE-110B-ED851D06D096}"/>
              </a:ext>
            </a:extLst>
          </p:cNvPr>
          <p:cNvSpPr txBox="1"/>
          <p:nvPr/>
        </p:nvSpPr>
        <p:spPr>
          <a:xfrm>
            <a:off x="8508954" y="4200649"/>
            <a:ext cx="2062791" cy="1200329"/>
          </a:xfrm>
          <a:prstGeom prst="rect">
            <a:avLst/>
          </a:prstGeom>
          <a:noFill/>
        </p:spPr>
        <p:txBody>
          <a:bodyPr wrap="square" rtlCol="0">
            <a:spAutoFit/>
          </a:bodyPr>
          <a:lstStyle/>
          <a:p>
            <a:r>
              <a:rPr lang="nl-NL" sz="2400" b="1">
                <a:solidFill>
                  <a:srgbClr val="DE0A1D"/>
                </a:solidFill>
              </a:rPr>
              <a:t>Het voorbeeld van de LEGO Brand Promise</a:t>
            </a:r>
            <a:endParaRPr lang="en-IE" sz="2400" b="1" dirty="0">
              <a:solidFill>
                <a:srgbClr val="DE0A1D"/>
              </a:solidFill>
            </a:endParaRPr>
          </a:p>
        </p:txBody>
      </p:sp>
      <p:pic>
        <p:nvPicPr>
          <p:cNvPr id="10" name="Picture 9">
            <a:extLst>
              <a:ext uri="{FF2B5EF4-FFF2-40B4-BE49-F238E27FC236}">
                <a16:creationId xmlns:a16="http://schemas.microsoft.com/office/drawing/2014/main" id="{C1A57390-A2B8-3492-0EA3-B374FD2A8483}"/>
              </a:ext>
            </a:extLst>
          </p:cNvPr>
          <p:cNvPicPr>
            <a:picLocks noChangeAspect="1"/>
          </p:cNvPicPr>
          <p:nvPr/>
        </p:nvPicPr>
        <p:blipFill rotWithShape="1">
          <a:blip r:embed="rId3">
            <a:extLst>
              <a:ext uri="{28A0092B-C50C-407E-A947-70E740481C1C}">
                <a14:useLocalDpi xmlns:a14="http://schemas.microsoft.com/office/drawing/2010/main" val="0"/>
              </a:ext>
            </a:extLst>
          </a:blip>
          <a:srcRect l="-3424" t="-1173" r="30537" b="12394"/>
          <a:stretch/>
        </p:blipFill>
        <p:spPr>
          <a:xfrm>
            <a:off x="2070571" y="1888307"/>
            <a:ext cx="5971083" cy="4481824"/>
          </a:xfrm>
          <a:prstGeom prst="rect">
            <a:avLst/>
          </a:prstGeom>
        </p:spPr>
      </p:pic>
      <p:sp>
        <p:nvSpPr>
          <p:cNvPr id="11" name="Picture Placeholder 5">
            <a:hlinkClick r:id="rId4"/>
            <a:extLst>
              <a:ext uri="{FF2B5EF4-FFF2-40B4-BE49-F238E27FC236}">
                <a16:creationId xmlns:a16="http://schemas.microsoft.com/office/drawing/2014/main" id="{3E42B0EE-58F9-1FF2-D8D3-DB9D2D3BC25B}"/>
              </a:ext>
            </a:extLst>
          </p:cNvPr>
          <p:cNvSpPr txBox="1">
            <a:spLocks/>
          </p:cNvSpPr>
          <p:nvPr/>
        </p:nvSpPr>
        <p:spPr>
          <a:xfrm>
            <a:off x="3014925" y="2653935"/>
            <a:ext cx="3472360" cy="2262874"/>
          </a:xfrm>
          <a:prstGeom prst="rect">
            <a:avLst/>
          </a:prstGeom>
          <a:blipFill>
            <a:blip r:embed="rId5"/>
            <a:srcRect/>
            <a:stretch>
              <a:fillRect l="-6756" r="-6756"/>
            </a:stretch>
          </a:blipFill>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kern="1200" baseline="0">
                <a:solidFill>
                  <a:schemeClr val="bg1">
                    <a:lumMod val="50000"/>
                  </a:schemeClr>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a:p>
        </p:txBody>
      </p:sp>
      <p:sp>
        <p:nvSpPr>
          <p:cNvPr id="12" name="Oval 11">
            <a:hlinkClick r:id="rId4"/>
            <a:extLst>
              <a:ext uri="{FF2B5EF4-FFF2-40B4-BE49-F238E27FC236}">
                <a16:creationId xmlns:a16="http://schemas.microsoft.com/office/drawing/2014/main" id="{C512EBCD-AAA4-423E-F8A8-965177475068}"/>
              </a:ext>
            </a:extLst>
          </p:cNvPr>
          <p:cNvSpPr/>
          <p:nvPr/>
        </p:nvSpPr>
        <p:spPr>
          <a:xfrm>
            <a:off x="1221503" y="3905006"/>
            <a:ext cx="1685925" cy="1685925"/>
          </a:xfrm>
          <a:prstGeom prst="ellipse">
            <a:avLst/>
          </a:prstGeom>
          <a:solidFill>
            <a:srgbClr val="DE0A1D"/>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600" b="1" dirty="0">
                <a:solidFill>
                  <a:schemeClr val="bg1"/>
                </a:solidFill>
              </a:rPr>
              <a:t>KLIK OM TE BEKIJKEN</a:t>
            </a:r>
          </a:p>
        </p:txBody>
      </p:sp>
      <p:grpSp>
        <p:nvGrpSpPr>
          <p:cNvPr id="13" name="Google Shape;612;p39">
            <a:extLst>
              <a:ext uri="{FF2B5EF4-FFF2-40B4-BE49-F238E27FC236}">
                <a16:creationId xmlns:a16="http://schemas.microsoft.com/office/drawing/2014/main" id="{CFCBAB45-78C7-1C36-F700-8CDBB5447F6E}"/>
              </a:ext>
            </a:extLst>
          </p:cNvPr>
          <p:cNvGrpSpPr/>
          <p:nvPr/>
        </p:nvGrpSpPr>
        <p:grpSpPr>
          <a:xfrm>
            <a:off x="1788617" y="4835660"/>
            <a:ext cx="453026" cy="462520"/>
            <a:chOff x="3951850" y="2985350"/>
            <a:chExt cx="407950" cy="416500"/>
          </a:xfrm>
        </p:grpSpPr>
        <p:sp>
          <p:nvSpPr>
            <p:cNvPr id="14" name="Google Shape;613;p39">
              <a:extLst>
                <a:ext uri="{FF2B5EF4-FFF2-40B4-BE49-F238E27FC236}">
                  <a16:creationId xmlns:a16="http://schemas.microsoft.com/office/drawing/2014/main" id="{0DC08C04-C34F-FE6E-4523-AF2CD453B18A}"/>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14;p39">
              <a:extLst>
                <a:ext uri="{FF2B5EF4-FFF2-40B4-BE49-F238E27FC236}">
                  <a16:creationId xmlns:a16="http://schemas.microsoft.com/office/drawing/2014/main" id="{452E6513-97D9-FD38-32C3-BD877B75BC7F}"/>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15;p39">
              <a:extLst>
                <a:ext uri="{FF2B5EF4-FFF2-40B4-BE49-F238E27FC236}">
                  <a16:creationId xmlns:a16="http://schemas.microsoft.com/office/drawing/2014/main" id="{384B45EA-D4C3-025F-F870-AA422A094BD3}"/>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616;p39">
              <a:extLst>
                <a:ext uri="{FF2B5EF4-FFF2-40B4-BE49-F238E27FC236}">
                  <a16:creationId xmlns:a16="http://schemas.microsoft.com/office/drawing/2014/main" id="{7EED03F2-9366-2FCB-B342-431160EDCF47}"/>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9162606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025325" y="1468118"/>
            <a:ext cx="5809454" cy="3849918"/>
          </a:xfrm>
        </p:spPr>
        <p:txBody>
          <a:bodyPr/>
          <a:lstStyle/>
          <a:p>
            <a:r>
              <a:rPr lang="nl-NL" dirty="0"/>
              <a:t>Jouw merkverhaal is erg belangrijk.  Het moet een mix zijn van</a:t>
            </a:r>
          </a:p>
          <a:p>
            <a:pPr marL="342900" indent="-342900">
              <a:buFont typeface="Arial" panose="020B0604020202020204" pitchFamily="34" charset="0"/>
              <a:buChar char="•"/>
            </a:pPr>
            <a:r>
              <a:rPr lang="nl-NL" dirty="0"/>
              <a:t>hoe je bent geworden waar je gepassioneerd over bent</a:t>
            </a:r>
          </a:p>
          <a:p>
            <a:pPr marL="342900" indent="-342900">
              <a:buFont typeface="Arial" panose="020B0604020202020204" pitchFamily="34" charset="0"/>
              <a:buChar char="•"/>
            </a:pPr>
            <a:r>
              <a:rPr lang="nl-NL" dirty="0"/>
              <a:t>uw bedrijfscultuur (bijv. de ethiek achter uw bedrijf – milieu, enz.)</a:t>
            </a:r>
          </a:p>
          <a:p>
            <a:pPr marL="342900" indent="-342900">
              <a:buFont typeface="Arial" panose="020B0604020202020204" pitchFamily="34" charset="0"/>
              <a:buChar char="•"/>
            </a:pPr>
            <a:r>
              <a:rPr lang="nl-NL" dirty="0"/>
              <a:t>hoe uw product of dienst het leven van mensen verbetert</a:t>
            </a:r>
          </a:p>
          <a:p>
            <a:pPr marL="342900" indent="-342900">
              <a:buFont typeface="Arial" panose="020B0604020202020204" pitchFamily="34" charset="0"/>
              <a:buChar char="•"/>
            </a:pPr>
            <a:r>
              <a:rPr lang="nl-NL" dirty="0"/>
              <a:t>waarom uw product of dienst het vermelden waard is.</a:t>
            </a:r>
            <a:endParaRPr lang="en-US" dirty="0"/>
          </a:p>
          <a:p>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Wat is jouw merkverhaal?</a:t>
            </a:r>
            <a:endParaRPr lang="en-US" dirty="0"/>
          </a:p>
        </p:txBody>
      </p:sp>
      <p:pic>
        <p:nvPicPr>
          <p:cNvPr id="8" name="Picture 7" descr="Two colleagues planning on board with sticky notes">
            <a:extLst>
              <a:ext uri="{FF2B5EF4-FFF2-40B4-BE49-F238E27FC236}">
                <a16:creationId xmlns:a16="http://schemas.microsoft.com/office/drawing/2014/main" id="{9EAFD153-F89F-6DB8-3AD3-81A4DB5B7E36}"/>
              </a:ext>
            </a:extLst>
          </p:cNvPr>
          <p:cNvPicPr>
            <a:picLocks noChangeAspect="1"/>
          </p:cNvPicPr>
          <p:nvPr/>
        </p:nvPicPr>
        <p:blipFill>
          <a:blip r:embed="rId2"/>
          <a:stretch>
            <a:fillRect/>
          </a:stretch>
        </p:blipFill>
        <p:spPr>
          <a:xfrm>
            <a:off x="530711" y="1983782"/>
            <a:ext cx="4371458" cy="2915728"/>
          </a:xfrm>
          <a:prstGeom prst="rect">
            <a:avLst/>
          </a:prstGeom>
        </p:spPr>
      </p:pic>
    </p:spTree>
    <p:extLst>
      <p:ext uri="{BB962C8B-B14F-4D97-AF65-F5344CB8AC3E}">
        <p14:creationId xmlns:p14="http://schemas.microsoft.com/office/powerpoint/2010/main" val="11468466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879C924-631D-6838-9438-B5411A63ADD7}"/>
              </a:ext>
            </a:extLst>
          </p:cNvPr>
          <p:cNvSpPr/>
          <p:nvPr/>
        </p:nvSpPr>
        <p:spPr>
          <a:xfrm>
            <a:off x="-47195" y="595609"/>
            <a:ext cx="8390265"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5" name="Text Placeholder 4">
            <a:extLst>
              <a:ext uri="{FF2B5EF4-FFF2-40B4-BE49-F238E27FC236}">
                <a16:creationId xmlns:a16="http://schemas.microsoft.com/office/drawing/2014/main" id="{901331F3-1FAA-D347-8B9C-59F1536C295C}"/>
              </a:ext>
            </a:extLst>
          </p:cNvPr>
          <p:cNvSpPr>
            <a:spLocks noGrp="1"/>
          </p:cNvSpPr>
          <p:nvPr>
            <p:ph type="body" sz="quarter" idx="18"/>
          </p:nvPr>
        </p:nvSpPr>
        <p:spPr>
          <a:xfrm>
            <a:off x="741802" y="1674735"/>
            <a:ext cx="7977444" cy="3291086"/>
          </a:xfrm>
        </p:spPr>
        <p:txBody>
          <a:bodyPr/>
          <a:lstStyle/>
          <a:p>
            <a:pPr marL="0" indent="0"/>
            <a:r>
              <a:rPr lang="nl-NL" sz="2000" dirty="0"/>
              <a:t>Je merkverhaal is een compleet beeld dat bestaat uit feiten, gevoelens en interpretaties:</a:t>
            </a:r>
          </a:p>
          <a:p>
            <a:pPr marL="342900" indent="-342900">
              <a:buFont typeface="Arial" panose="020B0604020202020204" pitchFamily="34" charset="0"/>
              <a:buChar char="•"/>
            </a:pPr>
            <a:r>
              <a:rPr lang="nl-NL" sz="2000" dirty="0"/>
              <a:t>alles wat u doet, elk element van uw product + bedrijf 
de manier waarop u uw product bereidt en presenteert
uw verpakking en uw distributie</a:t>
            </a:r>
          </a:p>
          <a:p>
            <a:pPr marL="0" indent="0"/>
            <a:endParaRPr lang="nl-NL" sz="2000" dirty="0"/>
          </a:p>
          <a:p>
            <a:pPr marL="0" indent="0"/>
            <a:r>
              <a:rPr lang="nl-NL" sz="2000" dirty="0"/>
              <a:t>Goede merken hebben vaak menselijke eigenschappen waarmee uw doelgroepen zich kunnen identificeren.  Ze hebben een sterke emotionele context. 
Je wilt dat je klantdoelgroepen denken 'hij/zij is zoals ik' of 'zo denk ik', of dat we dezelfde waarden delen.</a:t>
            </a:r>
            <a:endParaRPr lang="en-US" sz="2000" dirty="0"/>
          </a:p>
        </p:txBody>
      </p:sp>
      <p:sp>
        <p:nvSpPr>
          <p:cNvPr id="2" name="Text Placeholder 1">
            <a:extLst>
              <a:ext uri="{FF2B5EF4-FFF2-40B4-BE49-F238E27FC236}">
                <a16:creationId xmlns:a16="http://schemas.microsoft.com/office/drawing/2014/main" id="{4807231A-8C56-9D46-8B91-D1040E2F919E}"/>
              </a:ext>
            </a:extLst>
          </p:cNvPr>
          <p:cNvSpPr>
            <a:spLocks noGrp="1"/>
          </p:cNvSpPr>
          <p:nvPr>
            <p:ph type="body" sz="quarter" idx="16"/>
          </p:nvPr>
        </p:nvSpPr>
        <p:spPr>
          <a:xfrm>
            <a:off x="145761" y="750369"/>
            <a:ext cx="8390265" cy="992652"/>
          </a:xfrm>
        </p:spPr>
        <p:txBody>
          <a:bodyPr/>
          <a:lstStyle/>
          <a:p>
            <a:r>
              <a:rPr lang="nl-NL" dirty="0"/>
              <a:t>Waarom is jouw merkverhaal zo belangrijk?</a:t>
            </a:r>
            <a:endParaRPr lang="en-US" dirty="0"/>
          </a:p>
        </p:txBody>
      </p:sp>
      <p:pic>
        <p:nvPicPr>
          <p:cNvPr id="13" name="Picture Placeholder 12">
            <a:extLst>
              <a:ext uri="{FF2B5EF4-FFF2-40B4-BE49-F238E27FC236}">
                <a16:creationId xmlns:a16="http://schemas.microsoft.com/office/drawing/2014/main" id="{DAA0FC53-5993-7B9C-A6A4-CCC6F2D5F422}"/>
              </a:ext>
            </a:extLst>
          </p:cNvPr>
          <p:cNvPicPr>
            <a:picLocks noGrp="1" noChangeAspect="1"/>
          </p:cNvPicPr>
          <p:nvPr>
            <p:ph type="pic" sz="quarter" idx="10"/>
          </p:nvPr>
        </p:nvPicPr>
        <p:blipFill>
          <a:blip r:embed="rId2"/>
          <a:srcRect l="8890" r="8890"/>
          <a:stretch>
            <a:fillRect/>
          </a:stretch>
        </p:blipFill>
        <p:spPr/>
      </p:pic>
    </p:spTree>
    <p:extLst>
      <p:ext uri="{BB962C8B-B14F-4D97-AF65-F5344CB8AC3E}">
        <p14:creationId xmlns:p14="http://schemas.microsoft.com/office/powerpoint/2010/main" val="250914187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ECC1BEF-7B0A-1797-2A7C-6E4BA43112F3}"/>
              </a:ext>
            </a:extLst>
          </p:cNvPr>
          <p:cNvPicPr>
            <a:picLocks noChangeAspect="1"/>
          </p:cNvPicPr>
          <p:nvPr/>
        </p:nvPicPr>
        <p:blipFill rotWithShape="1">
          <a:blip r:embed="rId2">
            <a:extLst>
              <a:ext uri="{28A0092B-C50C-407E-A947-70E740481C1C}">
                <a14:useLocalDpi xmlns:a14="http://schemas.microsoft.com/office/drawing/2010/main" val="0"/>
              </a:ext>
            </a:extLst>
          </a:blip>
          <a:srcRect b="9198"/>
          <a:stretch/>
        </p:blipFill>
        <p:spPr>
          <a:xfrm>
            <a:off x="7215978" y="3701770"/>
            <a:ext cx="3674519" cy="2359505"/>
          </a:xfrm>
          <a:prstGeom prst="rect">
            <a:avLst/>
          </a:prstGeom>
        </p:spPr>
      </p:pic>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0" y="1888307"/>
            <a:ext cx="8751061" cy="3849918"/>
          </a:xfrm>
        </p:spPr>
        <p:txBody>
          <a:bodyPr/>
          <a:lstStyle/>
          <a:p>
            <a:pPr marL="342900" indent="-342900">
              <a:buClr>
                <a:srgbClr val="DE0A1D"/>
              </a:buClr>
              <a:buFont typeface="Arial" panose="020B0604020202020204" pitchFamily="34" charset="0"/>
              <a:buChar char="•"/>
            </a:pPr>
            <a:r>
              <a:rPr lang="nl-NL" dirty="0"/>
              <a:t>Begin met je </a:t>
            </a:r>
            <a:r>
              <a:rPr lang="nl-NL" b="1" dirty="0"/>
              <a:t>persoonlijke verhaal</a:t>
            </a:r>
            <a:r>
              <a:rPr lang="nl-NL" dirty="0"/>
              <a:t>: uw geschiedenis, hoe u bent begonnen, de keuzes die u heeft gemaakt, waren er andere personages bij betrokken?
Uw </a:t>
            </a:r>
            <a:r>
              <a:rPr lang="nl-NL" b="1" dirty="0"/>
              <a:t>passieverhaal</a:t>
            </a:r>
            <a:r>
              <a:rPr lang="nl-NL" dirty="0"/>
              <a:t>: waar u van houdt en waarom u houdt van wat u doet.
Het </a:t>
            </a:r>
            <a:r>
              <a:rPr lang="nl-NL" b="1" dirty="0"/>
              <a:t>persoonlijkheidsverhaal</a:t>
            </a:r>
            <a:r>
              <a:rPr lang="nl-NL" dirty="0"/>
              <a:t>: Hoe mensen uw merk, de klantervaring of uw benadering van het werk kunnen ervaren.
Het </a:t>
            </a:r>
            <a:r>
              <a:rPr lang="nl-NL" b="1" dirty="0"/>
              <a:t>klantverhaal</a:t>
            </a:r>
            <a:r>
              <a:rPr lang="nl-NL" dirty="0"/>
              <a:t>: Wat zeggen uw klanten? Over u?</a:t>
            </a:r>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160421" y="664464"/>
            <a:ext cx="1059135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nl-NL">
                <a:solidFill>
                  <a:schemeClr val="bg1"/>
                </a:solidFill>
              </a:rPr>
              <a:t>Hoe creëer of leg je je merkverhaal vast?</a:t>
            </a:r>
            <a:endParaRPr lang="en-US" dirty="0"/>
          </a:p>
        </p:txBody>
      </p:sp>
    </p:spTree>
    <p:extLst>
      <p:ext uri="{BB962C8B-B14F-4D97-AF65-F5344CB8AC3E}">
        <p14:creationId xmlns:p14="http://schemas.microsoft.com/office/powerpoint/2010/main" val="41745180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53273" y="809365"/>
            <a:ext cx="9192068" cy="3849918"/>
          </a:xfrm>
        </p:spPr>
        <p:txBody>
          <a:bodyPr/>
          <a:lstStyle/>
          <a:p>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553273" y="809365"/>
            <a:ext cx="9632553" cy="803654"/>
          </a:xfrm>
        </p:spPr>
        <p:txBody>
          <a:bodyPr/>
          <a:lstStyle/>
          <a:p>
            <a:r>
              <a:rPr lang="en-US" dirty="0" err="1">
                <a:solidFill>
                  <a:schemeClr val="bg1"/>
                </a:solidFill>
              </a:rPr>
              <a:t>Leerresultaten</a:t>
            </a:r>
            <a:endParaRPr lang="en-US" dirty="0">
              <a:solidFill>
                <a:schemeClr val="bg1"/>
              </a:solidFill>
            </a:endParaRPr>
          </a:p>
          <a:p>
            <a:endParaRPr lang="en-US" dirty="0"/>
          </a:p>
          <a:p>
            <a:r>
              <a:rPr lang="en-US" sz="2400" b="1" dirty="0">
                <a:solidFill>
                  <a:srgbClr val="47B5C8"/>
                </a:solidFill>
              </a:rPr>
              <a:t>HOUDING:</a:t>
            </a:r>
          </a:p>
          <a:p>
            <a:pPr marL="342900" indent="-342900">
              <a:buFont typeface="Arial" panose="020B0604020202020204" pitchFamily="34" charset="0"/>
              <a:buChar char="•"/>
            </a:pPr>
            <a:r>
              <a:rPr lang="nl-NL" sz="2400" dirty="0"/>
              <a:t>Bevorder een inclusieve houding die diversiteit in de markt waardeert en deze inzet als een kracht in marketingcampagnes.
Omarm een klantgerichte aanpak, waarbij de behoeften en tevredenheid van de klant voorop staan in alle marketing- en verkoopstrategieën.
Ontwikkel een </a:t>
            </a:r>
            <a:r>
              <a:rPr lang="nl-NL" sz="2400" dirty="0" err="1"/>
              <a:t>groeimindset</a:t>
            </a:r>
            <a:r>
              <a:rPr lang="nl-NL" sz="2400" dirty="0"/>
              <a:t> die uitdagingen ziet als kansen voor innovatie en bedrijfsgroei.</a:t>
            </a:r>
            <a:endParaRPr lang="en-US" sz="2400" dirty="0"/>
          </a:p>
        </p:txBody>
      </p:sp>
    </p:spTree>
    <p:extLst>
      <p:ext uri="{BB962C8B-B14F-4D97-AF65-F5344CB8AC3E}">
        <p14:creationId xmlns:p14="http://schemas.microsoft.com/office/powerpoint/2010/main" val="369324416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795688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nl-NL">
                <a:solidFill>
                  <a:schemeClr val="bg1"/>
                </a:solidFill>
              </a:rPr>
              <a:t>Hoe kies je een merknaam?</a:t>
            </a:r>
            <a:endParaRPr lang="en-US" dirty="0"/>
          </a:p>
        </p:txBody>
      </p:sp>
      <p:sp>
        <p:nvSpPr>
          <p:cNvPr id="6" name="Text Placeholder 6">
            <a:extLst>
              <a:ext uri="{FF2B5EF4-FFF2-40B4-BE49-F238E27FC236}">
                <a16:creationId xmlns:a16="http://schemas.microsoft.com/office/drawing/2014/main" id="{B268C8BA-5EB7-82A2-B0CD-95B22E461345}"/>
              </a:ext>
            </a:extLst>
          </p:cNvPr>
          <p:cNvSpPr>
            <a:spLocks noGrp="1"/>
          </p:cNvSpPr>
          <p:nvPr>
            <p:ph type="body" sz="quarter" idx="18"/>
          </p:nvPr>
        </p:nvSpPr>
        <p:spPr>
          <a:xfrm>
            <a:off x="990585" y="1503362"/>
            <a:ext cx="9632950" cy="3851275"/>
          </a:xfrm>
        </p:spPr>
        <p:txBody>
          <a:bodyPr/>
          <a:lstStyle/>
          <a:p>
            <a:pPr marL="0" indent="0"/>
            <a:r>
              <a:rPr lang="nl-NL"/>
              <a:t>Het benoemen van uw bedrijf is een drieledige aanpak. U moet een goede naam, een creatieve slogan en een bijbehorende websitedomeinnaam produceren.</a:t>
            </a:r>
            <a:endParaRPr lang="en-US" dirty="0"/>
          </a:p>
        </p:txBody>
      </p:sp>
      <p:sp>
        <p:nvSpPr>
          <p:cNvPr id="7" name="Text Placeholder 6">
            <a:extLst>
              <a:ext uri="{FF2B5EF4-FFF2-40B4-BE49-F238E27FC236}">
                <a16:creationId xmlns:a16="http://schemas.microsoft.com/office/drawing/2014/main" id="{6DA2598C-AA52-BEBF-2746-E4C3059219AA}"/>
              </a:ext>
            </a:extLst>
          </p:cNvPr>
          <p:cNvSpPr txBox="1">
            <a:spLocks/>
          </p:cNvSpPr>
          <p:nvPr/>
        </p:nvSpPr>
        <p:spPr>
          <a:xfrm>
            <a:off x="6037830" y="2841752"/>
            <a:ext cx="4740594" cy="401624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003841"/>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r"/>
            <a:r>
              <a:rPr lang="nl-NL">
                <a:solidFill>
                  <a:srgbClr val="595959"/>
                </a:solidFill>
              </a:rPr>
              <a:t>Shopify heeft een automatische bedrijfsnaamgenerator! Veel anderen verkopen namen en domeinen - tegen een prijs!
Laten we eens kijken naar enkele benaderingen die u kunt overwegen...</a:t>
            </a:r>
            <a:endParaRPr lang="en-US"/>
          </a:p>
        </p:txBody>
      </p:sp>
      <p:pic>
        <p:nvPicPr>
          <p:cNvPr id="8" name="Picture 7">
            <a:extLst>
              <a:ext uri="{FF2B5EF4-FFF2-40B4-BE49-F238E27FC236}">
                <a16:creationId xmlns:a16="http://schemas.microsoft.com/office/drawing/2014/main" id="{526057F8-E554-B70A-F29E-DD09EE6C7FB2}"/>
              </a:ext>
            </a:extLst>
          </p:cNvPr>
          <p:cNvPicPr>
            <a:picLocks noChangeAspect="1"/>
          </p:cNvPicPr>
          <p:nvPr/>
        </p:nvPicPr>
        <p:blipFill rotWithShape="1">
          <a:blip r:embed="rId2">
            <a:extLst>
              <a:ext uri="{28A0092B-C50C-407E-A947-70E740481C1C}">
                <a14:useLocalDpi xmlns:a14="http://schemas.microsoft.com/office/drawing/2010/main" val="0"/>
              </a:ext>
            </a:extLst>
          </a:blip>
          <a:srcRect l="-3424" t="-1173" r="30537" b="12394"/>
          <a:stretch/>
        </p:blipFill>
        <p:spPr>
          <a:xfrm flipH="1">
            <a:off x="0" y="2417693"/>
            <a:ext cx="5971083" cy="4481824"/>
          </a:xfrm>
          <a:prstGeom prst="rect">
            <a:avLst/>
          </a:prstGeom>
        </p:spPr>
      </p:pic>
      <p:sp>
        <p:nvSpPr>
          <p:cNvPr id="9" name="Picture Placeholder 5">
            <a:hlinkClick r:id="rId3"/>
            <a:extLst>
              <a:ext uri="{FF2B5EF4-FFF2-40B4-BE49-F238E27FC236}">
                <a16:creationId xmlns:a16="http://schemas.microsoft.com/office/drawing/2014/main" id="{7EF46B4E-478E-D6FB-FA67-B3C27F8571C0}"/>
              </a:ext>
            </a:extLst>
          </p:cNvPr>
          <p:cNvSpPr txBox="1">
            <a:spLocks/>
          </p:cNvSpPr>
          <p:nvPr/>
        </p:nvSpPr>
        <p:spPr>
          <a:xfrm>
            <a:off x="1593733" y="3220286"/>
            <a:ext cx="3338463" cy="2141168"/>
          </a:xfrm>
          <a:prstGeom prst="rect">
            <a:avLst/>
          </a:prstGeom>
          <a:blipFill>
            <a:blip r:embed="rId4"/>
            <a:srcRect/>
            <a:stretch>
              <a:fillRect l="-5556" t="103" r="-8608" b="103"/>
            </a:stretch>
          </a:blipFill>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kern="1200" baseline="0">
                <a:solidFill>
                  <a:schemeClr val="bg1">
                    <a:lumMod val="50000"/>
                  </a:schemeClr>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a:p>
        </p:txBody>
      </p:sp>
      <p:sp>
        <p:nvSpPr>
          <p:cNvPr id="10" name="Oval 9">
            <a:hlinkClick r:id="rId5"/>
            <a:extLst>
              <a:ext uri="{FF2B5EF4-FFF2-40B4-BE49-F238E27FC236}">
                <a16:creationId xmlns:a16="http://schemas.microsoft.com/office/drawing/2014/main" id="{10BFC5DC-52B5-0517-A89E-464C0362D6D8}"/>
              </a:ext>
            </a:extLst>
          </p:cNvPr>
          <p:cNvSpPr/>
          <p:nvPr/>
        </p:nvSpPr>
        <p:spPr>
          <a:xfrm>
            <a:off x="4869984" y="4692269"/>
            <a:ext cx="1685925" cy="1685925"/>
          </a:xfrm>
          <a:prstGeom prst="ellipse">
            <a:avLst/>
          </a:prstGeom>
          <a:solidFill>
            <a:srgbClr val="DE0A1D"/>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600" b="1" dirty="0">
                <a:solidFill>
                  <a:schemeClr val="bg1"/>
                </a:solidFill>
              </a:rPr>
              <a:t>KLIK OM TE KIJKEN</a:t>
            </a:r>
          </a:p>
        </p:txBody>
      </p:sp>
      <p:grpSp>
        <p:nvGrpSpPr>
          <p:cNvPr id="11" name="Google Shape;612;p39">
            <a:extLst>
              <a:ext uri="{FF2B5EF4-FFF2-40B4-BE49-F238E27FC236}">
                <a16:creationId xmlns:a16="http://schemas.microsoft.com/office/drawing/2014/main" id="{CCC99ED2-7052-2DFD-8784-7834CFA6E97B}"/>
              </a:ext>
            </a:extLst>
          </p:cNvPr>
          <p:cNvGrpSpPr/>
          <p:nvPr/>
        </p:nvGrpSpPr>
        <p:grpSpPr>
          <a:xfrm>
            <a:off x="5487413" y="5682990"/>
            <a:ext cx="453026" cy="462520"/>
            <a:chOff x="3951850" y="2985350"/>
            <a:chExt cx="407950" cy="416500"/>
          </a:xfrm>
        </p:grpSpPr>
        <p:sp>
          <p:nvSpPr>
            <p:cNvPr id="12" name="Google Shape;613;p39">
              <a:extLst>
                <a:ext uri="{FF2B5EF4-FFF2-40B4-BE49-F238E27FC236}">
                  <a16:creationId xmlns:a16="http://schemas.microsoft.com/office/drawing/2014/main" id="{E1DA1117-C576-3547-3F0E-E6C3DBF0C991}"/>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14;p39">
              <a:extLst>
                <a:ext uri="{FF2B5EF4-FFF2-40B4-BE49-F238E27FC236}">
                  <a16:creationId xmlns:a16="http://schemas.microsoft.com/office/drawing/2014/main" id="{CD2BCF35-CF0F-C368-C4A3-D63908901715}"/>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615;p39">
              <a:extLst>
                <a:ext uri="{FF2B5EF4-FFF2-40B4-BE49-F238E27FC236}">
                  <a16:creationId xmlns:a16="http://schemas.microsoft.com/office/drawing/2014/main" id="{90534483-AAE5-DECA-063F-AE1C219CCB7B}"/>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16;p39">
              <a:extLst>
                <a:ext uri="{FF2B5EF4-FFF2-40B4-BE49-F238E27FC236}">
                  <a16:creationId xmlns:a16="http://schemas.microsoft.com/office/drawing/2014/main" id="{B3B0A754-DAA6-8313-E35C-E1A795A12D02}"/>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64266514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818147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81286" y="761603"/>
            <a:ext cx="9632553" cy="803654"/>
          </a:xfrm>
        </p:spPr>
        <p:txBody>
          <a:bodyPr/>
          <a:lstStyle/>
          <a:p>
            <a:r>
              <a:rPr lang="nl-NL" dirty="0">
                <a:solidFill>
                  <a:schemeClr val="bg1"/>
                </a:solidFill>
              </a:rPr>
              <a:t>Hoe kies je een merknaam?</a:t>
            </a:r>
            <a:endParaRPr lang="en-US" dirty="0"/>
          </a:p>
        </p:txBody>
      </p:sp>
      <p:sp>
        <p:nvSpPr>
          <p:cNvPr id="3" name="Oval 2">
            <a:extLst>
              <a:ext uri="{FF2B5EF4-FFF2-40B4-BE49-F238E27FC236}">
                <a16:creationId xmlns:a16="http://schemas.microsoft.com/office/drawing/2014/main" id="{1E44C1FD-7676-3D5C-1BA7-C2628947D62A}"/>
              </a:ext>
            </a:extLst>
          </p:cNvPr>
          <p:cNvSpPr/>
          <p:nvPr/>
        </p:nvSpPr>
        <p:spPr>
          <a:xfrm>
            <a:off x="8482104" y="1717260"/>
            <a:ext cx="916056" cy="916056"/>
          </a:xfrm>
          <a:prstGeom prst="ellipse">
            <a:avLst/>
          </a:pr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cxnSp>
        <p:nvCxnSpPr>
          <p:cNvPr id="6" name="Straight Connector 5">
            <a:extLst>
              <a:ext uri="{FF2B5EF4-FFF2-40B4-BE49-F238E27FC236}">
                <a16:creationId xmlns:a16="http://schemas.microsoft.com/office/drawing/2014/main" id="{78B5F934-09AD-550B-6AB8-03CAF01005E1}"/>
              </a:ext>
            </a:extLst>
          </p:cNvPr>
          <p:cNvCxnSpPr>
            <a:cxnSpLocks/>
          </p:cNvCxnSpPr>
          <p:nvPr/>
        </p:nvCxnSpPr>
        <p:spPr>
          <a:xfrm flipH="1">
            <a:off x="8944811" y="2031539"/>
            <a:ext cx="4680" cy="3920459"/>
          </a:xfrm>
          <a:prstGeom prst="line">
            <a:avLst/>
          </a:prstGeom>
          <a:ln>
            <a:solidFill>
              <a:srgbClr val="DE0A1D"/>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81696F3-F128-0E88-E0D9-ADA8D3E8D92A}"/>
              </a:ext>
            </a:extLst>
          </p:cNvPr>
          <p:cNvSpPr txBox="1"/>
          <p:nvPr/>
        </p:nvSpPr>
        <p:spPr>
          <a:xfrm>
            <a:off x="8482104" y="1717260"/>
            <a:ext cx="916055" cy="769441"/>
          </a:xfrm>
          <a:prstGeom prst="rect">
            <a:avLst/>
          </a:prstGeom>
          <a:noFill/>
        </p:spPr>
        <p:txBody>
          <a:bodyPr wrap="square">
            <a:spAutoFit/>
          </a:bodyPr>
          <a:lstStyle/>
          <a:p>
            <a:pPr algn="ctr"/>
            <a:r>
              <a:rPr lang="en-US" sz="4400">
                <a:solidFill>
                  <a:schemeClr val="bg1"/>
                </a:solidFill>
              </a:rPr>
              <a:t>1</a:t>
            </a:r>
          </a:p>
        </p:txBody>
      </p:sp>
      <p:sp>
        <p:nvSpPr>
          <p:cNvPr id="10" name="Text Placeholder 6">
            <a:extLst>
              <a:ext uri="{FF2B5EF4-FFF2-40B4-BE49-F238E27FC236}">
                <a16:creationId xmlns:a16="http://schemas.microsoft.com/office/drawing/2014/main" id="{1B96726E-F43C-C69B-C28F-9FA0F4FE4304}"/>
              </a:ext>
            </a:extLst>
          </p:cNvPr>
          <p:cNvSpPr txBox="1">
            <a:spLocks noGrp="1"/>
          </p:cNvSpPr>
          <p:nvPr>
            <p:ph type="body" sz="quarter" idx="18"/>
          </p:nvPr>
        </p:nvSpPr>
        <p:spPr>
          <a:xfrm>
            <a:off x="739455" y="2633316"/>
            <a:ext cx="7511296" cy="2251325"/>
          </a:xfrm>
          <a:prstGeom prst="rect">
            <a:avLst/>
          </a:prstGeom>
        </p:spPr>
        <p:txBody>
          <a:bodyPr vert="horz" lIns="91440" tIns="45720" rIns="91440" bIns="45720" numCol="2" rtlCol="0">
            <a:noAutofit/>
          </a:bodyPr>
          <a:lstStyle>
            <a:lvl1pPr marL="0" indent="0" algn="l" defTabSz="914400" rtl="0" eaLnBrk="1" latinLnBrk="0" hangingPunct="1">
              <a:lnSpc>
                <a:spcPct val="90000"/>
              </a:lnSpc>
              <a:spcBef>
                <a:spcPts val="1000"/>
              </a:spcBef>
              <a:buFont typeface="Arial"/>
              <a:buNone/>
              <a:defRPr sz="2400" kern="1200" baseline="0">
                <a:solidFill>
                  <a:srgbClr val="003841"/>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b="1" dirty="0">
                <a:solidFill>
                  <a:srgbClr val="DE0A1D"/>
                </a:solidFill>
              </a:rPr>
              <a:t>PROS</a:t>
            </a:r>
            <a:r>
              <a:rPr lang="en-US" dirty="0">
                <a:solidFill>
                  <a:srgbClr val="DE0A1D"/>
                </a:solidFill>
              </a:rPr>
              <a:t> </a:t>
            </a:r>
          </a:p>
          <a:p>
            <a:pPr marL="342900" indent="-342900">
              <a:buFont typeface="Arial" panose="020B0604020202020204" pitchFamily="34" charset="0"/>
              <a:buChar char="•"/>
            </a:pPr>
            <a:r>
              <a:rPr lang="en-US" dirty="0" err="1"/>
              <a:t>Uw</a:t>
            </a:r>
            <a:r>
              <a:rPr lang="en-US" dirty="0"/>
              <a:t> </a:t>
            </a:r>
            <a:r>
              <a:rPr lang="en-US" dirty="0" err="1"/>
              <a:t>stempel</a:t>
            </a:r>
            <a:r>
              <a:rPr lang="en-US" dirty="0"/>
              <a:t> van </a:t>
            </a:r>
            <a:r>
              <a:rPr lang="en-US" dirty="0" err="1"/>
              <a:t>eigendom</a:t>
            </a:r>
            <a:endParaRPr lang="en-US" dirty="0"/>
          </a:p>
          <a:p>
            <a:pPr marL="342900" indent="-342900">
              <a:buFont typeface="Arial" panose="020B0604020202020204" pitchFamily="34" charset="0"/>
              <a:buChar char="•"/>
            </a:pPr>
            <a:r>
              <a:rPr lang="nl-NL" dirty="0"/>
              <a:t>Een erfenis voor uw familie</a:t>
            </a:r>
          </a:p>
          <a:p>
            <a:pPr marL="342900" indent="-342900">
              <a:buFont typeface="Arial" panose="020B0604020202020204" pitchFamily="34" charset="0"/>
              <a:buChar char="•"/>
            </a:pPr>
            <a:r>
              <a:rPr lang="en-US" dirty="0" err="1"/>
              <a:t>Signaal</a:t>
            </a:r>
            <a:r>
              <a:rPr lang="en-US" dirty="0"/>
              <a:t> </a:t>
            </a:r>
            <a:r>
              <a:rPr lang="en-US" dirty="0" err="1"/>
              <a:t>Nationaliteit</a:t>
            </a:r>
            <a:r>
              <a:rPr lang="en-US" dirty="0"/>
              <a:t> of </a:t>
            </a:r>
            <a:r>
              <a:rPr lang="en-US" dirty="0" err="1"/>
              <a:t>niet</a:t>
            </a:r>
            <a:r>
              <a:rPr lang="en-US" dirty="0"/>
              <a:t> </a:t>
            </a:r>
          </a:p>
          <a:p>
            <a:pPr marL="412750" indent="-222250">
              <a:buClr>
                <a:srgbClr val="EC2179"/>
              </a:buClr>
            </a:pPr>
            <a:r>
              <a:rPr lang="en-US" b="1" dirty="0">
                <a:solidFill>
                  <a:srgbClr val="DE0A1D"/>
                </a:solidFill>
              </a:rPr>
              <a:t>CONS</a:t>
            </a:r>
          </a:p>
          <a:p>
            <a:pPr marL="533400" indent="-342900">
              <a:buFont typeface="Arial" panose="020B0604020202020204" pitchFamily="34" charset="0"/>
              <a:buChar char="•"/>
            </a:pPr>
            <a:r>
              <a:rPr lang="nl-NL" dirty="0"/>
              <a:t>Het kan langer duren voordat het ingeburgerd is</a:t>
            </a:r>
          </a:p>
          <a:p>
            <a:pPr marL="533400" indent="-342900">
              <a:buFont typeface="Arial" panose="020B0604020202020204" pitchFamily="34" charset="0"/>
              <a:buChar char="•"/>
            </a:pPr>
            <a:r>
              <a:rPr lang="nl-NL" dirty="0"/>
              <a:t>Heeft misschien een verdere beschrijving nodig</a:t>
            </a:r>
            <a:endParaRPr lang="en-US" dirty="0"/>
          </a:p>
        </p:txBody>
      </p:sp>
      <p:sp>
        <p:nvSpPr>
          <p:cNvPr id="12" name="Text Placeholder 6">
            <a:extLst>
              <a:ext uri="{FF2B5EF4-FFF2-40B4-BE49-F238E27FC236}">
                <a16:creationId xmlns:a16="http://schemas.microsoft.com/office/drawing/2014/main" id="{97082FD8-7554-3632-4EEA-B848EAD335CA}"/>
              </a:ext>
            </a:extLst>
          </p:cNvPr>
          <p:cNvSpPr txBox="1">
            <a:spLocks/>
          </p:cNvSpPr>
          <p:nvPr/>
        </p:nvSpPr>
        <p:spPr>
          <a:xfrm>
            <a:off x="739454" y="1853104"/>
            <a:ext cx="5209574" cy="104367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003841"/>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3200" dirty="0">
                <a:solidFill>
                  <a:srgbClr val="DE0A1D"/>
                </a:solidFill>
              </a:rPr>
              <a:t>NAMEN VAN DE OPRICHTERS:</a:t>
            </a:r>
          </a:p>
        </p:txBody>
      </p:sp>
    </p:spTree>
    <p:extLst>
      <p:ext uri="{BB962C8B-B14F-4D97-AF65-F5344CB8AC3E}">
        <p14:creationId xmlns:p14="http://schemas.microsoft.com/office/powerpoint/2010/main" val="2509057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Namen van de oprichters</a:t>
            </a:r>
            <a:endParaRPr lang="en-US" dirty="0"/>
          </a:p>
        </p:txBody>
      </p:sp>
      <p:sp>
        <p:nvSpPr>
          <p:cNvPr id="3" name="Oval 2">
            <a:extLst>
              <a:ext uri="{FF2B5EF4-FFF2-40B4-BE49-F238E27FC236}">
                <a16:creationId xmlns:a16="http://schemas.microsoft.com/office/drawing/2014/main" id="{1E44C1FD-7676-3D5C-1BA7-C2628947D62A}"/>
              </a:ext>
            </a:extLst>
          </p:cNvPr>
          <p:cNvSpPr/>
          <p:nvPr/>
        </p:nvSpPr>
        <p:spPr>
          <a:xfrm>
            <a:off x="8482104" y="688295"/>
            <a:ext cx="916056" cy="916056"/>
          </a:xfrm>
          <a:prstGeom prst="ellipse">
            <a:avLst/>
          </a:pr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cxnSp>
        <p:nvCxnSpPr>
          <p:cNvPr id="6" name="Straight Connector 5">
            <a:extLst>
              <a:ext uri="{FF2B5EF4-FFF2-40B4-BE49-F238E27FC236}">
                <a16:creationId xmlns:a16="http://schemas.microsoft.com/office/drawing/2014/main" id="{78B5F934-09AD-550B-6AB8-03CAF01005E1}"/>
              </a:ext>
            </a:extLst>
          </p:cNvPr>
          <p:cNvCxnSpPr>
            <a:cxnSpLocks/>
          </p:cNvCxnSpPr>
          <p:nvPr/>
        </p:nvCxnSpPr>
        <p:spPr>
          <a:xfrm>
            <a:off x="8944811" y="811962"/>
            <a:ext cx="0" cy="4926263"/>
          </a:xfrm>
          <a:prstGeom prst="line">
            <a:avLst/>
          </a:prstGeom>
          <a:ln>
            <a:solidFill>
              <a:srgbClr val="DE0A1D"/>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81696F3-F128-0E88-E0D9-ADA8D3E8D92A}"/>
              </a:ext>
            </a:extLst>
          </p:cNvPr>
          <p:cNvSpPr txBox="1"/>
          <p:nvPr/>
        </p:nvSpPr>
        <p:spPr>
          <a:xfrm>
            <a:off x="8482104" y="761603"/>
            <a:ext cx="916055" cy="769441"/>
          </a:xfrm>
          <a:prstGeom prst="rect">
            <a:avLst/>
          </a:prstGeom>
          <a:noFill/>
        </p:spPr>
        <p:txBody>
          <a:bodyPr wrap="square">
            <a:spAutoFit/>
          </a:bodyPr>
          <a:lstStyle/>
          <a:p>
            <a:pPr algn="ctr"/>
            <a:r>
              <a:rPr lang="en-US" sz="4400">
                <a:solidFill>
                  <a:schemeClr val="bg1"/>
                </a:solidFill>
              </a:rPr>
              <a:t>1</a:t>
            </a:r>
          </a:p>
        </p:txBody>
      </p:sp>
      <p:pic>
        <p:nvPicPr>
          <p:cNvPr id="8" name="Picture 7">
            <a:extLst>
              <a:ext uri="{FF2B5EF4-FFF2-40B4-BE49-F238E27FC236}">
                <a16:creationId xmlns:a16="http://schemas.microsoft.com/office/drawing/2014/main" id="{1F0D63DB-572A-8523-F8CE-DCDAF1B2C1C8}"/>
              </a:ext>
            </a:extLst>
          </p:cNvPr>
          <p:cNvPicPr>
            <a:picLocks noChangeAspect="1"/>
          </p:cNvPicPr>
          <p:nvPr/>
        </p:nvPicPr>
        <p:blipFill rotWithShape="1">
          <a:blip r:embed="rId2">
            <a:extLst>
              <a:ext uri="{28A0092B-C50C-407E-A947-70E740481C1C}">
                <a14:useLocalDpi xmlns:a14="http://schemas.microsoft.com/office/drawing/2010/main" val="0"/>
              </a:ext>
            </a:extLst>
          </a:blip>
          <a:srcRect l="-3424" t="-1173" r="30537" b="12394"/>
          <a:stretch/>
        </p:blipFill>
        <p:spPr>
          <a:xfrm flipH="1">
            <a:off x="0" y="2417693"/>
            <a:ext cx="5971083" cy="4481824"/>
          </a:xfrm>
          <a:prstGeom prst="rect">
            <a:avLst/>
          </a:prstGeom>
        </p:spPr>
      </p:pic>
      <p:pic>
        <p:nvPicPr>
          <p:cNvPr id="11" name="Picture 10">
            <a:hlinkClick r:id="rId3"/>
            <a:extLst>
              <a:ext uri="{FF2B5EF4-FFF2-40B4-BE49-F238E27FC236}">
                <a16:creationId xmlns:a16="http://schemas.microsoft.com/office/drawing/2014/main" id="{128CD0C1-6945-47EB-DC20-DD2BAF09D676}"/>
              </a:ext>
            </a:extLst>
          </p:cNvPr>
          <p:cNvPicPr>
            <a:picLocks noChangeAspect="1"/>
          </p:cNvPicPr>
          <p:nvPr/>
        </p:nvPicPr>
        <p:blipFill>
          <a:blip r:embed="rId4"/>
          <a:stretch>
            <a:fillRect/>
          </a:stretch>
        </p:blipFill>
        <p:spPr>
          <a:xfrm>
            <a:off x="1496372" y="3096126"/>
            <a:ext cx="3560945" cy="2381306"/>
          </a:xfrm>
          <a:prstGeom prst="rect">
            <a:avLst/>
          </a:prstGeom>
        </p:spPr>
      </p:pic>
      <p:sp>
        <p:nvSpPr>
          <p:cNvPr id="13" name="Oval 12">
            <a:hlinkClick r:id="rId3"/>
            <a:extLst>
              <a:ext uri="{FF2B5EF4-FFF2-40B4-BE49-F238E27FC236}">
                <a16:creationId xmlns:a16="http://schemas.microsoft.com/office/drawing/2014/main" id="{16FBB4B2-1444-9115-5F70-8E0A94EC1A11}"/>
              </a:ext>
            </a:extLst>
          </p:cNvPr>
          <p:cNvSpPr/>
          <p:nvPr/>
        </p:nvSpPr>
        <p:spPr>
          <a:xfrm>
            <a:off x="4943836" y="4091794"/>
            <a:ext cx="1685925" cy="1685925"/>
          </a:xfrm>
          <a:prstGeom prst="ellipse">
            <a:avLst/>
          </a:prstGeom>
          <a:solidFill>
            <a:srgbClr val="DE0A1D"/>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000" b="1">
                <a:solidFill>
                  <a:schemeClr val="bg1"/>
                </a:solidFill>
              </a:rPr>
              <a:t>CLICK       TO VIEW</a:t>
            </a:r>
          </a:p>
        </p:txBody>
      </p:sp>
      <p:sp>
        <p:nvSpPr>
          <p:cNvPr id="15" name="Text Placeholder 14">
            <a:extLst>
              <a:ext uri="{FF2B5EF4-FFF2-40B4-BE49-F238E27FC236}">
                <a16:creationId xmlns:a16="http://schemas.microsoft.com/office/drawing/2014/main" id="{58DDC0B0-2426-F90B-066C-991EBC33B413}"/>
              </a:ext>
            </a:extLst>
          </p:cNvPr>
          <p:cNvSpPr>
            <a:spLocks noGrp="1"/>
          </p:cNvSpPr>
          <p:nvPr>
            <p:ph type="body" sz="quarter" idx="18"/>
          </p:nvPr>
        </p:nvSpPr>
        <p:spPr>
          <a:xfrm>
            <a:off x="2999877" y="1844128"/>
            <a:ext cx="5689398" cy="564055"/>
          </a:xfrm>
        </p:spPr>
        <p:txBody>
          <a:bodyPr/>
          <a:lstStyle/>
          <a:p>
            <a:r>
              <a:rPr lang="en-GB" dirty="0" err="1"/>
              <a:t>Voorbeeld</a:t>
            </a:r>
            <a:r>
              <a:rPr lang="en-GB" dirty="0"/>
              <a:t>: </a:t>
            </a:r>
            <a:r>
              <a:rPr lang="en-GB" dirty="0" err="1"/>
              <a:t>Funké</a:t>
            </a:r>
            <a:r>
              <a:rPr lang="en-GB" dirty="0"/>
              <a:t> Afro – Caribbean Kitchen</a:t>
            </a:r>
            <a:endParaRPr lang="en-IE" dirty="0"/>
          </a:p>
        </p:txBody>
      </p:sp>
      <p:grpSp>
        <p:nvGrpSpPr>
          <p:cNvPr id="16" name="Google Shape;612;p39">
            <a:extLst>
              <a:ext uri="{FF2B5EF4-FFF2-40B4-BE49-F238E27FC236}">
                <a16:creationId xmlns:a16="http://schemas.microsoft.com/office/drawing/2014/main" id="{72D5C01D-705A-7D57-24C6-A17735359FEF}"/>
              </a:ext>
            </a:extLst>
          </p:cNvPr>
          <p:cNvGrpSpPr/>
          <p:nvPr/>
        </p:nvGrpSpPr>
        <p:grpSpPr>
          <a:xfrm>
            <a:off x="5567868" y="5142891"/>
            <a:ext cx="453026" cy="462520"/>
            <a:chOff x="3951850" y="2985350"/>
            <a:chExt cx="407950" cy="416500"/>
          </a:xfrm>
        </p:grpSpPr>
        <p:sp>
          <p:nvSpPr>
            <p:cNvPr id="17" name="Google Shape;613;p39">
              <a:extLst>
                <a:ext uri="{FF2B5EF4-FFF2-40B4-BE49-F238E27FC236}">
                  <a16:creationId xmlns:a16="http://schemas.microsoft.com/office/drawing/2014/main" id="{AFE70990-ADCD-23A2-B58D-FFEA2823A966}"/>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614;p39">
              <a:extLst>
                <a:ext uri="{FF2B5EF4-FFF2-40B4-BE49-F238E27FC236}">
                  <a16:creationId xmlns:a16="http://schemas.microsoft.com/office/drawing/2014/main" id="{B4DF8A37-6108-327F-E26C-0A4413F9B3DC}"/>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615;p39">
              <a:extLst>
                <a:ext uri="{FF2B5EF4-FFF2-40B4-BE49-F238E27FC236}">
                  <a16:creationId xmlns:a16="http://schemas.microsoft.com/office/drawing/2014/main" id="{51E2D741-9605-8138-13CC-64DAD006DF25}"/>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616;p39">
              <a:extLst>
                <a:ext uri="{FF2B5EF4-FFF2-40B4-BE49-F238E27FC236}">
                  <a16:creationId xmlns:a16="http://schemas.microsoft.com/office/drawing/2014/main" id="{A09BB111-2A1A-A469-883E-102AF6B22083}"/>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23903564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818147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81286" y="761603"/>
            <a:ext cx="9632553" cy="803654"/>
          </a:xfrm>
        </p:spPr>
        <p:txBody>
          <a:bodyPr/>
          <a:lstStyle/>
          <a:p>
            <a:r>
              <a:rPr lang="en-US" dirty="0" err="1">
                <a:solidFill>
                  <a:schemeClr val="bg1"/>
                </a:solidFill>
              </a:rPr>
              <a:t>Personificatie</a:t>
            </a:r>
            <a:endParaRPr lang="en-US" dirty="0"/>
          </a:p>
        </p:txBody>
      </p:sp>
      <p:sp>
        <p:nvSpPr>
          <p:cNvPr id="3" name="Oval 2">
            <a:extLst>
              <a:ext uri="{FF2B5EF4-FFF2-40B4-BE49-F238E27FC236}">
                <a16:creationId xmlns:a16="http://schemas.microsoft.com/office/drawing/2014/main" id="{1E44C1FD-7676-3D5C-1BA7-C2628947D62A}"/>
              </a:ext>
            </a:extLst>
          </p:cNvPr>
          <p:cNvSpPr/>
          <p:nvPr/>
        </p:nvSpPr>
        <p:spPr>
          <a:xfrm>
            <a:off x="8482104" y="1717260"/>
            <a:ext cx="916056" cy="916056"/>
          </a:xfrm>
          <a:prstGeom prst="ellipse">
            <a:avLst/>
          </a:pr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cxnSp>
        <p:nvCxnSpPr>
          <p:cNvPr id="6" name="Straight Connector 5">
            <a:extLst>
              <a:ext uri="{FF2B5EF4-FFF2-40B4-BE49-F238E27FC236}">
                <a16:creationId xmlns:a16="http://schemas.microsoft.com/office/drawing/2014/main" id="{78B5F934-09AD-550B-6AB8-03CAF01005E1}"/>
              </a:ext>
            </a:extLst>
          </p:cNvPr>
          <p:cNvCxnSpPr>
            <a:cxnSpLocks/>
          </p:cNvCxnSpPr>
          <p:nvPr/>
        </p:nvCxnSpPr>
        <p:spPr>
          <a:xfrm flipH="1">
            <a:off x="8944811" y="2031539"/>
            <a:ext cx="4680" cy="3920459"/>
          </a:xfrm>
          <a:prstGeom prst="line">
            <a:avLst/>
          </a:prstGeom>
          <a:ln>
            <a:solidFill>
              <a:srgbClr val="DE0A1D"/>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81696F3-F128-0E88-E0D9-ADA8D3E8D92A}"/>
              </a:ext>
            </a:extLst>
          </p:cNvPr>
          <p:cNvSpPr txBox="1"/>
          <p:nvPr/>
        </p:nvSpPr>
        <p:spPr>
          <a:xfrm>
            <a:off x="8482104" y="1717260"/>
            <a:ext cx="916055" cy="769441"/>
          </a:xfrm>
          <a:prstGeom prst="rect">
            <a:avLst/>
          </a:prstGeom>
          <a:noFill/>
        </p:spPr>
        <p:txBody>
          <a:bodyPr wrap="square">
            <a:spAutoFit/>
          </a:bodyPr>
          <a:lstStyle/>
          <a:p>
            <a:pPr algn="ctr"/>
            <a:r>
              <a:rPr lang="en-US" sz="4400">
                <a:solidFill>
                  <a:schemeClr val="bg1"/>
                </a:solidFill>
              </a:rPr>
              <a:t>2</a:t>
            </a:r>
          </a:p>
        </p:txBody>
      </p:sp>
      <p:sp>
        <p:nvSpPr>
          <p:cNvPr id="12" name="Text Placeholder 6">
            <a:extLst>
              <a:ext uri="{FF2B5EF4-FFF2-40B4-BE49-F238E27FC236}">
                <a16:creationId xmlns:a16="http://schemas.microsoft.com/office/drawing/2014/main" id="{97082FD8-7554-3632-4EEA-B848EAD335CA}"/>
              </a:ext>
            </a:extLst>
          </p:cNvPr>
          <p:cNvSpPr txBox="1">
            <a:spLocks/>
          </p:cNvSpPr>
          <p:nvPr/>
        </p:nvSpPr>
        <p:spPr>
          <a:xfrm>
            <a:off x="899097" y="1964864"/>
            <a:ext cx="6727584" cy="104367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003841"/>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nl-NL" dirty="0">
                <a:solidFill>
                  <a:srgbClr val="595959"/>
                </a:solidFill>
              </a:rPr>
              <a:t>Merken die hun naam ontlenen aan een mythe</a:t>
            </a:r>
            <a:endParaRPr lang="en-US" dirty="0">
              <a:solidFill>
                <a:srgbClr val="595959"/>
              </a:solidFill>
            </a:endParaRPr>
          </a:p>
        </p:txBody>
      </p:sp>
      <p:pic>
        <p:nvPicPr>
          <p:cNvPr id="1026" name="Picture 2" descr="Amazon Logo Font - Dafont Free">
            <a:extLst>
              <a:ext uri="{FF2B5EF4-FFF2-40B4-BE49-F238E27FC236}">
                <a16:creationId xmlns:a16="http://schemas.microsoft.com/office/drawing/2014/main" id="{64FE698C-5F52-7905-E05A-7A0683229B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097" y="2659988"/>
            <a:ext cx="2303265" cy="141982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Nike Logo, symbol, meaning, history, PNG, brand">
            <a:extLst>
              <a:ext uri="{FF2B5EF4-FFF2-40B4-BE49-F238E27FC236}">
                <a16:creationId xmlns:a16="http://schemas.microsoft.com/office/drawing/2014/main" id="{2C0B6968-CC11-D6F3-976C-13F7C0968E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80307" y="2633317"/>
            <a:ext cx="2590948" cy="145740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FE6D398D-3CD6-8AB7-E4DD-9104035B3135}"/>
              </a:ext>
            </a:extLst>
          </p:cNvPr>
          <p:cNvPicPr>
            <a:picLocks noChangeAspect="1"/>
          </p:cNvPicPr>
          <p:nvPr/>
        </p:nvPicPr>
        <p:blipFill>
          <a:blip r:embed="rId4"/>
          <a:stretch>
            <a:fillRect/>
          </a:stretch>
        </p:blipFill>
        <p:spPr>
          <a:xfrm>
            <a:off x="4830970" y="4239447"/>
            <a:ext cx="2530059" cy="1419822"/>
          </a:xfrm>
          <a:prstGeom prst="rect">
            <a:avLst/>
          </a:prstGeom>
        </p:spPr>
      </p:pic>
      <p:pic>
        <p:nvPicPr>
          <p:cNvPr id="1034" name="Picture 10" descr="Pandora Logo and symbol, meaning, history, PNG, brand">
            <a:extLst>
              <a:ext uri="{FF2B5EF4-FFF2-40B4-BE49-F238E27FC236}">
                <a16:creationId xmlns:a16="http://schemas.microsoft.com/office/drawing/2014/main" id="{8F5FEEB0-2894-AFB4-CDE2-9689AB2AE59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38761" y="4364794"/>
            <a:ext cx="2524128" cy="14198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4873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54002" y="1925583"/>
            <a:ext cx="7415178" cy="803654"/>
          </a:xfrm>
        </p:spPr>
        <p:txBody>
          <a:bodyPr/>
          <a:lstStyle/>
          <a:p>
            <a:pPr marL="0" indent="0"/>
            <a:r>
              <a:rPr lang="nl-NL" dirty="0"/>
              <a:t>Kies een locatie die een belangrijke betekenis heeft voor u en uw merk</a:t>
            </a:r>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Geografie</a:t>
            </a:r>
            <a:endParaRPr lang="en-US" dirty="0"/>
          </a:p>
        </p:txBody>
      </p:sp>
      <p:sp>
        <p:nvSpPr>
          <p:cNvPr id="3" name="Oval 2">
            <a:extLst>
              <a:ext uri="{FF2B5EF4-FFF2-40B4-BE49-F238E27FC236}">
                <a16:creationId xmlns:a16="http://schemas.microsoft.com/office/drawing/2014/main" id="{1E44C1FD-7676-3D5C-1BA7-C2628947D62A}"/>
              </a:ext>
            </a:extLst>
          </p:cNvPr>
          <p:cNvSpPr/>
          <p:nvPr/>
        </p:nvSpPr>
        <p:spPr>
          <a:xfrm>
            <a:off x="8482104" y="688295"/>
            <a:ext cx="916056" cy="916056"/>
          </a:xfrm>
          <a:prstGeom prst="ellipse">
            <a:avLst/>
          </a:pr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cxnSp>
        <p:nvCxnSpPr>
          <p:cNvPr id="6" name="Straight Connector 5">
            <a:extLst>
              <a:ext uri="{FF2B5EF4-FFF2-40B4-BE49-F238E27FC236}">
                <a16:creationId xmlns:a16="http://schemas.microsoft.com/office/drawing/2014/main" id="{78B5F934-09AD-550B-6AB8-03CAF01005E1}"/>
              </a:ext>
            </a:extLst>
          </p:cNvPr>
          <p:cNvCxnSpPr>
            <a:cxnSpLocks/>
          </p:cNvCxnSpPr>
          <p:nvPr/>
        </p:nvCxnSpPr>
        <p:spPr>
          <a:xfrm>
            <a:off x="8944811" y="811962"/>
            <a:ext cx="0" cy="4926263"/>
          </a:xfrm>
          <a:prstGeom prst="line">
            <a:avLst/>
          </a:prstGeom>
          <a:ln>
            <a:solidFill>
              <a:srgbClr val="DE0A1D"/>
            </a:solidFill>
          </a:ln>
        </p:spPr>
        <p:style>
          <a:lnRef idx="1">
            <a:schemeClr val="accent1"/>
          </a:lnRef>
          <a:fillRef idx="0">
            <a:schemeClr val="accent1"/>
          </a:fillRef>
          <a:effectRef idx="0">
            <a:schemeClr val="accent1"/>
          </a:effectRef>
          <a:fontRef idx="minor">
            <a:schemeClr val="tx1"/>
          </a:fontRef>
        </p:style>
      </p:cxnSp>
      <p:pic>
        <p:nvPicPr>
          <p:cNvPr id="2050" name="Picture 2" descr="Toyota Logo, Toyota Car Symbol Meaning and History | Car Brand Names.com">
            <a:extLst>
              <a:ext uri="{FF2B5EF4-FFF2-40B4-BE49-F238E27FC236}">
                <a16:creationId xmlns:a16="http://schemas.microsoft.com/office/drawing/2014/main" id="{E71752B4-28CA-08C3-E99E-F756F9FD20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8921" y="3283547"/>
            <a:ext cx="1838447" cy="1532631"/>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Cisco Logo and symbol, meaning, history, PNG, brand">
            <a:extLst>
              <a:ext uri="{FF2B5EF4-FFF2-40B4-BE49-F238E27FC236}">
                <a16:creationId xmlns:a16="http://schemas.microsoft.com/office/drawing/2014/main" id="{499F8FB3-24AB-BD3C-9410-5F69FC53E2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60221" y="3386817"/>
            <a:ext cx="2257424" cy="1289957"/>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a:extLst>
              <a:ext uri="{FF2B5EF4-FFF2-40B4-BE49-F238E27FC236}">
                <a16:creationId xmlns:a16="http://schemas.microsoft.com/office/drawing/2014/main" id="{38EC7A0F-A324-B08A-6F31-CB3CB6BA77E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4356" y="3555074"/>
            <a:ext cx="2257426" cy="135731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98038642-9526-D488-1F63-D7CFDAE936DF}"/>
              </a:ext>
            </a:extLst>
          </p:cNvPr>
          <p:cNvSpPr txBox="1"/>
          <p:nvPr/>
        </p:nvSpPr>
        <p:spPr>
          <a:xfrm>
            <a:off x="8482104" y="704512"/>
            <a:ext cx="916055" cy="769441"/>
          </a:xfrm>
          <a:prstGeom prst="rect">
            <a:avLst/>
          </a:prstGeom>
          <a:noFill/>
        </p:spPr>
        <p:txBody>
          <a:bodyPr wrap="square">
            <a:spAutoFit/>
          </a:bodyPr>
          <a:lstStyle/>
          <a:p>
            <a:pPr algn="ctr"/>
            <a:r>
              <a:rPr lang="en-US" sz="4400">
                <a:solidFill>
                  <a:schemeClr val="bg1"/>
                </a:solidFill>
              </a:rPr>
              <a:t>3</a:t>
            </a:r>
          </a:p>
        </p:txBody>
      </p:sp>
    </p:spTree>
    <p:extLst>
      <p:ext uri="{BB962C8B-B14F-4D97-AF65-F5344CB8AC3E}">
        <p14:creationId xmlns:p14="http://schemas.microsoft.com/office/powerpoint/2010/main" val="222210650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2" name="Picture 10">
            <a:extLst>
              <a:ext uri="{FF2B5EF4-FFF2-40B4-BE49-F238E27FC236}">
                <a16:creationId xmlns:a16="http://schemas.microsoft.com/office/drawing/2014/main" id="{C791783D-8ACD-037B-86DA-9B4854EB38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0725" y="4023725"/>
            <a:ext cx="1905000" cy="1714500"/>
          </a:xfrm>
          <a:prstGeom prst="rect">
            <a:avLst/>
          </a:prstGeom>
          <a:noFill/>
          <a:extLst>
            <a:ext uri="{909E8E84-426E-40DD-AFC4-6F175D3DCCD1}">
              <a14:hiddenFill xmlns:a14="http://schemas.microsoft.com/office/drawing/2010/main">
                <a:solidFill>
                  <a:srgbClr val="FFFFFF"/>
                </a:solidFill>
              </a14:hiddenFill>
            </a:ext>
          </a:extLst>
        </p:spPr>
      </p:pic>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65348" y="1758732"/>
            <a:ext cx="9632553" cy="614261"/>
          </a:xfrm>
        </p:spPr>
        <p:txBody>
          <a:bodyPr/>
          <a:lstStyle/>
          <a:p>
            <a:r>
              <a:rPr lang="nl-NL" dirty="0"/>
              <a:t>Merken waarvan de basis is gebouwd op hun ethiek en duurzaamheid</a:t>
            </a:r>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0" y="688295"/>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565347" y="761603"/>
            <a:ext cx="9632553" cy="803654"/>
          </a:xfrm>
        </p:spPr>
        <p:txBody>
          <a:bodyPr/>
          <a:lstStyle/>
          <a:p>
            <a:r>
              <a:rPr lang="en-US" dirty="0" err="1">
                <a:solidFill>
                  <a:schemeClr val="bg1"/>
                </a:solidFill>
              </a:rPr>
              <a:t>Gebaseerd</a:t>
            </a:r>
            <a:r>
              <a:rPr lang="en-US" dirty="0">
                <a:solidFill>
                  <a:schemeClr val="bg1"/>
                </a:solidFill>
              </a:rPr>
              <a:t> op </a:t>
            </a:r>
            <a:r>
              <a:rPr lang="en-US" dirty="0" err="1">
                <a:solidFill>
                  <a:schemeClr val="bg1"/>
                </a:solidFill>
              </a:rPr>
              <a:t>waarden</a:t>
            </a:r>
            <a:endParaRPr lang="en-US" dirty="0"/>
          </a:p>
        </p:txBody>
      </p:sp>
      <p:sp>
        <p:nvSpPr>
          <p:cNvPr id="3" name="Oval 2">
            <a:extLst>
              <a:ext uri="{FF2B5EF4-FFF2-40B4-BE49-F238E27FC236}">
                <a16:creationId xmlns:a16="http://schemas.microsoft.com/office/drawing/2014/main" id="{1E44C1FD-7676-3D5C-1BA7-C2628947D62A}"/>
              </a:ext>
            </a:extLst>
          </p:cNvPr>
          <p:cNvSpPr/>
          <p:nvPr/>
        </p:nvSpPr>
        <p:spPr>
          <a:xfrm>
            <a:off x="8482104" y="688295"/>
            <a:ext cx="916056" cy="916056"/>
          </a:xfrm>
          <a:prstGeom prst="ellipse">
            <a:avLst/>
          </a:pr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cxnSp>
        <p:nvCxnSpPr>
          <p:cNvPr id="6" name="Straight Connector 5">
            <a:extLst>
              <a:ext uri="{FF2B5EF4-FFF2-40B4-BE49-F238E27FC236}">
                <a16:creationId xmlns:a16="http://schemas.microsoft.com/office/drawing/2014/main" id="{78B5F934-09AD-550B-6AB8-03CAF01005E1}"/>
              </a:ext>
            </a:extLst>
          </p:cNvPr>
          <p:cNvCxnSpPr>
            <a:cxnSpLocks/>
          </p:cNvCxnSpPr>
          <p:nvPr/>
        </p:nvCxnSpPr>
        <p:spPr>
          <a:xfrm>
            <a:off x="8944811" y="811962"/>
            <a:ext cx="0" cy="4926263"/>
          </a:xfrm>
          <a:prstGeom prst="line">
            <a:avLst/>
          </a:prstGeom>
          <a:ln>
            <a:solidFill>
              <a:srgbClr val="DE0A1D"/>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81696F3-F128-0E88-E0D9-ADA8D3E8D92A}"/>
              </a:ext>
            </a:extLst>
          </p:cNvPr>
          <p:cNvSpPr txBox="1"/>
          <p:nvPr/>
        </p:nvSpPr>
        <p:spPr>
          <a:xfrm>
            <a:off x="8482104" y="761603"/>
            <a:ext cx="916055" cy="769441"/>
          </a:xfrm>
          <a:prstGeom prst="rect">
            <a:avLst/>
          </a:prstGeom>
          <a:noFill/>
        </p:spPr>
        <p:txBody>
          <a:bodyPr wrap="square">
            <a:spAutoFit/>
          </a:bodyPr>
          <a:lstStyle/>
          <a:p>
            <a:pPr algn="ctr"/>
            <a:r>
              <a:rPr lang="en-US" sz="4400" dirty="0">
                <a:solidFill>
                  <a:schemeClr val="bg1"/>
                </a:solidFill>
              </a:rPr>
              <a:t>4</a:t>
            </a:r>
          </a:p>
        </p:txBody>
      </p:sp>
      <p:pic>
        <p:nvPicPr>
          <p:cNvPr id="3078" name="Picture 6" descr="View large size Patagonia Flying Fish Logo Clipart. This Png image is ...">
            <a:extLst>
              <a:ext uri="{FF2B5EF4-FFF2-40B4-BE49-F238E27FC236}">
                <a16:creationId xmlns:a16="http://schemas.microsoft.com/office/drawing/2014/main" id="{77DAE1F1-C02D-2CB8-429C-FBBBF9C44E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8280" y="3762524"/>
            <a:ext cx="2626380" cy="202932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91481ED9-6816-4062-AC50-7CB1F753249A}"/>
              </a:ext>
            </a:extLst>
          </p:cNvPr>
          <p:cNvPicPr>
            <a:picLocks noChangeAspect="1"/>
          </p:cNvPicPr>
          <p:nvPr/>
        </p:nvPicPr>
        <p:blipFill>
          <a:blip r:embed="rId4"/>
          <a:stretch>
            <a:fillRect/>
          </a:stretch>
        </p:blipFill>
        <p:spPr>
          <a:xfrm>
            <a:off x="112295" y="2502568"/>
            <a:ext cx="2951748" cy="1660358"/>
          </a:xfrm>
          <a:prstGeom prst="rect">
            <a:avLst/>
          </a:prstGeom>
        </p:spPr>
      </p:pic>
      <p:pic>
        <p:nvPicPr>
          <p:cNvPr id="10" name="Picture 9">
            <a:extLst>
              <a:ext uri="{FF2B5EF4-FFF2-40B4-BE49-F238E27FC236}">
                <a16:creationId xmlns:a16="http://schemas.microsoft.com/office/drawing/2014/main" id="{4150A6E0-4F50-A758-6FF0-92B89BE554CA}"/>
              </a:ext>
            </a:extLst>
          </p:cNvPr>
          <p:cNvPicPr>
            <a:picLocks noChangeAspect="1"/>
          </p:cNvPicPr>
          <p:nvPr/>
        </p:nvPicPr>
        <p:blipFill>
          <a:blip r:embed="rId5"/>
          <a:stretch>
            <a:fillRect/>
          </a:stretch>
        </p:blipFill>
        <p:spPr>
          <a:xfrm>
            <a:off x="3247190" y="2502568"/>
            <a:ext cx="1783613" cy="1851345"/>
          </a:xfrm>
          <a:prstGeom prst="rect">
            <a:avLst/>
          </a:prstGeom>
        </p:spPr>
      </p:pic>
      <p:pic>
        <p:nvPicPr>
          <p:cNvPr id="3080" name="Picture 8" descr="See related image detail. PTT Logo / Oil and Energy / Logonoid.com">
            <a:extLst>
              <a:ext uri="{FF2B5EF4-FFF2-40B4-BE49-F238E27FC236}">
                <a16:creationId xmlns:a16="http://schemas.microsoft.com/office/drawing/2014/main" id="{30BBA670-BADC-EA83-C6D5-54012BEF638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08944" y="4106690"/>
            <a:ext cx="1428750" cy="1428750"/>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Dr. Hauschka logo transparent PNG - StickPNG">
            <a:extLst>
              <a:ext uri="{FF2B5EF4-FFF2-40B4-BE49-F238E27FC236}">
                <a16:creationId xmlns:a16="http://schemas.microsoft.com/office/drawing/2014/main" id="{79B2A7E4-0C72-9BA4-43CA-549D54FAA68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73864" y="2502568"/>
            <a:ext cx="2670334" cy="1714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691463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6E7B06C-B088-3E46-201D-ED28F62BBA35}"/>
              </a:ext>
            </a:extLst>
          </p:cNvPr>
          <p:cNvSpPr>
            <a:spLocks noGrp="1"/>
          </p:cNvSpPr>
          <p:nvPr>
            <p:ph type="body" sz="quarter" idx="18"/>
          </p:nvPr>
        </p:nvSpPr>
        <p:spPr>
          <a:xfrm>
            <a:off x="898358" y="2042655"/>
            <a:ext cx="4867011" cy="3291086"/>
          </a:xfrm>
        </p:spPr>
        <p:txBody>
          <a:bodyPr/>
          <a:lstStyle/>
          <a:p>
            <a:r>
              <a:rPr lang="nl-NL" dirty="0"/>
              <a:t>Welke merkkleuren kies je?
Wist je dat er een wetenschap achter de slimme kleurkeuze zit?</a:t>
            </a:r>
          </a:p>
          <a:p>
            <a:r>
              <a:rPr lang="nl-NL" dirty="0"/>
              <a:t>
LEES OOK – Wat zeggen uw merkkleuren over uw bedrijf?</a:t>
            </a:r>
            <a:endParaRPr lang="en-IE" dirty="0"/>
          </a:p>
        </p:txBody>
      </p:sp>
      <p:sp>
        <p:nvSpPr>
          <p:cNvPr id="3" name="Text Placeholder 2">
            <a:extLst>
              <a:ext uri="{FF2B5EF4-FFF2-40B4-BE49-F238E27FC236}">
                <a16:creationId xmlns:a16="http://schemas.microsoft.com/office/drawing/2014/main" id="{3781C06E-8F5A-2A8C-2229-A6C0E5CB8C57}"/>
              </a:ext>
            </a:extLst>
          </p:cNvPr>
          <p:cNvSpPr>
            <a:spLocks noGrp="1"/>
          </p:cNvSpPr>
          <p:nvPr>
            <p:ph type="body" sz="quarter" idx="16"/>
          </p:nvPr>
        </p:nvSpPr>
        <p:spPr/>
        <p:txBody>
          <a:bodyPr/>
          <a:lstStyle/>
          <a:p>
            <a:r>
              <a:rPr lang="nl-NL" dirty="0"/>
              <a:t>Zorg voor de juiste details!</a:t>
            </a:r>
            <a:endParaRPr lang="en-IE" dirty="0"/>
          </a:p>
        </p:txBody>
      </p:sp>
      <p:pic>
        <p:nvPicPr>
          <p:cNvPr id="6" name="Picture Placeholder 5">
            <a:hlinkClick r:id="rId2"/>
            <a:extLst>
              <a:ext uri="{FF2B5EF4-FFF2-40B4-BE49-F238E27FC236}">
                <a16:creationId xmlns:a16="http://schemas.microsoft.com/office/drawing/2014/main" id="{1212B3DB-8CE8-CC49-8DDB-B4AEA5AA7D52}"/>
              </a:ext>
            </a:extLst>
          </p:cNvPr>
          <p:cNvPicPr>
            <a:picLocks noGrp="1" noChangeAspect="1"/>
          </p:cNvPicPr>
          <p:nvPr>
            <p:ph type="pic" sz="quarter" idx="10"/>
          </p:nvPr>
        </p:nvPicPr>
        <p:blipFill>
          <a:blip r:embed="rId3"/>
          <a:srcRect l="16475" r="16475"/>
          <a:stretch>
            <a:fillRect/>
          </a:stretch>
        </p:blipFill>
        <p:spPr/>
      </p:pic>
      <p:sp>
        <p:nvSpPr>
          <p:cNvPr id="7" name="Oval 6">
            <a:hlinkClick r:id="rId2"/>
            <a:extLst>
              <a:ext uri="{FF2B5EF4-FFF2-40B4-BE49-F238E27FC236}">
                <a16:creationId xmlns:a16="http://schemas.microsoft.com/office/drawing/2014/main" id="{63CCAAE2-97D3-5849-D8DC-4B657C18F4C2}"/>
              </a:ext>
            </a:extLst>
          </p:cNvPr>
          <p:cNvSpPr/>
          <p:nvPr/>
        </p:nvSpPr>
        <p:spPr>
          <a:xfrm>
            <a:off x="5889356" y="3751522"/>
            <a:ext cx="1685925" cy="1685925"/>
          </a:xfrm>
          <a:prstGeom prst="ellipse">
            <a:avLst/>
          </a:prstGeom>
          <a:solidFill>
            <a:srgbClr val="DE0A1D"/>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dirty="0">
                <a:solidFill>
                  <a:schemeClr val="bg1"/>
                </a:solidFill>
              </a:rPr>
              <a:t>KLIK OM TE KIJKEN</a:t>
            </a:r>
          </a:p>
        </p:txBody>
      </p:sp>
      <p:grpSp>
        <p:nvGrpSpPr>
          <p:cNvPr id="8" name="Google Shape;612;p39">
            <a:extLst>
              <a:ext uri="{FF2B5EF4-FFF2-40B4-BE49-F238E27FC236}">
                <a16:creationId xmlns:a16="http://schemas.microsoft.com/office/drawing/2014/main" id="{4D859F70-1304-046B-2672-12313B9EE99B}"/>
              </a:ext>
            </a:extLst>
          </p:cNvPr>
          <p:cNvGrpSpPr/>
          <p:nvPr/>
        </p:nvGrpSpPr>
        <p:grpSpPr>
          <a:xfrm>
            <a:off x="6505805" y="4795520"/>
            <a:ext cx="453026" cy="462520"/>
            <a:chOff x="3951850" y="2985350"/>
            <a:chExt cx="407950" cy="416500"/>
          </a:xfrm>
        </p:grpSpPr>
        <p:sp>
          <p:nvSpPr>
            <p:cNvPr id="9" name="Google Shape;613;p39">
              <a:extLst>
                <a:ext uri="{FF2B5EF4-FFF2-40B4-BE49-F238E27FC236}">
                  <a16:creationId xmlns:a16="http://schemas.microsoft.com/office/drawing/2014/main" id="{A82ADDCC-86C6-9144-442B-C8EB8AFCB8A0}"/>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14;p39">
              <a:extLst>
                <a:ext uri="{FF2B5EF4-FFF2-40B4-BE49-F238E27FC236}">
                  <a16:creationId xmlns:a16="http://schemas.microsoft.com/office/drawing/2014/main" id="{0FE65E77-70D0-95EB-E05C-FCD8FB3436F5}"/>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15;p39">
              <a:extLst>
                <a:ext uri="{FF2B5EF4-FFF2-40B4-BE49-F238E27FC236}">
                  <a16:creationId xmlns:a16="http://schemas.microsoft.com/office/drawing/2014/main" id="{95D7DE42-2F74-F0CD-7380-910EC59B9EB1}"/>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16;p39">
              <a:extLst>
                <a:ext uri="{FF2B5EF4-FFF2-40B4-BE49-F238E27FC236}">
                  <a16:creationId xmlns:a16="http://schemas.microsoft.com/office/drawing/2014/main" id="{9783EE73-F9AE-A343-D307-62674AFC1690}"/>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4749453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DF084FC-3258-D85A-43BB-B965692290C6}"/>
              </a:ext>
            </a:extLst>
          </p:cNvPr>
          <p:cNvSpPr>
            <a:spLocks noGrp="1"/>
          </p:cNvSpPr>
          <p:nvPr>
            <p:ph type="body" sz="quarter" idx="18"/>
          </p:nvPr>
        </p:nvSpPr>
        <p:spPr>
          <a:xfrm>
            <a:off x="914400" y="3310540"/>
            <a:ext cx="10479218" cy="2466610"/>
          </a:xfrm>
        </p:spPr>
        <p:txBody>
          <a:bodyPr/>
          <a:lstStyle/>
          <a:p>
            <a:pPr marL="342900" indent="-342900">
              <a:buFont typeface="Arial" panose="020B0604020202020204" pitchFamily="34" charset="0"/>
              <a:buChar char="•"/>
            </a:pPr>
            <a:r>
              <a:rPr lang="nl-NL" dirty="0"/>
              <a:t>Vertel het verhaal van uw bedrijf door middel van afbeeldingen
Foto's van jezelf, je passie, je vaardigheden
Foto's van uw product of dienst
Fragmenten van werk achter de schermen
Wat motiveert of inspireert je?</a:t>
            </a:r>
            <a:endParaRPr lang="en-IE" dirty="0"/>
          </a:p>
        </p:txBody>
      </p:sp>
      <p:sp>
        <p:nvSpPr>
          <p:cNvPr id="3" name="Text Placeholder 2">
            <a:extLst>
              <a:ext uri="{FF2B5EF4-FFF2-40B4-BE49-F238E27FC236}">
                <a16:creationId xmlns:a16="http://schemas.microsoft.com/office/drawing/2014/main" id="{1A4FD961-12C1-8FDD-9A7C-C29AC5C01515}"/>
              </a:ext>
            </a:extLst>
          </p:cNvPr>
          <p:cNvSpPr>
            <a:spLocks noGrp="1"/>
          </p:cNvSpPr>
          <p:nvPr>
            <p:ph type="body" sz="quarter" idx="16"/>
          </p:nvPr>
        </p:nvSpPr>
        <p:spPr/>
        <p:txBody>
          <a:bodyPr/>
          <a:lstStyle/>
          <a:p>
            <a:r>
              <a:rPr lang="en-US" sz="3200" dirty="0">
                <a:solidFill>
                  <a:srgbClr val="DE0A1D"/>
                </a:solidFill>
              </a:rPr>
              <a:t>MAAK ONS TELL YOUR STORY STORYBOARD COMPLEET</a:t>
            </a:r>
            <a:endParaRPr lang="en-IE" sz="3200" dirty="0">
              <a:solidFill>
                <a:srgbClr val="DE0A1D"/>
              </a:solidFill>
            </a:endParaRPr>
          </a:p>
        </p:txBody>
      </p:sp>
      <p:sp>
        <p:nvSpPr>
          <p:cNvPr id="11" name="Oval 10">
            <a:hlinkClick r:id="rId2"/>
            <a:extLst>
              <a:ext uri="{FF2B5EF4-FFF2-40B4-BE49-F238E27FC236}">
                <a16:creationId xmlns:a16="http://schemas.microsoft.com/office/drawing/2014/main" id="{FA5D23EA-7C70-04A3-C941-4FA3FEAC57CE}"/>
              </a:ext>
            </a:extLst>
          </p:cNvPr>
          <p:cNvSpPr/>
          <p:nvPr/>
        </p:nvSpPr>
        <p:spPr>
          <a:xfrm>
            <a:off x="10195409" y="269337"/>
            <a:ext cx="1685925" cy="1685925"/>
          </a:xfrm>
          <a:prstGeom prst="ellipse">
            <a:avLst/>
          </a:prstGeom>
          <a:solidFill>
            <a:srgbClr val="DE0A1D"/>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2000" b="1">
              <a:solidFill>
                <a:schemeClr val="bg1"/>
              </a:solidFill>
            </a:endParaRPr>
          </a:p>
        </p:txBody>
      </p:sp>
      <p:grpSp>
        <p:nvGrpSpPr>
          <p:cNvPr id="4" name="Google Shape;518;p39">
            <a:extLst>
              <a:ext uri="{FF2B5EF4-FFF2-40B4-BE49-F238E27FC236}">
                <a16:creationId xmlns:a16="http://schemas.microsoft.com/office/drawing/2014/main" id="{57A7620B-EBA9-CAC6-EE60-D92110E6ACFC}"/>
              </a:ext>
            </a:extLst>
          </p:cNvPr>
          <p:cNvGrpSpPr/>
          <p:nvPr/>
        </p:nvGrpSpPr>
        <p:grpSpPr>
          <a:xfrm>
            <a:off x="10532051" y="552290"/>
            <a:ext cx="1002829" cy="1065396"/>
            <a:chOff x="1923675" y="1633650"/>
            <a:chExt cx="436000" cy="435975"/>
          </a:xfrm>
        </p:grpSpPr>
        <p:sp>
          <p:nvSpPr>
            <p:cNvPr id="5" name="Google Shape;519;p39">
              <a:extLst>
                <a:ext uri="{FF2B5EF4-FFF2-40B4-BE49-F238E27FC236}">
                  <a16:creationId xmlns:a16="http://schemas.microsoft.com/office/drawing/2014/main" id="{D29D9E61-8267-1A99-6AB9-94F3876BF533}"/>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520;p39">
              <a:extLst>
                <a:ext uri="{FF2B5EF4-FFF2-40B4-BE49-F238E27FC236}">
                  <a16:creationId xmlns:a16="http://schemas.microsoft.com/office/drawing/2014/main" id="{3C5772EA-327A-5B1E-0C3A-22E6923F7786}"/>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521;p39">
              <a:extLst>
                <a:ext uri="{FF2B5EF4-FFF2-40B4-BE49-F238E27FC236}">
                  <a16:creationId xmlns:a16="http://schemas.microsoft.com/office/drawing/2014/main" id="{B63C206F-57C4-4DC1-C77E-105027C4C0CB}"/>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22;p39">
              <a:extLst>
                <a:ext uri="{FF2B5EF4-FFF2-40B4-BE49-F238E27FC236}">
                  <a16:creationId xmlns:a16="http://schemas.microsoft.com/office/drawing/2014/main" id="{AA799434-3257-CDA2-0867-ADB7D9DF299C}"/>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3;p39">
              <a:extLst>
                <a:ext uri="{FF2B5EF4-FFF2-40B4-BE49-F238E27FC236}">
                  <a16:creationId xmlns:a16="http://schemas.microsoft.com/office/drawing/2014/main" id="{E7D53947-72CD-F903-94EE-0C3C5A8558F7}"/>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4;p39">
              <a:extLst>
                <a:ext uri="{FF2B5EF4-FFF2-40B4-BE49-F238E27FC236}">
                  <a16:creationId xmlns:a16="http://schemas.microsoft.com/office/drawing/2014/main" id="{1FF2D1D0-65CA-2F56-D668-0378C6FD97DD}"/>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2" name="Picture 11">
            <a:extLst>
              <a:ext uri="{FF2B5EF4-FFF2-40B4-BE49-F238E27FC236}">
                <a16:creationId xmlns:a16="http://schemas.microsoft.com/office/drawing/2014/main" id="{87C8D7D0-6E8A-F6E6-059F-4A2130C5BB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68433" y="1305160"/>
            <a:ext cx="6602850" cy="1031862"/>
          </a:xfrm>
          <a:prstGeom prst="rect">
            <a:avLst/>
          </a:prstGeom>
        </p:spPr>
      </p:pic>
      <p:sp>
        <p:nvSpPr>
          <p:cNvPr id="13" name="Text Placeholder 3">
            <a:extLst>
              <a:ext uri="{FF2B5EF4-FFF2-40B4-BE49-F238E27FC236}">
                <a16:creationId xmlns:a16="http://schemas.microsoft.com/office/drawing/2014/main" id="{9C524206-40A9-13D7-26C3-3B60B0705D9E}"/>
              </a:ext>
            </a:extLst>
          </p:cNvPr>
          <p:cNvSpPr txBox="1">
            <a:spLocks/>
          </p:cNvSpPr>
          <p:nvPr/>
        </p:nvSpPr>
        <p:spPr>
          <a:xfrm>
            <a:off x="643514" y="2728392"/>
            <a:ext cx="11438021" cy="890248"/>
          </a:xfrm>
          <a:prstGeom prst="rect">
            <a:avLst/>
          </a:prstGeom>
        </p:spPr>
        <p:txBody>
          <a:bodyPr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3200" dirty="0">
                <a:solidFill>
                  <a:schemeClr val="bg1"/>
                </a:solidFill>
              </a:rPr>
              <a:t>DEZE OEFENING HELPT JE OM JE MERKVERHAAL TE ONTWIKKELEN</a:t>
            </a:r>
            <a:endParaRPr lang="en-US" sz="3200" dirty="0">
              <a:solidFill>
                <a:schemeClr val="bg1"/>
              </a:solidFill>
            </a:endParaRPr>
          </a:p>
        </p:txBody>
      </p:sp>
    </p:spTree>
    <p:extLst>
      <p:ext uri="{BB962C8B-B14F-4D97-AF65-F5344CB8AC3E}">
        <p14:creationId xmlns:p14="http://schemas.microsoft.com/office/powerpoint/2010/main" val="320035996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a:lstStyle/>
          <a:p>
            <a:r>
              <a:rPr lang="en-US" dirty="0" err="1"/>
              <a:t>Creëer</a:t>
            </a:r>
            <a:r>
              <a:rPr lang="en-US" dirty="0"/>
              <a:t> </a:t>
            </a:r>
            <a:r>
              <a:rPr lang="en-US" dirty="0" err="1"/>
              <a:t>uw</a:t>
            </a:r>
            <a:r>
              <a:rPr lang="en-US" dirty="0"/>
              <a:t> </a:t>
            </a:r>
            <a:r>
              <a:rPr lang="en-US" dirty="0" err="1"/>
              <a:t>marketingtoolbox</a:t>
            </a:r>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a:t>04</a:t>
            </a:r>
          </a:p>
        </p:txBody>
      </p:sp>
    </p:spTree>
    <p:extLst>
      <p:ext uri="{BB962C8B-B14F-4D97-AF65-F5344CB8AC3E}">
        <p14:creationId xmlns:p14="http://schemas.microsoft.com/office/powerpoint/2010/main" val="303084270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CC07A00-1502-597A-D6FB-B997F3D9A82B}"/>
              </a:ext>
            </a:extLst>
          </p:cNvPr>
          <p:cNvSpPr>
            <a:spLocks noGrp="1"/>
          </p:cNvSpPr>
          <p:nvPr>
            <p:ph type="body" sz="quarter" idx="18"/>
          </p:nvPr>
        </p:nvSpPr>
        <p:spPr>
          <a:xfrm>
            <a:off x="896327" y="1932125"/>
            <a:ext cx="6913634" cy="3440624"/>
          </a:xfrm>
        </p:spPr>
        <p:txBody>
          <a:bodyPr lIns="91440" tIns="45720" rIns="91440" bIns="45720" anchor="t"/>
          <a:lstStyle/>
          <a:p>
            <a:pPr marL="0" indent="0"/>
            <a:r>
              <a:rPr lang="nl-NL" dirty="0">
                <a:cs typeface="Calibri"/>
              </a:rPr>
              <a:t>Wat heb je nodig in je Marketing </a:t>
            </a:r>
            <a:r>
              <a:rPr lang="nl-NL" dirty="0" err="1">
                <a:cs typeface="Calibri"/>
              </a:rPr>
              <a:t>toolbox</a:t>
            </a:r>
            <a:r>
              <a:rPr lang="nl-NL" dirty="0">
                <a:cs typeface="Calibri"/>
              </a:rPr>
              <a:t>?</a:t>
            </a:r>
          </a:p>
          <a:p>
            <a:pPr marL="342900" indent="-342900">
              <a:buFont typeface="Arial" panose="020B0604020202020204" pitchFamily="34" charset="0"/>
              <a:buChar char="•"/>
            </a:pPr>
            <a:r>
              <a:rPr lang="nl-NL" dirty="0">
                <a:cs typeface="Calibri"/>
              </a:rPr>
              <a:t>Een online aanwezigheid – Laat het voor u werken
Promotie- of marketingmateriaal – Een essentieel element
E-mailmarketing – Een krachtige </a:t>
            </a:r>
            <a:r>
              <a:rPr lang="nl-NL" dirty="0" err="1">
                <a:cs typeface="Calibri"/>
              </a:rPr>
              <a:t>datagestuurde</a:t>
            </a:r>
            <a:r>
              <a:rPr lang="nl-NL" dirty="0">
                <a:cs typeface="Calibri"/>
              </a:rPr>
              <a:t> tool
Uw bedrijf lanceren - Maak gebruik van de gemeenschap</a:t>
            </a:r>
            <a:endParaRPr lang="en-US" dirty="0">
              <a:cs typeface="Calibri"/>
            </a:endParaRPr>
          </a:p>
        </p:txBody>
      </p:sp>
      <p:sp>
        <p:nvSpPr>
          <p:cNvPr id="3" name="Text Placeholder 2">
            <a:extLst>
              <a:ext uri="{FF2B5EF4-FFF2-40B4-BE49-F238E27FC236}">
                <a16:creationId xmlns:a16="http://schemas.microsoft.com/office/drawing/2014/main" id="{BF1FE1BD-677B-B60B-1E59-F398787FF922}"/>
              </a:ext>
            </a:extLst>
          </p:cNvPr>
          <p:cNvSpPr>
            <a:spLocks noGrp="1"/>
          </p:cNvSpPr>
          <p:nvPr>
            <p:ph type="body" sz="quarter" idx="16"/>
          </p:nvPr>
        </p:nvSpPr>
        <p:spPr>
          <a:xfrm>
            <a:off x="141149" y="468321"/>
            <a:ext cx="10595237" cy="803654"/>
          </a:xfrm>
        </p:spPr>
        <p:txBody>
          <a:bodyPr/>
          <a:lstStyle/>
          <a:p>
            <a:endParaRPr lang="en-US" dirty="0"/>
          </a:p>
        </p:txBody>
      </p:sp>
      <p:sp>
        <p:nvSpPr>
          <p:cNvPr id="5" name="Freeform 10">
            <a:extLst>
              <a:ext uri="{FF2B5EF4-FFF2-40B4-BE49-F238E27FC236}">
                <a16:creationId xmlns:a16="http://schemas.microsoft.com/office/drawing/2014/main" id="{6ED5F72A-4FE8-781E-3302-234FD4420F71}"/>
              </a:ext>
            </a:extLst>
          </p:cNvPr>
          <p:cNvSpPr/>
          <p:nvPr/>
        </p:nvSpPr>
        <p:spPr>
          <a:xfrm>
            <a:off x="0" y="443959"/>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ctr"/>
            <a:r>
              <a:rPr lang="en-US" sz="3600">
                <a:cs typeface="Calibri"/>
              </a:rPr>
              <a:t>Jouw Marketing Toobox</a:t>
            </a:r>
            <a:endParaRPr lang="en-US" sz="3600" b="0" i="0" dirty="0">
              <a:latin typeface="Calibri" panose="020F0502020204030204" pitchFamily="34" charset="0"/>
            </a:endParaRPr>
          </a:p>
        </p:txBody>
      </p:sp>
      <p:pic>
        <p:nvPicPr>
          <p:cNvPr id="6" name="Picture 5" descr="A group of people sitting at a table looking at a computer screen&#10;&#10;Description automatically generated">
            <a:extLst>
              <a:ext uri="{FF2B5EF4-FFF2-40B4-BE49-F238E27FC236}">
                <a16:creationId xmlns:a16="http://schemas.microsoft.com/office/drawing/2014/main" id="{8FBFBBE8-F0B2-7C0A-2F40-E5E5D12B5537}"/>
              </a:ext>
            </a:extLst>
          </p:cNvPr>
          <p:cNvPicPr>
            <a:picLocks noChangeAspect="1"/>
          </p:cNvPicPr>
          <p:nvPr/>
        </p:nvPicPr>
        <p:blipFill>
          <a:blip r:embed="rId2"/>
          <a:stretch>
            <a:fillRect/>
          </a:stretch>
        </p:blipFill>
        <p:spPr>
          <a:xfrm>
            <a:off x="7809961" y="1265207"/>
            <a:ext cx="3875777" cy="4816416"/>
          </a:xfrm>
          <a:prstGeom prst="rect">
            <a:avLst/>
          </a:prstGeom>
        </p:spPr>
      </p:pic>
      <p:sp>
        <p:nvSpPr>
          <p:cNvPr id="8" name="Oval 7">
            <a:extLst>
              <a:ext uri="{FF2B5EF4-FFF2-40B4-BE49-F238E27FC236}">
                <a16:creationId xmlns:a16="http://schemas.microsoft.com/office/drawing/2014/main" id="{F9925FB6-39F6-8812-F34C-E11A38DBE003}"/>
              </a:ext>
            </a:extLst>
          </p:cNvPr>
          <p:cNvSpPr/>
          <p:nvPr/>
        </p:nvSpPr>
        <p:spPr>
          <a:xfrm>
            <a:off x="7518816" y="1522263"/>
            <a:ext cx="1394790" cy="1394791"/>
          </a:xfrm>
          <a:prstGeom prst="ellipse">
            <a:avLst/>
          </a:prstGeom>
          <a:solidFill>
            <a:srgbClr val="FDBD2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descr="Podcast outline">
            <a:extLst>
              <a:ext uri="{FF2B5EF4-FFF2-40B4-BE49-F238E27FC236}">
                <a16:creationId xmlns:a16="http://schemas.microsoft.com/office/drawing/2014/main" id="{C1BD24C9-B685-5C98-E68E-30F4D73FD2F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759148" y="1762539"/>
            <a:ext cx="914400" cy="914400"/>
          </a:xfrm>
          <a:prstGeom prst="rect">
            <a:avLst/>
          </a:prstGeom>
        </p:spPr>
      </p:pic>
    </p:spTree>
    <p:extLst>
      <p:ext uri="{BB962C8B-B14F-4D97-AF65-F5344CB8AC3E}">
        <p14:creationId xmlns:p14="http://schemas.microsoft.com/office/powerpoint/2010/main" val="29712391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53273" y="809365"/>
            <a:ext cx="9192068" cy="3849918"/>
          </a:xfrm>
        </p:spPr>
        <p:txBody>
          <a:bodyPr/>
          <a:lstStyle/>
          <a:p>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553273" y="809365"/>
            <a:ext cx="9632553" cy="803654"/>
          </a:xfrm>
        </p:spPr>
        <p:txBody>
          <a:bodyPr/>
          <a:lstStyle/>
          <a:p>
            <a:r>
              <a:rPr lang="en-US" dirty="0" err="1">
                <a:solidFill>
                  <a:schemeClr val="bg1"/>
                </a:solidFill>
              </a:rPr>
              <a:t>Leerresultaten</a:t>
            </a:r>
            <a:endParaRPr lang="en-US" dirty="0">
              <a:solidFill>
                <a:schemeClr val="bg1"/>
              </a:solidFill>
            </a:endParaRPr>
          </a:p>
          <a:p>
            <a:endParaRPr lang="en-US" dirty="0"/>
          </a:p>
          <a:p>
            <a:r>
              <a:rPr lang="en-US" sz="2400" b="1" dirty="0">
                <a:solidFill>
                  <a:srgbClr val="47B5C8"/>
                </a:solidFill>
              </a:rPr>
              <a:t>GEDRAG:</a:t>
            </a:r>
            <a:endParaRPr lang="en-GB" sz="2400" dirty="0"/>
          </a:p>
          <a:p>
            <a:pPr marL="342900" indent="-342900">
              <a:buFont typeface="Arial" panose="020B0604020202020204" pitchFamily="34" charset="0"/>
              <a:buChar char="•"/>
            </a:pPr>
            <a:r>
              <a:rPr lang="nl-NL" sz="2400" dirty="0"/>
              <a:t>Toon aanpassingsvermogen door marketingstrategieën aan te passen op basis van feedback uit de markt en veranderende marktomstandigheden.
Toon veerkracht bij het aangaan en overwinnen van de unieke uitdagingen die gepaard gaan met het zijn van een ondervertegenwoordigde ondernemer in de zakenwereld.
Handhaaf ethische marketing- en verkooppraktijken die de privacy van klanten respecteren en transparantie bevorderen.</a:t>
            </a:r>
            <a:endParaRPr lang="en-US" dirty="0"/>
          </a:p>
        </p:txBody>
      </p:sp>
    </p:spTree>
    <p:extLst>
      <p:ext uri="{BB962C8B-B14F-4D97-AF65-F5344CB8AC3E}">
        <p14:creationId xmlns:p14="http://schemas.microsoft.com/office/powerpoint/2010/main" val="322798880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F0C435D-FEE4-CCF4-409B-B718E6B6DFE2}"/>
              </a:ext>
            </a:extLst>
          </p:cNvPr>
          <p:cNvSpPr>
            <a:spLocks noGrp="1"/>
          </p:cNvSpPr>
          <p:nvPr>
            <p:ph type="body" sz="quarter" idx="16"/>
          </p:nvPr>
        </p:nvSpPr>
        <p:spPr/>
        <p:txBody>
          <a:bodyPr/>
          <a:lstStyle/>
          <a:p>
            <a:endParaRPr lang="en-US"/>
          </a:p>
        </p:txBody>
      </p:sp>
      <p:sp>
        <p:nvSpPr>
          <p:cNvPr id="5" name="Freeform 10">
            <a:extLst>
              <a:ext uri="{FF2B5EF4-FFF2-40B4-BE49-F238E27FC236}">
                <a16:creationId xmlns:a16="http://schemas.microsoft.com/office/drawing/2014/main" id="{C1F92805-D754-118A-BB0E-885D7D7E5EE2}"/>
              </a:ext>
            </a:extLst>
          </p:cNvPr>
          <p:cNvSpPr/>
          <p:nvPr/>
        </p:nvSpPr>
        <p:spPr>
          <a:xfrm>
            <a:off x="415290" y="760927"/>
            <a:ext cx="985646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r>
              <a:rPr lang="nl-NL" sz="3600">
                <a:cs typeface="Calibri"/>
              </a:rPr>
              <a:t>Uw online aanwezigheid - laat het voor u werken</a:t>
            </a:r>
            <a:endParaRPr lang="en-US" sz="3600" b="0" i="0" dirty="0">
              <a:latin typeface="Calibri" panose="020F0502020204030204" pitchFamily="34" charset="0"/>
              <a:cs typeface="Calibri"/>
            </a:endParaRPr>
          </a:p>
        </p:txBody>
      </p:sp>
      <p:sp>
        <p:nvSpPr>
          <p:cNvPr id="6" name="Text Placeholder 4">
            <a:extLst>
              <a:ext uri="{FF2B5EF4-FFF2-40B4-BE49-F238E27FC236}">
                <a16:creationId xmlns:a16="http://schemas.microsoft.com/office/drawing/2014/main" id="{5A07E35C-3202-30E7-DD7A-329CA6C7514D}"/>
              </a:ext>
            </a:extLst>
          </p:cNvPr>
          <p:cNvSpPr>
            <a:spLocks noGrp="1"/>
          </p:cNvSpPr>
          <p:nvPr/>
        </p:nvSpPr>
        <p:spPr>
          <a:xfrm>
            <a:off x="736368" y="1714155"/>
            <a:ext cx="3457748" cy="4106486"/>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a:buNone/>
              <a:defRPr sz="2400" kern="1200" baseline="0">
                <a:solidFill>
                  <a:srgbClr val="003841"/>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nl-NL" dirty="0">
                <a:solidFill>
                  <a:srgbClr val="47B5C8"/>
                </a:solidFill>
              </a:rPr>
              <a:t>Beschouw uw website als uw hub die dient als </a:t>
            </a:r>
            <a:r>
              <a:rPr lang="nl-NL" b="1" dirty="0">
                <a:solidFill>
                  <a:srgbClr val="47B5C8"/>
                </a:solidFill>
              </a:rPr>
              <a:t>uw altijd open etalage</a:t>
            </a:r>
            <a:r>
              <a:rPr lang="nl-NL" dirty="0">
                <a:solidFill>
                  <a:srgbClr val="47B5C8"/>
                </a:solidFill>
              </a:rPr>
              <a:t>. Het is wat mensen zullen zien als ze naar je op zoek zijn. 
Zorg ervoor dat je eerste indruk goed is.
Nadenken en moeite doen in het ontwerp van de website zal zijn vruchten afwerpen.</a:t>
            </a:r>
            <a:endParaRPr lang="en-US" dirty="0">
              <a:solidFill>
                <a:srgbClr val="47B5C8"/>
              </a:solidFill>
              <a:cs typeface="Calibri"/>
            </a:endParaRPr>
          </a:p>
        </p:txBody>
      </p:sp>
      <p:sp>
        <p:nvSpPr>
          <p:cNvPr id="7" name="Text Placeholder 4">
            <a:extLst>
              <a:ext uri="{FF2B5EF4-FFF2-40B4-BE49-F238E27FC236}">
                <a16:creationId xmlns:a16="http://schemas.microsoft.com/office/drawing/2014/main" id="{47FBE380-1B26-B2BB-FDA7-A3292040E6ED}"/>
              </a:ext>
            </a:extLst>
          </p:cNvPr>
          <p:cNvSpPr txBox="1">
            <a:spLocks/>
          </p:cNvSpPr>
          <p:nvPr/>
        </p:nvSpPr>
        <p:spPr>
          <a:xfrm>
            <a:off x="4193740" y="1715661"/>
            <a:ext cx="6766559" cy="6434050"/>
          </a:xfrm>
          <a:prstGeom prst="rect">
            <a:avLst/>
          </a:prstGeom>
        </p:spPr>
        <p:txBody>
          <a:bodyPr vert="horz" lIns="91440" tIns="45720" rIns="91440" bIns="45720" numCol="1"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buClr>
                <a:srgbClr val="DE0A1D"/>
              </a:buClr>
              <a:buFont typeface="Arial" panose="020B0604020202020204" pitchFamily="34" charset="0"/>
              <a:buChar char="•"/>
            </a:pPr>
            <a:r>
              <a:rPr lang="nl-NL" sz="2200" dirty="0">
                <a:solidFill>
                  <a:srgbClr val="595959"/>
                </a:solidFill>
              </a:rPr>
              <a:t>Definieer uw doelen voor de website
Welke informatie wil je uitlichten op de website?
Hoe kunt u uw Unique </a:t>
            </a:r>
            <a:r>
              <a:rPr lang="nl-NL" sz="2200" dirty="0" err="1">
                <a:solidFill>
                  <a:srgbClr val="595959"/>
                </a:solidFill>
              </a:rPr>
              <a:t>Selling</a:t>
            </a:r>
            <a:r>
              <a:rPr lang="nl-NL" sz="2200" dirty="0">
                <a:solidFill>
                  <a:srgbClr val="595959"/>
                </a:solidFill>
              </a:rPr>
              <a:t> Points onder de aandacht brengen?
Hoe wil je dat de bezoeker dit ervaart? Bijv. via video, fotogalerij, downloads etc.
Welke lay-out geschikt is voor uw bedrijf
Hoe kan uw website potentiële leads binnenhalen? bijv. Meld u aan voor onze nieuwsbrief
Kostenoverwegingen – kan een gratis site dezelfde functionaliteit bieden als een aangepast ontwerp?</a:t>
            </a:r>
            <a:endParaRPr lang="en-US" sz="2200" dirty="0">
              <a:solidFill>
                <a:srgbClr val="595959"/>
              </a:solidFill>
              <a:cs typeface="Calibri"/>
            </a:endParaRPr>
          </a:p>
        </p:txBody>
      </p:sp>
    </p:spTree>
    <p:extLst>
      <p:ext uri="{BB962C8B-B14F-4D97-AF65-F5344CB8AC3E}">
        <p14:creationId xmlns:p14="http://schemas.microsoft.com/office/powerpoint/2010/main" val="358546745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EC87C38-9364-3798-7FEF-B2BAE20D8895}"/>
              </a:ext>
            </a:extLst>
          </p:cNvPr>
          <p:cNvSpPr>
            <a:spLocks noGrp="1"/>
          </p:cNvSpPr>
          <p:nvPr>
            <p:ph type="body" sz="quarter" idx="16"/>
          </p:nvPr>
        </p:nvSpPr>
        <p:spPr/>
        <p:txBody>
          <a:bodyPr/>
          <a:lstStyle/>
          <a:p>
            <a:endParaRPr lang="en-US"/>
          </a:p>
        </p:txBody>
      </p:sp>
      <p:sp>
        <p:nvSpPr>
          <p:cNvPr id="5" name="Freeform 10">
            <a:extLst>
              <a:ext uri="{FF2B5EF4-FFF2-40B4-BE49-F238E27FC236}">
                <a16:creationId xmlns:a16="http://schemas.microsoft.com/office/drawing/2014/main" id="{77CB65A8-D7E1-6EBA-37F7-4A696B96055A}"/>
              </a:ext>
            </a:extLst>
          </p:cNvPr>
          <p:cNvSpPr/>
          <p:nvPr/>
        </p:nvSpPr>
        <p:spPr>
          <a:xfrm>
            <a:off x="0" y="767298"/>
            <a:ext cx="9194712"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r>
              <a:rPr lang="en-US" sz="3600" dirty="0" err="1">
                <a:cs typeface="Calibri"/>
              </a:rPr>
              <a:t>Uw</a:t>
            </a:r>
            <a:r>
              <a:rPr lang="en-US" sz="3600" dirty="0">
                <a:cs typeface="Calibri"/>
              </a:rPr>
              <a:t> website – de </a:t>
            </a:r>
            <a:r>
              <a:rPr lang="en-US" sz="3600" dirty="0" err="1">
                <a:cs typeface="Calibri"/>
              </a:rPr>
              <a:t>essentie</a:t>
            </a:r>
            <a:endParaRPr lang="en-US" sz="3600" b="0" i="0" dirty="0">
              <a:latin typeface="Calibri" panose="020F0502020204030204" pitchFamily="34" charset="0"/>
              <a:cs typeface="Calibri"/>
            </a:endParaRPr>
          </a:p>
        </p:txBody>
      </p:sp>
      <p:sp>
        <p:nvSpPr>
          <p:cNvPr id="7" name="TextBox 6">
            <a:extLst>
              <a:ext uri="{FF2B5EF4-FFF2-40B4-BE49-F238E27FC236}">
                <a16:creationId xmlns:a16="http://schemas.microsoft.com/office/drawing/2014/main" id="{D209B359-9509-25CB-85D7-04965916AE24}"/>
              </a:ext>
            </a:extLst>
          </p:cNvPr>
          <p:cNvSpPr txBox="1"/>
          <p:nvPr/>
        </p:nvSpPr>
        <p:spPr>
          <a:xfrm>
            <a:off x="3462498" y="1718022"/>
            <a:ext cx="7254585"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2000">
                <a:solidFill>
                  <a:srgbClr val="595959"/>
                </a:solidFill>
                <a:cs typeface="Calibri"/>
              </a:rPr>
              <a:t>Uw homepage is het eerste aanspreekpunt voor bezoekers. Het moet 2 belangrijke vragen beantwoorden: wat doe je? En waarom zou ik je vertrouwen? Geef bezoekers een reden om op uw website te blijven</a:t>
            </a:r>
            <a:endParaRPr lang="en-US" sz="2000" dirty="0">
              <a:solidFill>
                <a:srgbClr val="595959"/>
              </a:solidFill>
            </a:endParaRPr>
          </a:p>
        </p:txBody>
      </p:sp>
      <p:sp>
        <p:nvSpPr>
          <p:cNvPr id="8" name="TextBox 7">
            <a:extLst>
              <a:ext uri="{FF2B5EF4-FFF2-40B4-BE49-F238E27FC236}">
                <a16:creationId xmlns:a16="http://schemas.microsoft.com/office/drawing/2014/main" id="{A8390758-C05B-B438-3ECB-60B03CFD94E1}"/>
              </a:ext>
            </a:extLst>
          </p:cNvPr>
          <p:cNvSpPr txBox="1"/>
          <p:nvPr/>
        </p:nvSpPr>
        <p:spPr>
          <a:xfrm>
            <a:off x="798381" y="1741047"/>
            <a:ext cx="274319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DE0A1D"/>
                </a:solidFill>
                <a:cs typeface="Calibri"/>
              </a:rPr>
              <a:t>De structuur</a:t>
            </a:r>
            <a:endParaRPr lang="en-US" sz="2400" b="1" dirty="0">
              <a:solidFill>
                <a:srgbClr val="DE0A1D"/>
              </a:solidFill>
            </a:endParaRPr>
          </a:p>
        </p:txBody>
      </p:sp>
      <p:sp>
        <p:nvSpPr>
          <p:cNvPr id="9" name="TextBox 8">
            <a:extLst>
              <a:ext uri="{FF2B5EF4-FFF2-40B4-BE49-F238E27FC236}">
                <a16:creationId xmlns:a16="http://schemas.microsoft.com/office/drawing/2014/main" id="{19B96006-3936-CB1B-84FC-B46325B19C5D}"/>
              </a:ext>
            </a:extLst>
          </p:cNvPr>
          <p:cNvSpPr txBox="1"/>
          <p:nvPr/>
        </p:nvSpPr>
        <p:spPr>
          <a:xfrm>
            <a:off x="3462498" y="3129393"/>
            <a:ext cx="7245925"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2000">
                <a:solidFill>
                  <a:srgbClr val="595959"/>
                </a:solidFill>
                <a:cs typeface="Calibri"/>
              </a:rPr>
              <a:t>Versterk dat vertrouwen. Deel je profiel en laat zien waarom je speciaal bent.  Onthoud dat 78% van de mensen een aanbeveling vertrouwt en dat slechts 14% advertenties vertrouwt</a:t>
            </a:r>
            <a:endParaRPr lang="en-US" sz="2000" dirty="0">
              <a:cs typeface="Calibri"/>
            </a:endParaRPr>
          </a:p>
        </p:txBody>
      </p:sp>
      <p:sp>
        <p:nvSpPr>
          <p:cNvPr id="10" name="TextBox 9">
            <a:extLst>
              <a:ext uri="{FF2B5EF4-FFF2-40B4-BE49-F238E27FC236}">
                <a16:creationId xmlns:a16="http://schemas.microsoft.com/office/drawing/2014/main" id="{55A9F933-7C41-729F-B27A-F722D4748DA5}"/>
              </a:ext>
            </a:extLst>
          </p:cNvPr>
          <p:cNvSpPr txBox="1"/>
          <p:nvPr/>
        </p:nvSpPr>
        <p:spPr>
          <a:xfrm>
            <a:off x="798380" y="3111469"/>
            <a:ext cx="274319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solidFill>
                  <a:srgbClr val="DE0A1D"/>
                </a:solidFill>
                <a:cs typeface="Calibri"/>
              </a:rPr>
              <a:t>De Over Ons </a:t>
            </a:r>
            <a:r>
              <a:rPr lang="en-US" sz="2400" b="1" dirty="0" err="1">
                <a:solidFill>
                  <a:srgbClr val="DE0A1D"/>
                </a:solidFill>
                <a:cs typeface="Calibri"/>
              </a:rPr>
              <a:t>Pagina</a:t>
            </a:r>
            <a:endParaRPr lang="en-US" sz="2400" b="1" dirty="0">
              <a:solidFill>
                <a:srgbClr val="DE0A1D"/>
              </a:solidFill>
            </a:endParaRPr>
          </a:p>
        </p:txBody>
      </p:sp>
      <p:sp>
        <p:nvSpPr>
          <p:cNvPr id="11" name="TextBox 10">
            <a:extLst>
              <a:ext uri="{FF2B5EF4-FFF2-40B4-BE49-F238E27FC236}">
                <a16:creationId xmlns:a16="http://schemas.microsoft.com/office/drawing/2014/main" id="{6B83276E-AC1B-3E41-7650-1A241C87712F}"/>
              </a:ext>
            </a:extLst>
          </p:cNvPr>
          <p:cNvSpPr txBox="1"/>
          <p:nvPr/>
        </p:nvSpPr>
        <p:spPr>
          <a:xfrm>
            <a:off x="798380" y="4343392"/>
            <a:ext cx="274319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DE0A1D"/>
                </a:solidFill>
                <a:cs typeface="Calibri"/>
              </a:rPr>
              <a:t>Contact Pagina</a:t>
            </a:r>
            <a:endParaRPr lang="en-US" sz="2400" b="1">
              <a:solidFill>
                <a:srgbClr val="DE0A1D"/>
              </a:solidFill>
            </a:endParaRPr>
          </a:p>
        </p:txBody>
      </p:sp>
      <p:sp>
        <p:nvSpPr>
          <p:cNvPr id="12" name="TextBox 11">
            <a:extLst>
              <a:ext uri="{FF2B5EF4-FFF2-40B4-BE49-F238E27FC236}">
                <a16:creationId xmlns:a16="http://schemas.microsoft.com/office/drawing/2014/main" id="{7871CAAF-E08E-3185-D00A-9AD2149FF083}"/>
              </a:ext>
            </a:extLst>
          </p:cNvPr>
          <p:cNvSpPr txBox="1"/>
          <p:nvPr/>
        </p:nvSpPr>
        <p:spPr>
          <a:xfrm>
            <a:off x="3471158" y="4348464"/>
            <a:ext cx="7245925"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2000" dirty="0">
                <a:solidFill>
                  <a:srgbClr val="595959"/>
                </a:solidFill>
                <a:cs typeface="Calibri"/>
              </a:rPr>
              <a:t>Maak het gemakkelijk voor mensen om op ELKE pagina contact met u op te nemen. E-mailadres en telefoonnummer en adres duidelijk weergegeven, voeg indien nodig Google Map toe</a:t>
            </a:r>
            <a:endParaRPr lang="en-US" sz="2000" dirty="0">
              <a:solidFill>
                <a:srgbClr val="595959"/>
              </a:solidFill>
              <a:cs typeface="Calibri"/>
            </a:endParaRPr>
          </a:p>
        </p:txBody>
      </p:sp>
    </p:spTree>
    <p:extLst>
      <p:ext uri="{BB962C8B-B14F-4D97-AF65-F5344CB8AC3E}">
        <p14:creationId xmlns:p14="http://schemas.microsoft.com/office/powerpoint/2010/main" val="191156043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screenshot of a phone&#10;&#10;Description automatically generated">
            <a:extLst>
              <a:ext uri="{FF2B5EF4-FFF2-40B4-BE49-F238E27FC236}">
                <a16:creationId xmlns:a16="http://schemas.microsoft.com/office/drawing/2014/main" id="{D0D409A4-8CC2-3F62-ACD6-67E7C8AB3FFE}"/>
              </a:ext>
            </a:extLst>
          </p:cNvPr>
          <p:cNvPicPr>
            <a:picLocks noGrp="1" noChangeAspect="1"/>
          </p:cNvPicPr>
          <p:nvPr>
            <p:ph type="pic" sz="quarter" idx="10"/>
          </p:nvPr>
        </p:nvPicPr>
        <p:blipFill>
          <a:blip r:embed="rId2"/>
          <a:srcRect t="4125" b="4125"/>
          <a:stretch/>
        </p:blipFill>
        <p:spPr/>
      </p:pic>
      <p:sp>
        <p:nvSpPr>
          <p:cNvPr id="3" name="Text Placeholder 2">
            <a:extLst>
              <a:ext uri="{FF2B5EF4-FFF2-40B4-BE49-F238E27FC236}">
                <a16:creationId xmlns:a16="http://schemas.microsoft.com/office/drawing/2014/main" id="{1134F226-EC58-21D5-B9B9-536FDE00DC5C}"/>
              </a:ext>
            </a:extLst>
          </p:cNvPr>
          <p:cNvSpPr>
            <a:spLocks noGrp="1"/>
          </p:cNvSpPr>
          <p:nvPr>
            <p:ph type="body" sz="quarter" idx="18"/>
          </p:nvPr>
        </p:nvSpPr>
        <p:spPr>
          <a:xfrm>
            <a:off x="835670" y="1966337"/>
            <a:ext cx="7199389" cy="3291086"/>
          </a:xfrm>
        </p:spPr>
        <p:txBody>
          <a:bodyPr lIns="91440" tIns="45720" rIns="91440" bIns="45720" anchor="t"/>
          <a:lstStyle/>
          <a:p>
            <a:pPr marL="0" indent="0"/>
            <a:r>
              <a:rPr lang="nl-NL" dirty="0">
                <a:cs typeface="Calibri"/>
              </a:rPr>
              <a:t>Door een lokale pagina te maken op Google Mijn Bedrijf, kan uw bedrijfsinformatie worden weergegeven in Google Zoeken, Google Earth en andere Google-services</a:t>
            </a:r>
          </a:p>
          <a:p>
            <a:pPr marL="0" indent="0"/>
            <a:endParaRPr lang="en-US" sz="2800" dirty="0">
              <a:cs typeface="Calibri"/>
              <a:hlinkClick r:id="rId3">
                <a:extLst>
                  <a:ext uri="{A12FA001-AC4F-418D-AE19-62706E023703}">
                    <ahyp:hlinkClr xmlns:ahyp="http://schemas.microsoft.com/office/drawing/2018/hyperlinkcolor" val="tx"/>
                  </a:ext>
                </a:extLst>
              </a:hlinkClick>
            </a:endParaRPr>
          </a:p>
          <a:p>
            <a:pPr marL="0" indent="0"/>
            <a:r>
              <a:rPr lang="en-US" dirty="0">
                <a:cs typeface="Calibri"/>
                <a:hlinkClick r:id="rId3">
                  <a:extLst>
                    <a:ext uri="{A12FA001-AC4F-418D-AE19-62706E023703}">
                      <ahyp:hlinkClr xmlns:ahyp="http://schemas.microsoft.com/office/drawing/2018/hyperlinkcolor" val="tx"/>
                    </a:ext>
                  </a:extLst>
                </a:hlinkClick>
              </a:rPr>
              <a:t>https://support.google.com/business</a:t>
            </a:r>
            <a:endParaRPr lang="en-US" dirty="0">
              <a:cs typeface="Calibri"/>
            </a:endParaRPr>
          </a:p>
          <a:p>
            <a:pPr marL="0" indent="0"/>
            <a:endParaRPr lang="en-US" sz="2800" dirty="0">
              <a:solidFill>
                <a:srgbClr val="000000"/>
              </a:solidFill>
              <a:cs typeface="Calibri"/>
            </a:endParaRPr>
          </a:p>
          <a:p>
            <a:endParaRPr lang="en-US" dirty="0">
              <a:cs typeface="Calibri"/>
            </a:endParaRPr>
          </a:p>
        </p:txBody>
      </p:sp>
      <p:sp>
        <p:nvSpPr>
          <p:cNvPr id="4" name="Text Placeholder 3">
            <a:extLst>
              <a:ext uri="{FF2B5EF4-FFF2-40B4-BE49-F238E27FC236}">
                <a16:creationId xmlns:a16="http://schemas.microsoft.com/office/drawing/2014/main" id="{465B6BD8-C30B-3DE8-586F-2501CD4A804D}"/>
              </a:ext>
            </a:extLst>
          </p:cNvPr>
          <p:cNvSpPr>
            <a:spLocks noGrp="1"/>
          </p:cNvSpPr>
          <p:nvPr>
            <p:ph type="body" sz="quarter" idx="16"/>
          </p:nvPr>
        </p:nvSpPr>
        <p:spPr>
          <a:xfrm>
            <a:off x="581998" y="973685"/>
            <a:ext cx="8755042" cy="992652"/>
          </a:xfrm>
        </p:spPr>
        <p:txBody>
          <a:bodyPr lIns="91440" tIns="45720" rIns="91440" bIns="45720" anchor="t">
            <a:noAutofit/>
          </a:bodyPr>
          <a:lstStyle/>
          <a:p>
            <a:r>
              <a:rPr lang="nl-NL" sz="3200" b="1">
                <a:cs typeface="Calibri"/>
              </a:rPr>
              <a:t>Claim uw opslagruimte - Google Mijn Bedrijf</a:t>
            </a:r>
            <a:endParaRPr lang="en-US" sz="3200" b="1" dirty="0"/>
          </a:p>
        </p:txBody>
      </p:sp>
    </p:spTree>
    <p:extLst>
      <p:ext uri="{BB962C8B-B14F-4D97-AF65-F5344CB8AC3E}">
        <p14:creationId xmlns:p14="http://schemas.microsoft.com/office/powerpoint/2010/main" val="397938433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0">
            <a:extLst>
              <a:ext uri="{FF2B5EF4-FFF2-40B4-BE49-F238E27FC236}">
                <a16:creationId xmlns:a16="http://schemas.microsoft.com/office/drawing/2014/main" id="{17A7BE05-8C0D-C64D-166D-284B4BFA022B}"/>
              </a:ext>
            </a:extLst>
          </p:cNvPr>
          <p:cNvSpPr/>
          <p:nvPr/>
        </p:nvSpPr>
        <p:spPr>
          <a:xfrm>
            <a:off x="1649" y="771480"/>
            <a:ext cx="789078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r>
              <a:rPr lang="en-US" sz="3600" dirty="0" err="1">
                <a:cs typeface="Calibri"/>
              </a:rPr>
              <a:t>Promotie</a:t>
            </a:r>
            <a:r>
              <a:rPr lang="en-US" sz="3600" dirty="0">
                <a:cs typeface="Calibri"/>
              </a:rPr>
              <a:t>- </a:t>
            </a:r>
            <a:r>
              <a:rPr lang="en-US" sz="3600" dirty="0" err="1">
                <a:cs typeface="Calibri"/>
              </a:rPr>
              <a:t>en</a:t>
            </a:r>
            <a:r>
              <a:rPr lang="en-US" sz="3600" dirty="0">
                <a:cs typeface="Calibri"/>
              </a:rPr>
              <a:t> </a:t>
            </a:r>
            <a:r>
              <a:rPr lang="en-US" sz="3600" dirty="0" err="1">
                <a:cs typeface="Calibri"/>
              </a:rPr>
              <a:t>marketingmateriaal</a:t>
            </a:r>
            <a:endParaRPr lang="en-US" sz="3600" b="0" i="0" dirty="0">
              <a:latin typeface="Calibri" panose="020F0502020204030204" pitchFamily="34" charset="0"/>
            </a:endParaRPr>
          </a:p>
        </p:txBody>
      </p:sp>
      <p:sp>
        <p:nvSpPr>
          <p:cNvPr id="2" name="Text Placeholder 1">
            <a:extLst>
              <a:ext uri="{FF2B5EF4-FFF2-40B4-BE49-F238E27FC236}">
                <a16:creationId xmlns:a16="http://schemas.microsoft.com/office/drawing/2014/main" id="{305916A7-3F25-3583-7BB2-F6B76EC0AA1F}"/>
              </a:ext>
            </a:extLst>
          </p:cNvPr>
          <p:cNvSpPr>
            <a:spLocks noGrp="1"/>
          </p:cNvSpPr>
          <p:nvPr>
            <p:ph type="body" sz="quarter" idx="18"/>
          </p:nvPr>
        </p:nvSpPr>
        <p:spPr>
          <a:xfrm>
            <a:off x="7892433" y="784816"/>
            <a:ext cx="2513658" cy="790318"/>
          </a:xfrm>
        </p:spPr>
        <p:txBody>
          <a:bodyPr lIns="91440" tIns="45720" rIns="91440" bIns="45720" anchor="t"/>
          <a:lstStyle/>
          <a:p>
            <a:pPr algn="ctr"/>
            <a:r>
              <a:rPr lang="nl-NL" sz="2000" b="1" dirty="0">
                <a:cs typeface="Calibri"/>
              </a:rPr>
              <a:t>Geef prioriteit aan wat je het meest nodig hebt</a:t>
            </a:r>
            <a:endParaRPr lang="en-US" sz="2000" dirty="0">
              <a:cs typeface="Calibri"/>
            </a:endParaRPr>
          </a:p>
        </p:txBody>
      </p:sp>
      <p:sp>
        <p:nvSpPr>
          <p:cNvPr id="6" name="TextBox 5">
            <a:extLst>
              <a:ext uri="{FF2B5EF4-FFF2-40B4-BE49-F238E27FC236}">
                <a16:creationId xmlns:a16="http://schemas.microsoft.com/office/drawing/2014/main" id="{5451FC98-08ED-0E45-E420-B4A4893871C6}"/>
              </a:ext>
            </a:extLst>
          </p:cNvPr>
          <p:cNvSpPr txBox="1"/>
          <p:nvPr/>
        </p:nvSpPr>
        <p:spPr>
          <a:xfrm>
            <a:off x="524665" y="1757536"/>
            <a:ext cx="274320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DE0A1D"/>
                </a:solidFill>
                <a:cs typeface="Calibri"/>
              </a:rPr>
              <a:t>Visitekaartjes</a:t>
            </a:r>
            <a:endParaRPr lang="en-US" sz="2400" b="1" dirty="0">
              <a:solidFill>
                <a:srgbClr val="DE0A1D"/>
              </a:solidFill>
            </a:endParaRPr>
          </a:p>
        </p:txBody>
      </p:sp>
      <p:sp>
        <p:nvSpPr>
          <p:cNvPr id="7" name="TextBox 6">
            <a:extLst>
              <a:ext uri="{FF2B5EF4-FFF2-40B4-BE49-F238E27FC236}">
                <a16:creationId xmlns:a16="http://schemas.microsoft.com/office/drawing/2014/main" id="{15520CC6-C9FD-2532-6F9F-FC9EED43D6D8}"/>
              </a:ext>
            </a:extLst>
          </p:cNvPr>
          <p:cNvSpPr txBox="1"/>
          <p:nvPr/>
        </p:nvSpPr>
        <p:spPr>
          <a:xfrm>
            <a:off x="524665" y="2825423"/>
            <a:ext cx="1963825"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solidFill>
                  <a:srgbClr val="DE0A1D"/>
                </a:solidFill>
                <a:cs typeface="Calibri"/>
              </a:rPr>
              <a:t>Product </a:t>
            </a:r>
            <a:r>
              <a:rPr lang="en-US" sz="2400" b="1" dirty="0" err="1">
                <a:solidFill>
                  <a:srgbClr val="DE0A1D"/>
                </a:solidFill>
                <a:cs typeface="Calibri"/>
              </a:rPr>
              <a:t>Fotografie</a:t>
            </a:r>
            <a:endParaRPr lang="en-US" sz="2400" b="1" dirty="0">
              <a:solidFill>
                <a:srgbClr val="DE0A1D"/>
              </a:solidFill>
            </a:endParaRPr>
          </a:p>
        </p:txBody>
      </p:sp>
      <p:sp>
        <p:nvSpPr>
          <p:cNvPr id="8" name="TextBox 7">
            <a:extLst>
              <a:ext uri="{FF2B5EF4-FFF2-40B4-BE49-F238E27FC236}">
                <a16:creationId xmlns:a16="http://schemas.microsoft.com/office/drawing/2014/main" id="{5E336458-B788-8CF8-042C-81B080AD83E0}"/>
              </a:ext>
            </a:extLst>
          </p:cNvPr>
          <p:cNvSpPr txBox="1"/>
          <p:nvPr/>
        </p:nvSpPr>
        <p:spPr>
          <a:xfrm>
            <a:off x="2582105" y="4017309"/>
            <a:ext cx="8335993" cy="16312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2000" dirty="0">
                <a:solidFill>
                  <a:srgbClr val="003841"/>
                </a:solidFill>
                <a:ea typeface="Segoe UI"/>
                <a:cs typeface="Segoe UI"/>
              </a:rPr>
              <a:t>Voor lokale media zijn journalisten en lokale nieuwszenders altijd geïnteresseerd in lokale nieuwsverhalen.
Inmiddels weet je wat je USP is, heb je het begin van een merkverhaal en misschien zelfs een lanceringsdatum voor het bedrijf - voeg dit allemaal samen in een persbericht en je zult zeker wat publiciteit krijgen</a:t>
            </a:r>
            <a:endParaRPr lang="en-US" sz="2000" dirty="0">
              <a:solidFill>
                <a:srgbClr val="086D6E"/>
              </a:solidFill>
              <a:cs typeface="Segoe UI"/>
            </a:endParaRPr>
          </a:p>
        </p:txBody>
      </p:sp>
      <p:sp>
        <p:nvSpPr>
          <p:cNvPr id="10" name="TextBox 9">
            <a:extLst>
              <a:ext uri="{FF2B5EF4-FFF2-40B4-BE49-F238E27FC236}">
                <a16:creationId xmlns:a16="http://schemas.microsoft.com/office/drawing/2014/main" id="{8355892D-8675-4FAF-D2DC-49D8D28D7C84}"/>
              </a:ext>
            </a:extLst>
          </p:cNvPr>
          <p:cNvSpPr txBox="1"/>
          <p:nvPr/>
        </p:nvSpPr>
        <p:spPr>
          <a:xfrm>
            <a:off x="2579957" y="1738143"/>
            <a:ext cx="7800108"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2000" dirty="0">
                <a:solidFill>
                  <a:srgbClr val="595959"/>
                </a:solidFill>
              </a:rPr>
              <a:t>Ze zijn misschien ouderwets, maar ze zijn een belangrijk marketinginstrument om uw geloofwaardigheid als bedrijfseigenaar op te bouwen, te netwerken en connecties te leggen</a:t>
            </a:r>
            <a:endParaRPr lang="en-US" sz="2000" dirty="0">
              <a:solidFill>
                <a:srgbClr val="595959"/>
              </a:solidFill>
              <a:cs typeface="Calibri"/>
            </a:endParaRPr>
          </a:p>
        </p:txBody>
      </p:sp>
      <p:sp>
        <p:nvSpPr>
          <p:cNvPr id="11" name="TextBox 10">
            <a:extLst>
              <a:ext uri="{FF2B5EF4-FFF2-40B4-BE49-F238E27FC236}">
                <a16:creationId xmlns:a16="http://schemas.microsoft.com/office/drawing/2014/main" id="{30C40C4F-9668-2E84-BFD2-9930A6FD4C58}"/>
              </a:ext>
            </a:extLst>
          </p:cNvPr>
          <p:cNvSpPr txBox="1"/>
          <p:nvPr/>
        </p:nvSpPr>
        <p:spPr>
          <a:xfrm>
            <a:off x="2579581" y="2825423"/>
            <a:ext cx="8484176"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2000" dirty="0">
                <a:solidFill>
                  <a:srgbClr val="595959"/>
                </a:solidFill>
                <a:cs typeface="Segoe UI"/>
              </a:rPr>
              <a:t>Smartphones hebben nu een camera van uitstekende kwaliteit. Experimenteer met de jouwe en leer van anderen op Instagram hoe je foto's kunt maken die aanzetten tot betrokkenheid!</a:t>
            </a:r>
            <a:endParaRPr lang="en-US" sz="2000" dirty="0">
              <a:solidFill>
                <a:srgbClr val="086D6E"/>
              </a:solidFill>
              <a:cs typeface="Calibri"/>
            </a:endParaRPr>
          </a:p>
        </p:txBody>
      </p:sp>
      <p:sp>
        <p:nvSpPr>
          <p:cNvPr id="12" name="TextBox 11">
            <a:extLst>
              <a:ext uri="{FF2B5EF4-FFF2-40B4-BE49-F238E27FC236}">
                <a16:creationId xmlns:a16="http://schemas.microsoft.com/office/drawing/2014/main" id="{5B85E37F-D262-59CF-0C6B-57673E4E6D53}"/>
              </a:ext>
            </a:extLst>
          </p:cNvPr>
          <p:cNvSpPr txBox="1"/>
          <p:nvPr/>
        </p:nvSpPr>
        <p:spPr>
          <a:xfrm>
            <a:off x="524665" y="4004095"/>
            <a:ext cx="274320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DE0A1D"/>
                </a:solidFill>
                <a:cs typeface="Calibri"/>
              </a:rPr>
              <a:t>Persbericht</a:t>
            </a:r>
          </a:p>
        </p:txBody>
      </p:sp>
    </p:spTree>
    <p:extLst>
      <p:ext uri="{BB962C8B-B14F-4D97-AF65-F5344CB8AC3E}">
        <p14:creationId xmlns:p14="http://schemas.microsoft.com/office/powerpoint/2010/main" val="67118702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D9B34FA-EE65-360E-646C-F0B1FE15D473}"/>
              </a:ext>
            </a:extLst>
          </p:cNvPr>
          <p:cNvSpPr>
            <a:spLocks noGrp="1"/>
          </p:cNvSpPr>
          <p:nvPr>
            <p:ph type="body" sz="quarter" idx="16"/>
          </p:nvPr>
        </p:nvSpPr>
        <p:spPr/>
        <p:txBody>
          <a:bodyPr/>
          <a:lstStyle/>
          <a:p>
            <a:endParaRPr lang="en-US"/>
          </a:p>
        </p:txBody>
      </p:sp>
      <p:sp>
        <p:nvSpPr>
          <p:cNvPr id="5" name="Freeform 10">
            <a:extLst>
              <a:ext uri="{FF2B5EF4-FFF2-40B4-BE49-F238E27FC236}">
                <a16:creationId xmlns:a16="http://schemas.microsoft.com/office/drawing/2014/main" id="{A1917C91-5363-35EB-6DA0-5BAA24AB7751}"/>
              </a:ext>
            </a:extLst>
          </p:cNvPr>
          <p:cNvSpPr/>
          <p:nvPr/>
        </p:nvSpPr>
        <p:spPr>
          <a:xfrm>
            <a:off x="363337" y="760927"/>
            <a:ext cx="9393871"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r>
              <a:rPr lang="nl-NL" sz="3600" dirty="0">
                <a:cs typeface="Calibri"/>
              </a:rPr>
              <a:t>    Benut de kracht van e-mailmarketing</a:t>
            </a:r>
            <a:endParaRPr lang="en-US" sz="3600" b="0" i="0" dirty="0">
              <a:latin typeface="Calibri" panose="020F0502020204030204" pitchFamily="34" charset="0"/>
            </a:endParaRPr>
          </a:p>
        </p:txBody>
      </p:sp>
      <p:pic>
        <p:nvPicPr>
          <p:cNvPr id="6" name="Picture 5" descr="An envelope with a paper and a bell&#10;&#10;Description automatically generated">
            <a:extLst>
              <a:ext uri="{FF2B5EF4-FFF2-40B4-BE49-F238E27FC236}">
                <a16:creationId xmlns:a16="http://schemas.microsoft.com/office/drawing/2014/main" id="{CC2FECC5-5992-5C4D-E6A5-06842F40A844}"/>
              </a:ext>
            </a:extLst>
          </p:cNvPr>
          <p:cNvPicPr>
            <a:picLocks noChangeAspect="1"/>
          </p:cNvPicPr>
          <p:nvPr/>
        </p:nvPicPr>
        <p:blipFill>
          <a:blip r:embed="rId2"/>
          <a:stretch>
            <a:fillRect/>
          </a:stretch>
        </p:blipFill>
        <p:spPr>
          <a:xfrm>
            <a:off x="8184565" y="2419350"/>
            <a:ext cx="2352675" cy="2019300"/>
          </a:xfrm>
          <a:prstGeom prst="rect">
            <a:avLst/>
          </a:prstGeom>
        </p:spPr>
      </p:pic>
      <p:sp>
        <p:nvSpPr>
          <p:cNvPr id="7" name="Text Placeholder 4">
            <a:extLst>
              <a:ext uri="{FF2B5EF4-FFF2-40B4-BE49-F238E27FC236}">
                <a16:creationId xmlns:a16="http://schemas.microsoft.com/office/drawing/2014/main" id="{D63D2301-367C-E12B-8ECE-328AF194B855}"/>
              </a:ext>
            </a:extLst>
          </p:cNvPr>
          <p:cNvSpPr>
            <a:spLocks noGrp="1"/>
          </p:cNvSpPr>
          <p:nvPr/>
        </p:nvSpPr>
        <p:spPr>
          <a:xfrm>
            <a:off x="893707" y="1711862"/>
            <a:ext cx="11298293" cy="404682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003841"/>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lnSpc>
                <a:spcPct val="100000"/>
              </a:lnSpc>
              <a:spcBef>
                <a:spcPts val="0"/>
              </a:spcBef>
              <a:buClr>
                <a:srgbClr val="EC2179"/>
              </a:buClr>
              <a:buFont typeface="Arial" charset="0"/>
              <a:buChar char="•"/>
            </a:pPr>
            <a:r>
              <a:rPr lang="nl-NL" dirty="0"/>
              <a:t>Marketinginspanningen met een hoge impact
Gemakkelijk te volgen aantal ontvangers</a:t>
            </a:r>
          </a:p>
          <a:p>
            <a:pPr marL="342900" indent="-342900">
              <a:lnSpc>
                <a:spcPct val="100000"/>
              </a:lnSpc>
              <a:spcBef>
                <a:spcPts val="0"/>
              </a:spcBef>
              <a:buClr>
                <a:srgbClr val="EC2179"/>
              </a:buClr>
              <a:buFont typeface="Arial" charset="0"/>
              <a:buChar char="•"/>
            </a:pPr>
            <a:r>
              <a:rPr lang="en-US" dirty="0"/>
              <a:t>GRATIS </a:t>
            </a:r>
            <a:r>
              <a:rPr lang="en-US" dirty="0" err="1"/>
              <a:t>pakketten</a:t>
            </a:r>
            <a:r>
              <a:rPr lang="en-US" dirty="0"/>
              <a:t> </a:t>
            </a:r>
            <a:r>
              <a:rPr lang="en-US" dirty="0" err="1"/>
              <a:t>bijv</a:t>
            </a:r>
            <a:r>
              <a:rPr lang="en-US" dirty="0"/>
              <a:t>.. </a:t>
            </a:r>
            <a:r>
              <a:rPr lang="en-US" dirty="0">
                <a:hlinkClick r:id="rId3"/>
              </a:rPr>
              <a:t>http://www.mailchimp.com</a:t>
            </a:r>
            <a:endParaRPr lang="en-US" dirty="0"/>
          </a:p>
          <a:p>
            <a:pPr marL="342900" indent="-342900">
              <a:lnSpc>
                <a:spcPct val="100000"/>
              </a:lnSpc>
              <a:spcBef>
                <a:spcPts val="0"/>
              </a:spcBef>
              <a:buClr>
                <a:srgbClr val="EC2179"/>
              </a:buClr>
              <a:buFont typeface="Arial" charset="0"/>
              <a:buChar char="•"/>
            </a:pPr>
            <a:r>
              <a:rPr lang="nl-NL" dirty="0"/>
              <a:t>Online </a:t>
            </a:r>
            <a:r>
              <a:rPr lang="nl-NL" dirty="0" err="1"/>
              <a:t>ezine</a:t>
            </a:r>
            <a:r>
              <a:rPr lang="nl-NL" dirty="0"/>
              <a:t> &amp; nieuwsbrief applicatie
Aanmelden – GRATIS account
Stuur 12.000 e-mails per maand naar 2.000 abonnees
Maak een nieuwsbrief in 3 eenvoudige stappen</a:t>
            </a:r>
          </a:p>
          <a:p>
            <a:pPr>
              <a:lnSpc>
                <a:spcPct val="100000"/>
              </a:lnSpc>
              <a:spcBef>
                <a:spcPts val="0"/>
              </a:spcBef>
              <a:buClr>
                <a:srgbClr val="EC2179"/>
              </a:buClr>
            </a:pPr>
            <a:r>
              <a:rPr lang="en-US" dirty="0">
                <a:solidFill>
                  <a:srgbClr val="EC2179"/>
                </a:solidFill>
              </a:rPr>
              <a:t>-</a:t>
            </a:r>
            <a:r>
              <a:rPr lang="en-US" dirty="0"/>
              <a:t> </a:t>
            </a:r>
            <a:r>
              <a:rPr lang="nl-NL" dirty="0"/>
              <a:t>Lijst maken</a:t>
            </a:r>
          </a:p>
          <a:p>
            <a:pPr>
              <a:lnSpc>
                <a:spcPct val="100000"/>
              </a:lnSpc>
              <a:spcBef>
                <a:spcPts val="0"/>
              </a:spcBef>
              <a:buClr>
                <a:srgbClr val="EC2179"/>
              </a:buClr>
            </a:pPr>
            <a:r>
              <a:rPr lang="nl-NL" dirty="0"/>
              <a:t>- Ontwerp Aanmeldingsformulier
- Campagnes maken en verzenden
- Anderen zijn </a:t>
            </a:r>
            <a:r>
              <a:rPr lang="en-US" dirty="0">
                <a:hlinkClick r:id="rId4"/>
              </a:rPr>
              <a:t>www.constantcontact.com</a:t>
            </a:r>
            <a:r>
              <a:rPr lang="en-US" dirty="0"/>
              <a:t> </a:t>
            </a:r>
            <a:r>
              <a:rPr lang="en-US" dirty="0" err="1"/>
              <a:t>en</a:t>
            </a:r>
            <a:r>
              <a:rPr lang="en-US" dirty="0"/>
              <a:t> </a:t>
            </a:r>
            <a:r>
              <a:rPr lang="en-US" dirty="0">
                <a:hlinkClick r:id="rId5"/>
              </a:rPr>
              <a:t>www.aweber.com</a:t>
            </a:r>
            <a:endParaRPr lang="en-US" dirty="0"/>
          </a:p>
          <a:p>
            <a:pPr marL="342900" indent="-342900">
              <a:lnSpc>
                <a:spcPct val="100000"/>
              </a:lnSpc>
              <a:spcBef>
                <a:spcPts val="0"/>
              </a:spcBef>
              <a:buClr>
                <a:srgbClr val="EC2179"/>
              </a:buClr>
              <a:buFont typeface="Arial" charset="0"/>
              <a:buChar char="•"/>
            </a:pPr>
            <a:endParaRPr lang="en-US" dirty="0"/>
          </a:p>
        </p:txBody>
      </p:sp>
    </p:spTree>
    <p:extLst>
      <p:ext uri="{BB962C8B-B14F-4D97-AF65-F5344CB8AC3E}">
        <p14:creationId xmlns:p14="http://schemas.microsoft.com/office/powerpoint/2010/main" val="128916832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DFEBC3-F2BA-5E67-997B-E74EC74D16B7}"/>
              </a:ext>
            </a:extLst>
          </p:cNvPr>
          <p:cNvSpPr>
            <a:spLocks noGrp="1"/>
          </p:cNvSpPr>
          <p:nvPr>
            <p:ph type="body" sz="quarter" idx="18"/>
          </p:nvPr>
        </p:nvSpPr>
        <p:spPr>
          <a:xfrm>
            <a:off x="4344450" y="1858899"/>
            <a:ext cx="6272827" cy="3849918"/>
          </a:xfrm>
        </p:spPr>
        <p:txBody>
          <a:bodyPr lIns="91440" tIns="45720" rIns="91440" bIns="45720" anchor="t"/>
          <a:lstStyle/>
          <a:p>
            <a:pPr marL="0" indent="0"/>
            <a:r>
              <a:rPr lang="nl-NL" sz="2000" dirty="0" err="1">
                <a:solidFill>
                  <a:srgbClr val="003841"/>
                </a:solidFill>
                <a:cs typeface="Calibri"/>
              </a:rPr>
              <a:t>Social</a:t>
            </a:r>
            <a:r>
              <a:rPr lang="nl-NL" sz="2000" dirty="0">
                <a:solidFill>
                  <a:srgbClr val="003841"/>
                </a:solidFill>
                <a:cs typeface="Calibri"/>
              </a:rPr>
              <a:t> Media is een van de beste marketingtools voor startende bedrijven en ondernemers. Waarom? Het is gratis, je moet er wat tijd en moeite in steken. Het kan u helpen in contact te komen met klanten op lokaal, regionaal, nationaal niveau en zelfs wereldwijd!
Er is een </a:t>
            </a:r>
            <a:r>
              <a:rPr lang="nl-NL" sz="2000" dirty="0" err="1">
                <a:solidFill>
                  <a:srgbClr val="003841"/>
                </a:solidFill>
                <a:cs typeface="Calibri"/>
              </a:rPr>
              <a:t>social</a:t>
            </a:r>
            <a:r>
              <a:rPr lang="nl-NL" sz="2000" dirty="0">
                <a:solidFill>
                  <a:srgbClr val="003841"/>
                </a:solidFill>
                <a:cs typeface="Calibri"/>
              </a:rPr>
              <a:t> media platform voor iedereen en elk type bedrijf! Je kunt 'small talk' met potentiële klanten en sterke klantrelaties opbouwen. Het is waar je een meer persoonlijke kant van je bedrijf kunt laten zien, de sfeer is meer '</a:t>
            </a:r>
            <a:r>
              <a:rPr lang="nl-NL" sz="2000" dirty="0" err="1">
                <a:solidFill>
                  <a:srgbClr val="003841"/>
                </a:solidFill>
                <a:cs typeface="Calibri"/>
              </a:rPr>
              <a:t>laid</a:t>
            </a:r>
            <a:r>
              <a:rPr lang="nl-NL" sz="2000" dirty="0">
                <a:solidFill>
                  <a:srgbClr val="003841"/>
                </a:solidFill>
                <a:cs typeface="Calibri"/>
              </a:rPr>
              <a:t> back' en de etiquette informeler.</a:t>
            </a:r>
            <a:endParaRPr lang="en-US" sz="2000" dirty="0">
              <a:cs typeface="Calibri"/>
            </a:endParaRPr>
          </a:p>
        </p:txBody>
      </p:sp>
      <p:sp>
        <p:nvSpPr>
          <p:cNvPr id="3" name="Text Placeholder 2">
            <a:extLst>
              <a:ext uri="{FF2B5EF4-FFF2-40B4-BE49-F238E27FC236}">
                <a16:creationId xmlns:a16="http://schemas.microsoft.com/office/drawing/2014/main" id="{46CE18C6-98AF-1C97-0690-31F0B480F982}"/>
              </a:ext>
            </a:extLst>
          </p:cNvPr>
          <p:cNvSpPr>
            <a:spLocks noGrp="1"/>
          </p:cNvSpPr>
          <p:nvPr>
            <p:ph type="body" sz="quarter" idx="16"/>
          </p:nvPr>
        </p:nvSpPr>
        <p:spPr/>
        <p:txBody>
          <a:bodyPr/>
          <a:lstStyle/>
          <a:p>
            <a:endParaRPr lang="en-US"/>
          </a:p>
        </p:txBody>
      </p:sp>
      <p:sp>
        <p:nvSpPr>
          <p:cNvPr id="5" name="Freeform 10">
            <a:extLst>
              <a:ext uri="{FF2B5EF4-FFF2-40B4-BE49-F238E27FC236}">
                <a16:creationId xmlns:a16="http://schemas.microsoft.com/office/drawing/2014/main" id="{85CDBBFC-A337-C5E1-59B1-C8CAFCEBB224}"/>
              </a:ext>
            </a:extLst>
          </p:cNvPr>
          <p:cNvSpPr/>
          <p:nvPr/>
        </p:nvSpPr>
        <p:spPr>
          <a:xfrm>
            <a:off x="-345" y="760927"/>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ctr"/>
            <a:r>
              <a:rPr lang="nl-NL" sz="3600">
                <a:cs typeface="Calibri"/>
              </a:rPr>
              <a:t>Wees slim op sociale media</a:t>
            </a:r>
            <a:endParaRPr lang="en-US" sz="3600" b="0" i="0" dirty="0">
              <a:latin typeface="Calibri" panose="020F0502020204030204" pitchFamily="34" charset="0"/>
            </a:endParaRPr>
          </a:p>
        </p:txBody>
      </p:sp>
      <p:pic>
        <p:nvPicPr>
          <p:cNvPr id="6" name="Picture 5" descr="A person&amp;#39;s hands pointing at a tablet&#10;&#10;Description automatically generated">
            <a:extLst>
              <a:ext uri="{FF2B5EF4-FFF2-40B4-BE49-F238E27FC236}">
                <a16:creationId xmlns:a16="http://schemas.microsoft.com/office/drawing/2014/main" id="{ADE44B21-2A6A-45EA-FE68-619F16A06A68}"/>
              </a:ext>
            </a:extLst>
          </p:cNvPr>
          <p:cNvPicPr>
            <a:picLocks noChangeAspect="1"/>
          </p:cNvPicPr>
          <p:nvPr/>
        </p:nvPicPr>
        <p:blipFill>
          <a:blip r:embed="rId2"/>
          <a:stretch>
            <a:fillRect/>
          </a:stretch>
        </p:blipFill>
        <p:spPr>
          <a:xfrm>
            <a:off x="796636" y="1714500"/>
            <a:ext cx="3099955" cy="3887933"/>
          </a:xfrm>
          <a:prstGeom prst="rect">
            <a:avLst/>
          </a:prstGeom>
        </p:spPr>
      </p:pic>
    </p:spTree>
    <p:extLst>
      <p:ext uri="{BB962C8B-B14F-4D97-AF65-F5344CB8AC3E}">
        <p14:creationId xmlns:p14="http://schemas.microsoft.com/office/powerpoint/2010/main" val="243041554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DFEBC3-F2BA-5E67-997B-E74EC74D16B7}"/>
              </a:ext>
            </a:extLst>
          </p:cNvPr>
          <p:cNvSpPr>
            <a:spLocks noGrp="1"/>
          </p:cNvSpPr>
          <p:nvPr>
            <p:ph type="body" sz="quarter" idx="18"/>
          </p:nvPr>
        </p:nvSpPr>
        <p:spPr>
          <a:xfrm>
            <a:off x="3896591" y="1752515"/>
            <a:ext cx="6998208" cy="3849918"/>
          </a:xfrm>
        </p:spPr>
        <p:txBody>
          <a:bodyPr lIns="91440" tIns="45720" rIns="91440" bIns="45720" anchor="t"/>
          <a:lstStyle/>
          <a:p>
            <a:pPr marL="342900" indent="-342900">
              <a:buFont typeface="Arial" panose="020B0604020202020204" pitchFamily="34" charset="0"/>
              <a:buChar char="•"/>
            </a:pPr>
            <a:r>
              <a:rPr lang="nl-NL" sz="2000" dirty="0">
                <a:cs typeface="Calibri"/>
              </a:rPr>
              <a:t>Identificeer de sociale-mediaplatforms waar uw ideale klanten de voorkeur aan geven - dit zijn de kanalen die u prioriteit geeft</a:t>
            </a:r>
          </a:p>
          <a:p>
            <a:pPr marL="342900" indent="-342900">
              <a:buFont typeface="Arial" panose="020B0604020202020204" pitchFamily="34" charset="0"/>
              <a:buChar char="•"/>
            </a:pPr>
            <a:r>
              <a:rPr lang="nl-NL" sz="2000" dirty="0">
                <a:cs typeface="Calibri"/>
              </a:rPr>
              <a:t>Onderzoek relevante hashtags om uw inhoud naar de juiste mensen te pushen
Elk bericht moet een afbeelding van hoge kwaliteit, een kernboodschap en een call-</a:t>
            </a:r>
            <a:r>
              <a:rPr lang="nl-NL" sz="2000" dirty="0" err="1">
                <a:cs typeface="Calibri"/>
              </a:rPr>
              <a:t>to</a:t>
            </a:r>
            <a:r>
              <a:rPr lang="nl-NL" sz="2000" dirty="0">
                <a:cs typeface="Calibri"/>
              </a:rPr>
              <a:t>-action bevatten (like, een reactie toevoegen, doorklikken naar onze website, gebruik maken van een aanbieding enz.
Houd uw analyses in de gaten en leer wat de beste tijd en beste dagen zijn om te posten, en op welk type berichten uw ideale klanten eerder zullen klikken</a:t>
            </a:r>
            <a:endParaRPr lang="en-US" sz="2000" dirty="0">
              <a:cs typeface="Calibri"/>
            </a:endParaRPr>
          </a:p>
        </p:txBody>
      </p:sp>
      <p:sp>
        <p:nvSpPr>
          <p:cNvPr id="3" name="Text Placeholder 2">
            <a:extLst>
              <a:ext uri="{FF2B5EF4-FFF2-40B4-BE49-F238E27FC236}">
                <a16:creationId xmlns:a16="http://schemas.microsoft.com/office/drawing/2014/main" id="{46CE18C6-98AF-1C97-0690-31F0B480F982}"/>
              </a:ext>
            </a:extLst>
          </p:cNvPr>
          <p:cNvSpPr>
            <a:spLocks noGrp="1"/>
          </p:cNvSpPr>
          <p:nvPr>
            <p:ph type="body" sz="quarter" idx="16"/>
          </p:nvPr>
        </p:nvSpPr>
        <p:spPr/>
        <p:txBody>
          <a:bodyPr/>
          <a:lstStyle/>
          <a:p>
            <a:endParaRPr lang="en-US"/>
          </a:p>
        </p:txBody>
      </p:sp>
      <p:sp>
        <p:nvSpPr>
          <p:cNvPr id="5" name="Freeform 10">
            <a:extLst>
              <a:ext uri="{FF2B5EF4-FFF2-40B4-BE49-F238E27FC236}">
                <a16:creationId xmlns:a16="http://schemas.microsoft.com/office/drawing/2014/main" id="{85CDBBFC-A337-C5E1-59B1-C8CAFCEBB224}"/>
              </a:ext>
            </a:extLst>
          </p:cNvPr>
          <p:cNvSpPr/>
          <p:nvPr/>
        </p:nvSpPr>
        <p:spPr>
          <a:xfrm>
            <a:off x="-345" y="760927"/>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ctr"/>
            <a:r>
              <a:rPr lang="nl-NL" sz="3600">
                <a:cs typeface="Calibri"/>
              </a:rPr>
              <a:t>Wees slim op sociale media</a:t>
            </a:r>
            <a:endParaRPr lang="en-US" sz="3600" b="0" i="0" dirty="0">
              <a:latin typeface="Calibri" panose="020F0502020204030204" pitchFamily="34" charset="0"/>
            </a:endParaRPr>
          </a:p>
        </p:txBody>
      </p:sp>
      <p:pic>
        <p:nvPicPr>
          <p:cNvPr id="6" name="Picture 5" descr="A person&amp;#39;s hands pointing at a tablet&#10;&#10;Description automatically generated">
            <a:extLst>
              <a:ext uri="{FF2B5EF4-FFF2-40B4-BE49-F238E27FC236}">
                <a16:creationId xmlns:a16="http://schemas.microsoft.com/office/drawing/2014/main" id="{ADE44B21-2A6A-45EA-FE68-619F16A06A68}"/>
              </a:ext>
            </a:extLst>
          </p:cNvPr>
          <p:cNvPicPr>
            <a:picLocks noChangeAspect="1"/>
          </p:cNvPicPr>
          <p:nvPr/>
        </p:nvPicPr>
        <p:blipFill>
          <a:blip r:embed="rId2"/>
          <a:stretch>
            <a:fillRect/>
          </a:stretch>
        </p:blipFill>
        <p:spPr>
          <a:xfrm>
            <a:off x="796636" y="1714500"/>
            <a:ext cx="3099955" cy="3887933"/>
          </a:xfrm>
          <a:prstGeom prst="rect">
            <a:avLst/>
          </a:prstGeom>
        </p:spPr>
      </p:pic>
    </p:spTree>
    <p:extLst>
      <p:ext uri="{BB962C8B-B14F-4D97-AF65-F5344CB8AC3E}">
        <p14:creationId xmlns:p14="http://schemas.microsoft.com/office/powerpoint/2010/main" val="74553368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0">
            <a:extLst>
              <a:ext uri="{FF2B5EF4-FFF2-40B4-BE49-F238E27FC236}">
                <a16:creationId xmlns:a16="http://schemas.microsoft.com/office/drawing/2014/main" id="{81E5307D-B018-999C-F29C-D700CE67674E}"/>
              </a:ext>
            </a:extLst>
          </p:cNvPr>
          <p:cNvSpPr/>
          <p:nvPr/>
        </p:nvSpPr>
        <p:spPr>
          <a:xfrm>
            <a:off x="-345" y="466518"/>
            <a:ext cx="8501985"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2" name="Text Placeholder 1">
            <a:extLst>
              <a:ext uri="{FF2B5EF4-FFF2-40B4-BE49-F238E27FC236}">
                <a16:creationId xmlns:a16="http://schemas.microsoft.com/office/drawing/2014/main" id="{AA29D7F3-46C6-A1EC-BCFF-C66B6156A8D4}"/>
              </a:ext>
            </a:extLst>
          </p:cNvPr>
          <p:cNvSpPr>
            <a:spLocks noGrp="1"/>
          </p:cNvSpPr>
          <p:nvPr>
            <p:ph type="body" sz="quarter" idx="18"/>
          </p:nvPr>
        </p:nvSpPr>
        <p:spPr>
          <a:xfrm>
            <a:off x="972409" y="1538309"/>
            <a:ext cx="10479218" cy="3440624"/>
          </a:xfrm>
        </p:spPr>
        <p:txBody>
          <a:bodyPr lIns="91440" tIns="45720" rIns="91440" bIns="45720" anchor="t"/>
          <a:lstStyle/>
          <a:p>
            <a:pPr marL="342900" indent="-342900">
              <a:spcBef>
                <a:spcPts val="1400"/>
              </a:spcBef>
              <a:buFont typeface="Arial,Sans-Serif"/>
              <a:buChar char="•"/>
            </a:pPr>
            <a:r>
              <a:rPr lang="nl-NL">
                <a:cs typeface="Calibri"/>
              </a:rPr>
              <a:t>Het online promoten van uw merk helpt om een brede bekendheid te creëren van waar uw bedrijf voor staat en te bieden heeft.
Het opbouwen van uw online merk geeft ons direct de mogelijkheid om sympathie te creëren en de groei van een fanbase te bevorderen.
Het opbouwen van een online merk verhoogt uw geloofwaardigheid omdat u omarmt dat u 'daarbuiten' bent voor de wereld om te vinden.
Door een online merk op te bouwen, win je vertrouwen – het belangrijkste onderdeel van het 'verkoopproces' – wat leidt tot meer prospects, meer klanten en meer winst!</a:t>
            </a:r>
            <a:endParaRPr lang="en-US" dirty="0">
              <a:cs typeface="Calibri"/>
            </a:endParaRPr>
          </a:p>
        </p:txBody>
      </p:sp>
      <p:sp>
        <p:nvSpPr>
          <p:cNvPr id="3" name="Text Placeholder 2">
            <a:extLst>
              <a:ext uri="{FF2B5EF4-FFF2-40B4-BE49-F238E27FC236}">
                <a16:creationId xmlns:a16="http://schemas.microsoft.com/office/drawing/2014/main" id="{1895BBF7-1CF5-9D08-7C60-11E20EBA542D}"/>
              </a:ext>
            </a:extLst>
          </p:cNvPr>
          <p:cNvSpPr>
            <a:spLocks noGrp="1"/>
          </p:cNvSpPr>
          <p:nvPr>
            <p:ph type="body" sz="quarter" idx="16"/>
          </p:nvPr>
        </p:nvSpPr>
        <p:spPr>
          <a:xfrm>
            <a:off x="629920" y="600587"/>
            <a:ext cx="10595237" cy="803654"/>
          </a:xfrm>
        </p:spPr>
        <p:txBody>
          <a:bodyPr lIns="91440" tIns="45720" rIns="91440" bIns="45720" anchor="t">
            <a:noAutofit/>
          </a:bodyPr>
          <a:lstStyle/>
          <a:p>
            <a:r>
              <a:rPr lang="nl-NL">
                <a:solidFill>
                  <a:schemeClr val="bg1"/>
                </a:solidFill>
                <a:cs typeface="Calibri"/>
              </a:rPr>
              <a:t>Bouw uw merk online op</a:t>
            </a:r>
            <a:endParaRPr lang="en-US" dirty="0">
              <a:solidFill>
                <a:schemeClr val="bg1"/>
              </a:solidFill>
            </a:endParaRPr>
          </a:p>
        </p:txBody>
      </p:sp>
    </p:spTree>
    <p:extLst>
      <p:ext uri="{BB962C8B-B14F-4D97-AF65-F5344CB8AC3E}">
        <p14:creationId xmlns:p14="http://schemas.microsoft.com/office/powerpoint/2010/main" val="66980087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0">
            <a:extLst>
              <a:ext uri="{FF2B5EF4-FFF2-40B4-BE49-F238E27FC236}">
                <a16:creationId xmlns:a16="http://schemas.microsoft.com/office/drawing/2014/main" id="{662DA26A-80C4-187B-66FE-EA0E1187C45C}"/>
              </a:ext>
            </a:extLst>
          </p:cNvPr>
          <p:cNvSpPr/>
          <p:nvPr/>
        </p:nvSpPr>
        <p:spPr>
          <a:xfrm>
            <a:off x="2433" y="467662"/>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2" name="Text Placeholder 1">
            <a:extLst>
              <a:ext uri="{FF2B5EF4-FFF2-40B4-BE49-F238E27FC236}">
                <a16:creationId xmlns:a16="http://schemas.microsoft.com/office/drawing/2014/main" id="{B613B262-69DF-49EC-9F53-8C28E1E4973E}"/>
              </a:ext>
            </a:extLst>
          </p:cNvPr>
          <p:cNvSpPr>
            <a:spLocks noGrp="1"/>
          </p:cNvSpPr>
          <p:nvPr>
            <p:ph type="body" sz="quarter" idx="18"/>
          </p:nvPr>
        </p:nvSpPr>
        <p:spPr>
          <a:xfrm>
            <a:off x="1005840" y="1590643"/>
            <a:ext cx="10479218" cy="3440624"/>
          </a:xfrm>
        </p:spPr>
        <p:txBody>
          <a:bodyPr lIns="91440" tIns="45720" rIns="91440" bIns="45720" anchor="t"/>
          <a:lstStyle/>
          <a:p>
            <a:pPr marL="342900" indent="-342900">
              <a:spcBef>
                <a:spcPts val="1200"/>
              </a:spcBef>
              <a:buFont typeface="Arial,Sans-Serif"/>
              <a:buChar char="•"/>
            </a:pPr>
            <a:r>
              <a:rPr lang="nl-NL">
                <a:cs typeface="Calibri"/>
              </a:rPr>
              <a:t>Alle ingrediënten voor geweldige inhoud zijn om je heen!
Een geïmproviseerde video van uw werkplaats/keuken kan worden omgezet in een 'Behind the Scenes' YouTube-video.  
Voorbereidend werk voor een verkoopgesprek/presentatie kan worden omgezet in een boeiend inzicht in de branche
Casestudy's van klanten kunnen worden omgezet in inzichtelijke blogposts</a:t>
            </a:r>
            <a:endParaRPr lang="en-US" dirty="0"/>
          </a:p>
        </p:txBody>
      </p:sp>
      <p:sp>
        <p:nvSpPr>
          <p:cNvPr id="3" name="Text Placeholder 2">
            <a:extLst>
              <a:ext uri="{FF2B5EF4-FFF2-40B4-BE49-F238E27FC236}">
                <a16:creationId xmlns:a16="http://schemas.microsoft.com/office/drawing/2014/main" id="{A1B74ACB-BA0A-9805-EE73-C374817B6449}"/>
              </a:ext>
            </a:extLst>
          </p:cNvPr>
          <p:cNvSpPr>
            <a:spLocks noGrp="1"/>
          </p:cNvSpPr>
          <p:nvPr>
            <p:ph type="body" sz="quarter" idx="16"/>
          </p:nvPr>
        </p:nvSpPr>
        <p:spPr>
          <a:xfrm>
            <a:off x="599440" y="515058"/>
            <a:ext cx="10595237" cy="803654"/>
          </a:xfrm>
        </p:spPr>
        <p:txBody>
          <a:bodyPr lIns="91440" tIns="45720" rIns="91440" bIns="45720" anchor="t">
            <a:noAutofit/>
          </a:bodyPr>
          <a:lstStyle/>
          <a:p>
            <a:r>
              <a:rPr lang="nl-NL">
                <a:solidFill>
                  <a:schemeClr val="bg1"/>
                </a:solidFill>
                <a:cs typeface="Calibri"/>
              </a:rPr>
              <a:t>Bouw uw merk online op</a:t>
            </a:r>
            <a:endParaRPr lang="en-US" dirty="0">
              <a:solidFill>
                <a:schemeClr val="bg1"/>
              </a:solidFill>
            </a:endParaRPr>
          </a:p>
        </p:txBody>
      </p:sp>
    </p:spTree>
    <p:extLst>
      <p:ext uri="{BB962C8B-B14F-4D97-AF65-F5344CB8AC3E}">
        <p14:creationId xmlns:p14="http://schemas.microsoft.com/office/powerpoint/2010/main" val="273485961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C3155D1-55B0-AF3B-34BB-783F7EFCDA0D}"/>
              </a:ext>
            </a:extLst>
          </p:cNvPr>
          <p:cNvSpPr>
            <a:spLocks noGrp="1"/>
          </p:cNvSpPr>
          <p:nvPr>
            <p:ph type="body" sz="quarter" idx="16"/>
          </p:nvPr>
        </p:nvSpPr>
        <p:spPr>
          <a:xfrm>
            <a:off x="5045332" y="2950504"/>
            <a:ext cx="6010480" cy="3066422"/>
          </a:xfrm>
        </p:spPr>
        <p:txBody>
          <a:bodyPr lIns="91440" tIns="45720" rIns="91440" bIns="45720" anchor="t">
            <a:normAutofit/>
          </a:bodyPr>
          <a:lstStyle/>
          <a:p>
            <a:r>
              <a:rPr lang="en-US">
                <a:ea typeface="Calibri"/>
                <a:cs typeface="Calibri"/>
              </a:rPr>
              <a:t>Maak de verkoop!</a:t>
            </a:r>
            <a:endParaRPr lang="en-US" dirty="0"/>
          </a:p>
        </p:txBody>
      </p:sp>
      <p:sp>
        <p:nvSpPr>
          <p:cNvPr id="3" name="Text Placeholder 2">
            <a:extLst>
              <a:ext uri="{FF2B5EF4-FFF2-40B4-BE49-F238E27FC236}">
                <a16:creationId xmlns:a16="http://schemas.microsoft.com/office/drawing/2014/main" id="{7FC3AB9A-F852-71DC-57DF-683A7631C138}"/>
              </a:ext>
            </a:extLst>
          </p:cNvPr>
          <p:cNvSpPr>
            <a:spLocks noGrp="1"/>
          </p:cNvSpPr>
          <p:nvPr>
            <p:ph type="body" sz="quarter" idx="17"/>
          </p:nvPr>
        </p:nvSpPr>
        <p:spPr/>
        <p:txBody>
          <a:bodyPr lIns="91440" tIns="45720" rIns="91440" bIns="45720" anchor="t">
            <a:noAutofit/>
          </a:bodyPr>
          <a:lstStyle/>
          <a:p>
            <a:r>
              <a:rPr lang="en-US">
                <a:ea typeface="Calibri"/>
                <a:cs typeface="Calibri"/>
              </a:rPr>
              <a:t>05</a:t>
            </a:r>
            <a:endParaRPr lang="en-US"/>
          </a:p>
        </p:txBody>
      </p:sp>
    </p:spTree>
    <p:extLst>
      <p:ext uri="{BB962C8B-B14F-4D97-AF65-F5344CB8AC3E}">
        <p14:creationId xmlns:p14="http://schemas.microsoft.com/office/powerpoint/2010/main" val="29789426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a:lstStyle/>
          <a:p>
            <a:r>
              <a:rPr lang="en-US" dirty="0"/>
              <a:t>De </a:t>
            </a:r>
            <a:r>
              <a:rPr lang="en-US" dirty="0" err="1"/>
              <a:t>relatie</a:t>
            </a:r>
            <a:r>
              <a:rPr lang="en-US" dirty="0"/>
              <a:t> </a:t>
            </a:r>
            <a:r>
              <a:rPr lang="en-US" dirty="0" err="1"/>
              <a:t>tussen</a:t>
            </a:r>
            <a:r>
              <a:rPr lang="en-US" dirty="0"/>
              <a:t> marketing </a:t>
            </a:r>
            <a:r>
              <a:rPr lang="en-US" dirty="0" err="1"/>
              <a:t>en</a:t>
            </a:r>
            <a:r>
              <a:rPr lang="en-US" dirty="0"/>
              <a:t> sales</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a:t>01</a:t>
            </a:r>
          </a:p>
        </p:txBody>
      </p:sp>
    </p:spTree>
    <p:extLst>
      <p:ext uri="{BB962C8B-B14F-4D97-AF65-F5344CB8AC3E}">
        <p14:creationId xmlns:p14="http://schemas.microsoft.com/office/powerpoint/2010/main" val="132918606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0">
            <a:extLst>
              <a:ext uri="{FF2B5EF4-FFF2-40B4-BE49-F238E27FC236}">
                <a16:creationId xmlns:a16="http://schemas.microsoft.com/office/drawing/2014/main" id="{61E0160D-D27B-6216-FD7D-8F5CC2FFE801}"/>
              </a:ext>
            </a:extLst>
          </p:cNvPr>
          <p:cNvSpPr/>
          <p:nvPr/>
        </p:nvSpPr>
        <p:spPr>
          <a:xfrm>
            <a:off x="2433" y="769586"/>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2" name="Text Placeholder 1">
            <a:extLst>
              <a:ext uri="{FF2B5EF4-FFF2-40B4-BE49-F238E27FC236}">
                <a16:creationId xmlns:a16="http://schemas.microsoft.com/office/drawing/2014/main" id="{16791E75-2E5D-11FB-EF4C-50A97A1C8BD6}"/>
              </a:ext>
            </a:extLst>
          </p:cNvPr>
          <p:cNvSpPr>
            <a:spLocks noGrp="1"/>
          </p:cNvSpPr>
          <p:nvPr>
            <p:ph type="body" sz="quarter" idx="18"/>
          </p:nvPr>
        </p:nvSpPr>
        <p:spPr>
          <a:xfrm>
            <a:off x="629572" y="1996609"/>
            <a:ext cx="4959913" cy="3849918"/>
          </a:xfrm>
        </p:spPr>
        <p:txBody>
          <a:bodyPr lIns="91440" tIns="45720" rIns="91440" bIns="45720" anchor="t"/>
          <a:lstStyle/>
          <a:p>
            <a:pPr marL="0" indent="0"/>
            <a:r>
              <a:rPr lang="nl-NL">
                <a:solidFill>
                  <a:srgbClr val="003841"/>
                </a:solidFill>
                <a:ea typeface="Calibri"/>
                <a:cs typeface="Calibri"/>
              </a:rPr>
              <a:t>Soms is verkopen het enige onderdeel van het bedrijf dat oprichters het meest uitdagend vinden. 
Maar laten we luisteren naar oprichters die hun beste tips voor succes delen.</a:t>
            </a:r>
            <a:endParaRPr lang="en-US" dirty="0">
              <a:ea typeface="Calibri"/>
              <a:cs typeface="Calibri"/>
            </a:endParaRPr>
          </a:p>
        </p:txBody>
      </p:sp>
      <p:sp>
        <p:nvSpPr>
          <p:cNvPr id="3" name="Text Placeholder 2">
            <a:extLst>
              <a:ext uri="{FF2B5EF4-FFF2-40B4-BE49-F238E27FC236}">
                <a16:creationId xmlns:a16="http://schemas.microsoft.com/office/drawing/2014/main" id="{F9329D8B-1520-2171-BB80-18F0A600424F}"/>
              </a:ext>
            </a:extLst>
          </p:cNvPr>
          <p:cNvSpPr>
            <a:spLocks noGrp="1"/>
          </p:cNvSpPr>
          <p:nvPr>
            <p:ph type="body" sz="quarter" idx="16"/>
          </p:nvPr>
        </p:nvSpPr>
        <p:spPr>
          <a:xfrm>
            <a:off x="798381" y="905377"/>
            <a:ext cx="5520629" cy="803654"/>
          </a:xfrm>
        </p:spPr>
        <p:txBody>
          <a:bodyPr lIns="91440" tIns="45720" rIns="91440" bIns="45720" anchor="t">
            <a:noAutofit/>
          </a:bodyPr>
          <a:lstStyle/>
          <a:p>
            <a:r>
              <a:rPr lang="nl-NL">
                <a:solidFill>
                  <a:schemeClr val="bg1"/>
                </a:solidFill>
                <a:ea typeface="Calibri"/>
                <a:cs typeface="Calibri"/>
              </a:rPr>
              <a:t>Aan de slag met verkoop</a:t>
            </a:r>
            <a:endParaRPr lang="en-US" dirty="0">
              <a:solidFill>
                <a:schemeClr val="bg1"/>
              </a:solidFill>
              <a:ea typeface="Calibri"/>
              <a:cs typeface="Calibri"/>
            </a:endParaRPr>
          </a:p>
        </p:txBody>
      </p:sp>
      <p:pic>
        <p:nvPicPr>
          <p:cNvPr id="6" name="Picture 5" descr="Person working late at the office">
            <a:extLst>
              <a:ext uri="{FF2B5EF4-FFF2-40B4-BE49-F238E27FC236}">
                <a16:creationId xmlns:a16="http://schemas.microsoft.com/office/drawing/2014/main" id="{77C12971-6A4A-E59C-3B8B-21D39C167641}"/>
              </a:ext>
            </a:extLst>
          </p:cNvPr>
          <p:cNvPicPr>
            <a:picLocks noChangeAspect="1"/>
          </p:cNvPicPr>
          <p:nvPr/>
        </p:nvPicPr>
        <p:blipFill>
          <a:blip r:embed="rId2"/>
          <a:stretch>
            <a:fillRect/>
          </a:stretch>
        </p:blipFill>
        <p:spPr>
          <a:xfrm>
            <a:off x="5589485" y="2045704"/>
            <a:ext cx="4805345" cy="3206469"/>
          </a:xfrm>
          <a:prstGeom prst="rect">
            <a:avLst/>
          </a:prstGeom>
        </p:spPr>
      </p:pic>
    </p:spTree>
    <p:extLst>
      <p:ext uri="{BB962C8B-B14F-4D97-AF65-F5344CB8AC3E}">
        <p14:creationId xmlns:p14="http://schemas.microsoft.com/office/powerpoint/2010/main" val="94761559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7D65C31-892D-C4E8-15AD-79DBBB9063FF}"/>
              </a:ext>
            </a:extLst>
          </p:cNvPr>
          <p:cNvSpPr>
            <a:spLocks noGrp="1"/>
          </p:cNvSpPr>
          <p:nvPr>
            <p:ph type="body" sz="quarter" idx="35"/>
          </p:nvPr>
        </p:nvSpPr>
        <p:spPr>
          <a:xfrm>
            <a:off x="4912292" y="756845"/>
            <a:ext cx="6562677" cy="339415"/>
          </a:xfrm>
        </p:spPr>
        <p:txBody>
          <a:bodyPr lIns="91440" tIns="45720" rIns="91440" bIns="45720" anchor="t">
            <a:noAutofit/>
          </a:bodyPr>
          <a:lstStyle/>
          <a:p>
            <a:r>
              <a:rPr lang="en-US" dirty="0">
                <a:solidFill>
                  <a:srgbClr val="DE0A1D"/>
                </a:solidFill>
                <a:latin typeface="Calibri"/>
                <a:ea typeface="Calibri"/>
                <a:cs typeface="Calibri"/>
              </a:rPr>
              <a:t>Mensen </a:t>
            </a:r>
            <a:r>
              <a:rPr lang="en-US" dirty="0" err="1">
                <a:solidFill>
                  <a:srgbClr val="DE0A1D"/>
                </a:solidFill>
                <a:latin typeface="Calibri"/>
                <a:ea typeface="Calibri"/>
                <a:cs typeface="Calibri"/>
              </a:rPr>
              <a:t>kopen</a:t>
            </a:r>
            <a:r>
              <a:rPr lang="en-US" dirty="0">
                <a:solidFill>
                  <a:srgbClr val="DE0A1D"/>
                </a:solidFill>
                <a:latin typeface="Calibri"/>
                <a:ea typeface="Calibri"/>
                <a:cs typeface="Calibri"/>
              </a:rPr>
              <a:t> van </a:t>
            </a:r>
            <a:r>
              <a:rPr lang="en-US" dirty="0" err="1">
                <a:solidFill>
                  <a:srgbClr val="DE0A1D"/>
                </a:solidFill>
                <a:latin typeface="Calibri"/>
                <a:ea typeface="Calibri"/>
                <a:cs typeface="Calibri"/>
              </a:rPr>
              <a:t>mensen</a:t>
            </a:r>
            <a:endParaRPr lang="en-US" dirty="0">
              <a:solidFill>
                <a:srgbClr val="DE0A1D"/>
              </a:solidFill>
              <a:ea typeface="Calibri"/>
            </a:endParaRPr>
          </a:p>
        </p:txBody>
      </p:sp>
      <p:sp>
        <p:nvSpPr>
          <p:cNvPr id="3" name="Text Placeholder 2">
            <a:extLst>
              <a:ext uri="{FF2B5EF4-FFF2-40B4-BE49-F238E27FC236}">
                <a16:creationId xmlns:a16="http://schemas.microsoft.com/office/drawing/2014/main" id="{174084B9-AECC-E33E-904E-E9B668D10310}"/>
              </a:ext>
            </a:extLst>
          </p:cNvPr>
          <p:cNvSpPr>
            <a:spLocks noGrp="1"/>
          </p:cNvSpPr>
          <p:nvPr>
            <p:ph type="body" sz="quarter" idx="36"/>
          </p:nvPr>
        </p:nvSpPr>
        <p:spPr>
          <a:xfrm>
            <a:off x="4927790" y="1236308"/>
            <a:ext cx="6754517" cy="999383"/>
          </a:xfrm>
        </p:spPr>
        <p:txBody>
          <a:bodyPr lIns="91440" tIns="45720" rIns="91440" bIns="45720" anchor="t">
            <a:noAutofit/>
          </a:bodyPr>
          <a:lstStyle/>
          <a:p>
            <a:r>
              <a:rPr lang="nl-NL" sz="2400" dirty="0">
                <a:solidFill>
                  <a:srgbClr val="003841"/>
                </a:solidFill>
                <a:ea typeface="Calibri"/>
              </a:rPr>
              <a:t>Niemand kent uw product/dienst zo goed als u. Laat je natuurlijke enthousiasme doorschijnen. Het is besmettelijk.</a:t>
            </a:r>
            <a:endParaRPr lang="en-US" dirty="0">
              <a:ea typeface="Calibri"/>
            </a:endParaRPr>
          </a:p>
        </p:txBody>
      </p:sp>
      <p:sp>
        <p:nvSpPr>
          <p:cNvPr id="4" name="Text Placeholder 3">
            <a:extLst>
              <a:ext uri="{FF2B5EF4-FFF2-40B4-BE49-F238E27FC236}">
                <a16:creationId xmlns:a16="http://schemas.microsoft.com/office/drawing/2014/main" id="{C14E24BD-41D5-46D2-CB8A-F83B3EC93889}"/>
              </a:ext>
            </a:extLst>
          </p:cNvPr>
          <p:cNvSpPr>
            <a:spLocks noGrp="1"/>
          </p:cNvSpPr>
          <p:nvPr>
            <p:ph type="body" sz="quarter" idx="37"/>
          </p:nvPr>
        </p:nvSpPr>
        <p:spPr/>
        <p:txBody>
          <a:bodyPr/>
          <a:lstStyle/>
          <a:p>
            <a:endParaRPr lang="en-US"/>
          </a:p>
        </p:txBody>
      </p:sp>
      <p:pic>
        <p:nvPicPr>
          <p:cNvPr id="12" name="Picture Placeholder 11" descr="A person holding a notebook and talking on the phone&#10;&#10;Description automatically generated">
            <a:extLst>
              <a:ext uri="{FF2B5EF4-FFF2-40B4-BE49-F238E27FC236}">
                <a16:creationId xmlns:a16="http://schemas.microsoft.com/office/drawing/2014/main" id="{073E3EF0-4725-F6CE-7450-2650A43B1E9D}"/>
              </a:ext>
            </a:extLst>
          </p:cNvPr>
          <p:cNvPicPr>
            <a:picLocks noGrp="1" noChangeAspect="1"/>
          </p:cNvPicPr>
          <p:nvPr>
            <p:ph type="pic" sz="quarter" idx="41"/>
          </p:nvPr>
        </p:nvPicPr>
        <p:blipFill>
          <a:blip r:embed="rId2"/>
          <a:srcRect l="31122" r="31122"/>
          <a:stretch/>
        </p:blipFill>
        <p:spPr/>
      </p:pic>
      <p:sp>
        <p:nvSpPr>
          <p:cNvPr id="6" name="Text Placeholder 5">
            <a:extLst>
              <a:ext uri="{FF2B5EF4-FFF2-40B4-BE49-F238E27FC236}">
                <a16:creationId xmlns:a16="http://schemas.microsoft.com/office/drawing/2014/main" id="{E61D5A69-0BD8-75DE-3FEA-73017A57756B}"/>
              </a:ext>
            </a:extLst>
          </p:cNvPr>
          <p:cNvSpPr>
            <a:spLocks noGrp="1"/>
          </p:cNvSpPr>
          <p:nvPr>
            <p:ph type="body" sz="quarter" idx="42"/>
          </p:nvPr>
        </p:nvSpPr>
        <p:spPr/>
        <p:txBody>
          <a:bodyPr lIns="91440" tIns="45720" rIns="91440" bIns="45720" anchor="t">
            <a:noAutofit/>
          </a:bodyPr>
          <a:lstStyle/>
          <a:p>
            <a:r>
              <a:rPr lang="nl-NL" dirty="0">
                <a:solidFill>
                  <a:srgbClr val="DE0A1D"/>
                </a:solidFill>
                <a:latin typeface="Calibri"/>
                <a:ea typeface="Calibri"/>
                <a:cs typeface="Calibri"/>
              </a:rPr>
              <a:t>Zorg voor de juiste timing</a:t>
            </a:r>
            <a:endParaRPr lang="en-US" dirty="0">
              <a:solidFill>
                <a:srgbClr val="DE0A1D"/>
              </a:solidFill>
              <a:ea typeface="Calibri"/>
            </a:endParaRPr>
          </a:p>
        </p:txBody>
      </p:sp>
      <p:sp>
        <p:nvSpPr>
          <p:cNvPr id="7" name="Text Placeholder 6">
            <a:extLst>
              <a:ext uri="{FF2B5EF4-FFF2-40B4-BE49-F238E27FC236}">
                <a16:creationId xmlns:a16="http://schemas.microsoft.com/office/drawing/2014/main" id="{2184863C-FA28-47A7-B4F0-5D2963F417C1}"/>
              </a:ext>
            </a:extLst>
          </p:cNvPr>
          <p:cNvSpPr>
            <a:spLocks noGrp="1"/>
          </p:cNvSpPr>
          <p:nvPr>
            <p:ph type="body" sz="quarter" idx="43"/>
          </p:nvPr>
        </p:nvSpPr>
        <p:spPr>
          <a:xfrm>
            <a:off x="4215682" y="3185949"/>
            <a:ext cx="7259287" cy="999383"/>
          </a:xfrm>
        </p:spPr>
        <p:txBody>
          <a:bodyPr lIns="91440" tIns="45720" rIns="91440" bIns="45720" anchor="t">
            <a:noAutofit/>
          </a:bodyPr>
          <a:lstStyle/>
          <a:p>
            <a:r>
              <a:rPr lang="en-US" sz="2400" dirty="0">
                <a:solidFill>
                  <a:srgbClr val="003841"/>
                </a:solidFill>
                <a:ea typeface="Calibri"/>
              </a:rPr>
              <a:t>"</a:t>
            </a:r>
            <a:r>
              <a:rPr lang="nl-NL" sz="2400" dirty="0">
                <a:solidFill>
                  <a:srgbClr val="003841"/>
                </a:solidFill>
                <a:ea typeface="Calibri"/>
              </a:rPr>
              <a:t>Is dit een goed moment om te praten? Als dat niet het geval is, kunnen we elkaar misschien een andere dag ontmoeten".</a:t>
            </a:r>
            <a:endParaRPr lang="en-US" dirty="0"/>
          </a:p>
          <a:p>
            <a:endParaRPr lang="en-US" dirty="0">
              <a:ea typeface="Calibri"/>
            </a:endParaRPr>
          </a:p>
        </p:txBody>
      </p:sp>
      <p:sp>
        <p:nvSpPr>
          <p:cNvPr id="8" name="Text Placeholder 7">
            <a:extLst>
              <a:ext uri="{FF2B5EF4-FFF2-40B4-BE49-F238E27FC236}">
                <a16:creationId xmlns:a16="http://schemas.microsoft.com/office/drawing/2014/main" id="{07C24723-32AE-4C4F-97CB-D13AC0791B33}"/>
              </a:ext>
            </a:extLst>
          </p:cNvPr>
          <p:cNvSpPr>
            <a:spLocks noGrp="1"/>
          </p:cNvSpPr>
          <p:nvPr>
            <p:ph type="body" sz="quarter" idx="44"/>
          </p:nvPr>
        </p:nvSpPr>
        <p:spPr/>
        <p:txBody>
          <a:bodyPr/>
          <a:lstStyle/>
          <a:p>
            <a:endParaRPr lang="en-US"/>
          </a:p>
        </p:txBody>
      </p:sp>
      <p:sp>
        <p:nvSpPr>
          <p:cNvPr id="9" name="Text Placeholder 8">
            <a:extLst>
              <a:ext uri="{FF2B5EF4-FFF2-40B4-BE49-F238E27FC236}">
                <a16:creationId xmlns:a16="http://schemas.microsoft.com/office/drawing/2014/main" id="{4768FB33-7969-AB7F-7F9D-1A8048115D73}"/>
              </a:ext>
            </a:extLst>
          </p:cNvPr>
          <p:cNvSpPr>
            <a:spLocks noGrp="1"/>
          </p:cNvSpPr>
          <p:nvPr>
            <p:ph type="body" sz="quarter" idx="45"/>
          </p:nvPr>
        </p:nvSpPr>
        <p:spPr>
          <a:xfrm>
            <a:off x="5023709" y="4611660"/>
            <a:ext cx="6562677" cy="339415"/>
          </a:xfrm>
        </p:spPr>
        <p:txBody>
          <a:bodyPr lIns="91440" tIns="45720" rIns="91440" bIns="45720" anchor="t">
            <a:noAutofit/>
          </a:bodyPr>
          <a:lstStyle/>
          <a:p>
            <a:r>
              <a:rPr lang="nl-NL" dirty="0">
                <a:solidFill>
                  <a:srgbClr val="DE0A1D"/>
                </a:solidFill>
                <a:latin typeface="Calibri"/>
                <a:ea typeface="Calibri"/>
                <a:cs typeface="Calibri"/>
              </a:rPr>
              <a:t>Wees open, eerlijk en transparant</a:t>
            </a:r>
            <a:endParaRPr lang="en-US" dirty="0">
              <a:solidFill>
                <a:srgbClr val="DE0A1D"/>
              </a:solidFill>
              <a:ea typeface="Calibri"/>
            </a:endParaRPr>
          </a:p>
        </p:txBody>
      </p:sp>
      <p:sp>
        <p:nvSpPr>
          <p:cNvPr id="10" name="Text Placeholder 9">
            <a:extLst>
              <a:ext uri="{FF2B5EF4-FFF2-40B4-BE49-F238E27FC236}">
                <a16:creationId xmlns:a16="http://schemas.microsoft.com/office/drawing/2014/main" id="{59378B78-E274-0FA6-0843-CF1FE7DA8082}"/>
              </a:ext>
            </a:extLst>
          </p:cNvPr>
          <p:cNvSpPr>
            <a:spLocks noGrp="1"/>
          </p:cNvSpPr>
          <p:nvPr>
            <p:ph type="body" sz="quarter" idx="46"/>
          </p:nvPr>
        </p:nvSpPr>
        <p:spPr>
          <a:xfrm>
            <a:off x="4525225" y="4974395"/>
            <a:ext cx="6955800" cy="985006"/>
          </a:xfrm>
        </p:spPr>
        <p:txBody>
          <a:bodyPr lIns="91440" tIns="45720" rIns="91440" bIns="45720" anchor="t">
            <a:noAutofit/>
          </a:bodyPr>
          <a:lstStyle/>
          <a:p>
            <a:r>
              <a:rPr lang="nl-NL" sz="2400">
                <a:solidFill>
                  <a:srgbClr val="003841"/>
                </a:solidFill>
                <a:latin typeface="Calibri"/>
                <a:ea typeface="Calibri"/>
                <a:cs typeface="Calibri"/>
              </a:rPr>
              <a:t>Culturele sensitiviteit is essentieel. Begrip en kennis van culturele verschillen is een cruciale vaardigheid om succesvol te zijn in het bedrijfsleven en is verkoop.</a:t>
            </a:r>
            <a:endParaRPr lang="en-US" dirty="0">
              <a:latin typeface="Calibri"/>
              <a:ea typeface="Calibri"/>
              <a:cs typeface="Calibri"/>
            </a:endParaRPr>
          </a:p>
        </p:txBody>
      </p:sp>
      <p:sp>
        <p:nvSpPr>
          <p:cNvPr id="11" name="Text Placeholder 10">
            <a:extLst>
              <a:ext uri="{FF2B5EF4-FFF2-40B4-BE49-F238E27FC236}">
                <a16:creationId xmlns:a16="http://schemas.microsoft.com/office/drawing/2014/main" id="{FD65B05F-90C3-A355-8630-911B18510BF4}"/>
              </a:ext>
            </a:extLst>
          </p:cNvPr>
          <p:cNvSpPr>
            <a:spLocks noGrp="1"/>
          </p:cNvSpPr>
          <p:nvPr>
            <p:ph type="body" sz="quarter" idx="47"/>
          </p:nvPr>
        </p:nvSpPr>
        <p:spPr/>
        <p:txBody>
          <a:bodyPr/>
          <a:lstStyle/>
          <a:p>
            <a:endParaRPr lang="en-US"/>
          </a:p>
        </p:txBody>
      </p:sp>
    </p:spTree>
    <p:extLst>
      <p:ext uri="{BB962C8B-B14F-4D97-AF65-F5344CB8AC3E}">
        <p14:creationId xmlns:p14="http://schemas.microsoft.com/office/powerpoint/2010/main" val="206605826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0455A9E-8382-C594-9ABE-05205B874C03}"/>
              </a:ext>
            </a:extLst>
          </p:cNvPr>
          <p:cNvSpPr>
            <a:spLocks noGrp="1"/>
          </p:cNvSpPr>
          <p:nvPr>
            <p:ph type="body" sz="quarter" idx="35"/>
          </p:nvPr>
        </p:nvSpPr>
        <p:spPr>
          <a:xfrm>
            <a:off x="4912292" y="770324"/>
            <a:ext cx="6562677" cy="339415"/>
          </a:xfrm>
        </p:spPr>
        <p:txBody>
          <a:bodyPr lIns="91440" tIns="45720" rIns="91440" bIns="45720" anchor="t">
            <a:noAutofit/>
          </a:bodyPr>
          <a:lstStyle/>
          <a:p>
            <a:r>
              <a:rPr lang="en-US">
                <a:latin typeface="Calibri"/>
                <a:ea typeface="Calibri"/>
                <a:cs typeface="Calibri"/>
              </a:rPr>
              <a:t>Besteller</a:t>
            </a:r>
            <a:endParaRPr lang="en-US" dirty="0"/>
          </a:p>
        </p:txBody>
      </p:sp>
      <p:sp>
        <p:nvSpPr>
          <p:cNvPr id="3" name="Text Placeholder 2">
            <a:extLst>
              <a:ext uri="{FF2B5EF4-FFF2-40B4-BE49-F238E27FC236}">
                <a16:creationId xmlns:a16="http://schemas.microsoft.com/office/drawing/2014/main" id="{716E7CFE-E5CE-E3A3-0CEC-0C23EA0B26BF}"/>
              </a:ext>
            </a:extLst>
          </p:cNvPr>
          <p:cNvSpPr>
            <a:spLocks noGrp="1"/>
          </p:cNvSpPr>
          <p:nvPr>
            <p:ph type="body" sz="quarter" idx="36"/>
          </p:nvPr>
        </p:nvSpPr>
        <p:spPr>
          <a:xfrm>
            <a:off x="4164540" y="1201843"/>
            <a:ext cx="7315365" cy="1143156"/>
          </a:xfrm>
        </p:spPr>
        <p:txBody>
          <a:bodyPr lIns="91440" tIns="45720" rIns="91440" bIns="45720" anchor="t">
            <a:noAutofit/>
          </a:bodyPr>
          <a:lstStyle/>
          <a:p>
            <a:r>
              <a:rPr lang="nl-NL" sz="2400">
                <a:solidFill>
                  <a:srgbClr val="000000"/>
                </a:solidFill>
                <a:latin typeface="Calibri"/>
                <a:ea typeface="Calibri"/>
                <a:cs typeface="Calibri"/>
              </a:rPr>
              <a:t>Interne ordernemer, bijv. detailhandel.                                                   Externe ordernemer - contactklant om bestellingen op te nemen Levering verkoper</a:t>
            </a:r>
            <a:endParaRPr lang="en-US" dirty="0">
              <a:ea typeface="Calibri"/>
            </a:endParaRPr>
          </a:p>
        </p:txBody>
      </p:sp>
      <p:sp>
        <p:nvSpPr>
          <p:cNvPr id="4" name="Text Placeholder 3">
            <a:extLst>
              <a:ext uri="{FF2B5EF4-FFF2-40B4-BE49-F238E27FC236}">
                <a16:creationId xmlns:a16="http://schemas.microsoft.com/office/drawing/2014/main" id="{E17B7E1A-8F66-272E-2BB8-F7ADFD67ED7D}"/>
              </a:ext>
            </a:extLst>
          </p:cNvPr>
          <p:cNvSpPr>
            <a:spLocks noGrp="1"/>
          </p:cNvSpPr>
          <p:nvPr>
            <p:ph type="body" sz="quarter" idx="37"/>
          </p:nvPr>
        </p:nvSpPr>
        <p:spPr/>
        <p:txBody>
          <a:bodyPr/>
          <a:lstStyle/>
          <a:p>
            <a:endParaRPr lang="en-US"/>
          </a:p>
        </p:txBody>
      </p:sp>
      <p:pic>
        <p:nvPicPr>
          <p:cNvPr id="14" name="Picture Placeholder 13">
            <a:extLst>
              <a:ext uri="{FF2B5EF4-FFF2-40B4-BE49-F238E27FC236}">
                <a16:creationId xmlns:a16="http://schemas.microsoft.com/office/drawing/2014/main" id="{3B0B4ABF-14F6-AD19-3F96-0E1E4937BB74}"/>
              </a:ext>
            </a:extLst>
          </p:cNvPr>
          <p:cNvPicPr>
            <a:picLocks noGrp="1" noChangeAspect="1"/>
          </p:cNvPicPr>
          <p:nvPr>
            <p:ph type="pic" sz="quarter" idx="41"/>
          </p:nvPr>
        </p:nvPicPr>
        <p:blipFill>
          <a:blip r:embed="rId2"/>
          <a:srcRect l="7547" r="7547"/>
          <a:stretch>
            <a:fillRect/>
          </a:stretch>
        </p:blipFill>
        <p:spPr/>
      </p:pic>
      <p:sp>
        <p:nvSpPr>
          <p:cNvPr id="6" name="Text Placeholder 5">
            <a:extLst>
              <a:ext uri="{FF2B5EF4-FFF2-40B4-BE49-F238E27FC236}">
                <a16:creationId xmlns:a16="http://schemas.microsoft.com/office/drawing/2014/main" id="{6578B963-BF2A-C1E2-4AE3-1DF0EAC81D57}"/>
              </a:ext>
            </a:extLst>
          </p:cNvPr>
          <p:cNvSpPr>
            <a:spLocks noGrp="1"/>
          </p:cNvSpPr>
          <p:nvPr>
            <p:ph type="body" sz="quarter" idx="42"/>
          </p:nvPr>
        </p:nvSpPr>
        <p:spPr/>
        <p:txBody>
          <a:bodyPr lIns="91440" tIns="45720" rIns="91440" bIns="45720" anchor="t">
            <a:noAutofit/>
          </a:bodyPr>
          <a:lstStyle/>
          <a:p>
            <a:r>
              <a:rPr lang="en-US" dirty="0" err="1">
                <a:latin typeface="Calibri"/>
                <a:ea typeface="Calibri"/>
                <a:cs typeface="Calibri"/>
              </a:rPr>
              <a:t>Bestelling</a:t>
            </a:r>
            <a:r>
              <a:rPr lang="en-US" dirty="0">
                <a:latin typeface="Calibri"/>
                <a:ea typeface="Calibri"/>
                <a:cs typeface="Calibri"/>
              </a:rPr>
              <a:t> Creator</a:t>
            </a:r>
            <a:endParaRPr lang="en-US" dirty="0"/>
          </a:p>
        </p:txBody>
      </p:sp>
      <p:sp>
        <p:nvSpPr>
          <p:cNvPr id="7" name="Text Placeholder 6">
            <a:extLst>
              <a:ext uri="{FF2B5EF4-FFF2-40B4-BE49-F238E27FC236}">
                <a16:creationId xmlns:a16="http://schemas.microsoft.com/office/drawing/2014/main" id="{D7CE1F6F-43B5-2FDC-3C6F-8254DE6B411E}"/>
              </a:ext>
            </a:extLst>
          </p:cNvPr>
          <p:cNvSpPr>
            <a:spLocks noGrp="1"/>
          </p:cNvSpPr>
          <p:nvPr>
            <p:ph type="body" sz="quarter" idx="43"/>
          </p:nvPr>
        </p:nvSpPr>
        <p:spPr>
          <a:xfrm>
            <a:off x="4638514" y="3290243"/>
            <a:ext cx="6851953" cy="1071269"/>
          </a:xfrm>
        </p:spPr>
        <p:txBody>
          <a:bodyPr lIns="91440" tIns="45720" rIns="91440" bIns="45720" anchor="t">
            <a:noAutofit/>
          </a:bodyPr>
          <a:lstStyle/>
          <a:p>
            <a:r>
              <a:rPr lang="nl-NL" sz="2400" dirty="0">
                <a:solidFill>
                  <a:srgbClr val="000000"/>
                </a:solidFill>
                <a:latin typeface="Calibri"/>
                <a:ea typeface="Calibri"/>
                <a:cs typeface="Calibri"/>
              </a:rPr>
              <a:t>De verkooptaak is om op te leiden en goodwill op te bouwen. Bijv. welzijnsbedrijven</a:t>
            </a:r>
            <a:endParaRPr lang="en-US" dirty="0">
              <a:ea typeface="Calibri"/>
            </a:endParaRPr>
          </a:p>
        </p:txBody>
      </p:sp>
      <p:sp>
        <p:nvSpPr>
          <p:cNvPr id="8" name="Text Placeholder 7">
            <a:extLst>
              <a:ext uri="{FF2B5EF4-FFF2-40B4-BE49-F238E27FC236}">
                <a16:creationId xmlns:a16="http://schemas.microsoft.com/office/drawing/2014/main" id="{E2C16750-82A4-F3CE-CCF7-D44130005545}"/>
              </a:ext>
            </a:extLst>
          </p:cNvPr>
          <p:cNvSpPr>
            <a:spLocks noGrp="1"/>
          </p:cNvSpPr>
          <p:nvPr>
            <p:ph type="body" sz="quarter" idx="44"/>
          </p:nvPr>
        </p:nvSpPr>
        <p:spPr/>
        <p:txBody>
          <a:bodyPr/>
          <a:lstStyle/>
          <a:p>
            <a:endParaRPr lang="en-US"/>
          </a:p>
        </p:txBody>
      </p:sp>
      <p:sp>
        <p:nvSpPr>
          <p:cNvPr id="9" name="Text Placeholder 8">
            <a:extLst>
              <a:ext uri="{FF2B5EF4-FFF2-40B4-BE49-F238E27FC236}">
                <a16:creationId xmlns:a16="http://schemas.microsoft.com/office/drawing/2014/main" id="{B8FF6E81-79A7-C113-7EF9-669EB2ED890E}"/>
              </a:ext>
            </a:extLst>
          </p:cNvPr>
          <p:cNvSpPr>
            <a:spLocks noGrp="1"/>
          </p:cNvSpPr>
          <p:nvPr>
            <p:ph type="body" sz="quarter" idx="45"/>
          </p:nvPr>
        </p:nvSpPr>
        <p:spPr/>
        <p:txBody>
          <a:bodyPr lIns="91440" tIns="45720" rIns="91440" bIns="45720" anchor="t">
            <a:noAutofit/>
          </a:bodyPr>
          <a:lstStyle/>
          <a:p>
            <a:r>
              <a:rPr lang="en-US" dirty="0" err="1">
                <a:latin typeface="Calibri"/>
                <a:ea typeface="Calibri"/>
                <a:cs typeface="Calibri"/>
              </a:rPr>
              <a:t>Bestelling</a:t>
            </a:r>
            <a:r>
              <a:rPr lang="en-US" dirty="0">
                <a:latin typeface="Calibri"/>
                <a:ea typeface="Calibri"/>
                <a:cs typeface="Calibri"/>
              </a:rPr>
              <a:t> Getter</a:t>
            </a:r>
            <a:endParaRPr lang="en-US" dirty="0"/>
          </a:p>
        </p:txBody>
      </p:sp>
      <p:sp>
        <p:nvSpPr>
          <p:cNvPr id="10" name="Text Placeholder 9">
            <a:extLst>
              <a:ext uri="{FF2B5EF4-FFF2-40B4-BE49-F238E27FC236}">
                <a16:creationId xmlns:a16="http://schemas.microsoft.com/office/drawing/2014/main" id="{237A4DBF-C748-EAE8-ADCF-E2A2C39AEE21}"/>
              </a:ext>
            </a:extLst>
          </p:cNvPr>
          <p:cNvSpPr>
            <a:spLocks noGrp="1"/>
          </p:cNvSpPr>
          <p:nvPr>
            <p:ph type="body" sz="quarter" idx="46"/>
          </p:nvPr>
        </p:nvSpPr>
        <p:spPr>
          <a:xfrm>
            <a:off x="5026251" y="5132546"/>
            <a:ext cx="6440398" cy="985006"/>
          </a:xfrm>
        </p:spPr>
        <p:txBody>
          <a:bodyPr lIns="91440" tIns="45720" rIns="91440" bIns="45720" anchor="t">
            <a:noAutofit/>
          </a:bodyPr>
          <a:lstStyle/>
          <a:p>
            <a:r>
              <a:rPr lang="nl-NL" sz="2400">
                <a:solidFill>
                  <a:srgbClr val="000000"/>
                </a:solidFill>
                <a:latin typeface="Calibri"/>
                <a:ea typeface="Calibri"/>
                <a:cs typeface="Calibri"/>
              </a:rPr>
              <a:t>Nieuwe business - genereer nieuwe business en zorg voor bestaande klanten</a:t>
            </a:r>
            <a:endParaRPr lang="en-US" dirty="0">
              <a:ea typeface="Calibri"/>
            </a:endParaRPr>
          </a:p>
        </p:txBody>
      </p:sp>
      <p:sp>
        <p:nvSpPr>
          <p:cNvPr id="11" name="Text Placeholder 10">
            <a:extLst>
              <a:ext uri="{FF2B5EF4-FFF2-40B4-BE49-F238E27FC236}">
                <a16:creationId xmlns:a16="http://schemas.microsoft.com/office/drawing/2014/main" id="{40CE3535-94E5-9D84-A821-37E10F1C0582}"/>
              </a:ext>
            </a:extLst>
          </p:cNvPr>
          <p:cNvSpPr>
            <a:spLocks noGrp="1"/>
          </p:cNvSpPr>
          <p:nvPr>
            <p:ph type="body" sz="quarter" idx="47"/>
          </p:nvPr>
        </p:nvSpPr>
        <p:spPr/>
        <p:txBody>
          <a:bodyPr/>
          <a:lstStyle/>
          <a:p>
            <a:endParaRPr lang="en-US"/>
          </a:p>
        </p:txBody>
      </p:sp>
      <p:sp>
        <p:nvSpPr>
          <p:cNvPr id="12" name="TextBox 11">
            <a:extLst>
              <a:ext uri="{FF2B5EF4-FFF2-40B4-BE49-F238E27FC236}">
                <a16:creationId xmlns:a16="http://schemas.microsoft.com/office/drawing/2014/main" id="{38F9E69B-0A24-7B5B-3632-79361D34365C}"/>
              </a:ext>
            </a:extLst>
          </p:cNvPr>
          <p:cNvSpPr txBox="1"/>
          <p:nvPr/>
        </p:nvSpPr>
        <p:spPr>
          <a:xfrm>
            <a:off x="4320643" y="0"/>
            <a:ext cx="731536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nl-NL" sz="3600" b="1">
                <a:solidFill>
                  <a:srgbClr val="DE0A1D"/>
                </a:solidFill>
                <a:ea typeface="Calibri"/>
                <a:cs typeface="Calibri"/>
              </a:rPr>
              <a:t>Welk type verkoper bent u?</a:t>
            </a:r>
            <a:endParaRPr lang="en-US" sz="3600" b="1" dirty="0">
              <a:solidFill>
                <a:srgbClr val="DE0A1D"/>
              </a:solidFill>
            </a:endParaRPr>
          </a:p>
        </p:txBody>
      </p:sp>
    </p:spTree>
    <p:extLst>
      <p:ext uri="{BB962C8B-B14F-4D97-AF65-F5344CB8AC3E}">
        <p14:creationId xmlns:p14="http://schemas.microsoft.com/office/powerpoint/2010/main" val="69605467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2E755C1-436A-1CCB-22DD-D1EEFAA52183}"/>
              </a:ext>
            </a:extLst>
          </p:cNvPr>
          <p:cNvSpPr>
            <a:spLocks noGrp="1"/>
          </p:cNvSpPr>
          <p:nvPr>
            <p:ph type="body" sz="quarter" idx="13"/>
          </p:nvPr>
        </p:nvSpPr>
        <p:spPr>
          <a:xfrm>
            <a:off x="856356" y="1325455"/>
            <a:ext cx="5055171" cy="3808175"/>
          </a:xfrm>
        </p:spPr>
        <p:txBody>
          <a:bodyPr lIns="91440" tIns="45720" rIns="91440" bIns="45720" anchor="ctr">
            <a:normAutofit/>
          </a:bodyPr>
          <a:lstStyle/>
          <a:p>
            <a:r>
              <a:rPr lang="nl-NL" dirty="0">
                <a:ea typeface="Calibri"/>
                <a:cs typeface="Calibri"/>
              </a:rPr>
              <a:t>Elke prospect of klant neemt een bepaalde plaats in </a:t>
            </a:r>
            <a:r>
              <a:rPr lang="nl-NL" dirty="0" err="1">
                <a:ea typeface="Calibri"/>
                <a:cs typeface="Calibri"/>
              </a:rPr>
              <a:t>in</a:t>
            </a:r>
            <a:r>
              <a:rPr lang="nl-NL" dirty="0">
                <a:ea typeface="Calibri"/>
                <a:cs typeface="Calibri"/>
              </a:rPr>
              <a:t> de </a:t>
            </a:r>
            <a:r>
              <a:rPr lang="nl-NL" b="1" dirty="0">
                <a:ea typeface="Calibri"/>
                <a:cs typeface="Calibri"/>
              </a:rPr>
              <a:t>koopcyclus van de klant</a:t>
            </a:r>
            <a:r>
              <a:rPr lang="nl-NL" dirty="0">
                <a:ea typeface="Calibri"/>
                <a:cs typeface="Calibri"/>
              </a:rPr>
              <a:t>.
Een eenvoudige manier om naar de </a:t>
            </a:r>
            <a:r>
              <a:rPr lang="nl-NL" b="1" dirty="0">
                <a:ea typeface="Calibri"/>
                <a:cs typeface="Calibri"/>
              </a:rPr>
              <a:t>koopcyclus</a:t>
            </a:r>
            <a:r>
              <a:rPr lang="nl-NL" dirty="0">
                <a:ea typeface="Calibri"/>
                <a:cs typeface="Calibri"/>
              </a:rPr>
              <a:t> van de klant te kijken, is door deze in </a:t>
            </a:r>
            <a:r>
              <a:rPr lang="nl-NL" b="1" dirty="0">
                <a:ea typeface="Calibri"/>
                <a:cs typeface="Calibri"/>
              </a:rPr>
              <a:t>drie fasen</a:t>
            </a:r>
            <a:r>
              <a:rPr lang="nl-NL" dirty="0">
                <a:ea typeface="Calibri"/>
                <a:cs typeface="Calibri"/>
              </a:rPr>
              <a:t> op te splitsen</a:t>
            </a:r>
            <a:endParaRPr lang="en-US" dirty="0">
              <a:ea typeface="Calibri"/>
              <a:cs typeface="Calibri"/>
            </a:endParaRPr>
          </a:p>
        </p:txBody>
      </p:sp>
      <p:pic>
        <p:nvPicPr>
          <p:cNvPr id="5" name="Picture Placeholder 4">
            <a:extLst>
              <a:ext uri="{FF2B5EF4-FFF2-40B4-BE49-F238E27FC236}">
                <a16:creationId xmlns:a16="http://schemas.microsoft.com/office/drawing/2014/main" id="{D94FCA02-ABFF-9753-7D6A-85E24D14F625}"/>
              </a:ext>
            </a:extLst>
          </p:cNvPr>
          <p:cNvPicPr>
            <a:picLocks noGrp="1" noChangeAspect="1"/>
          </p:cNvPicPr>
          <p:nvPr>
            <p:ph type="pic" sz="quarter" idx="42"/>
          </p:nvPr>
        </p:nvPicPr>
        <p:blipFill>
          <a:blip r:embed="rId2"/>
          <a:srcRect l="8222" r="8222"/>
          <a:stretch>
            <a:fillRect/>
          </a:stretch>
        </p:blipFill>
        <p:spPr/>
      </p:pic>
    </p:spTree>
    <p:extLst>
      <p:ext uri="{BB962C8B-B14F-4D97-AF65-F5344CB8AC3E}">
        <p14:creationId xmlns:p14="http://schemas.microsoft.com/office/powerpoint/2010/main" val="332358797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B01A243-8D35-A18A-79C3-0F79900A2F23}"/>
              </a:ext>
            </a:extLst>
          </p:cNvPr>
          <p:cNvSpPr>
            <a:spLocks noGrp="1"/>
          </p:cNvSpPr>
          <p:nvPr>
            <p:ph type="body" sz="quarter" idx="35"/>
          </p:nvPr>
        </p:nvSpPr>
        <p:spPr/>
        <p:txBody>
          <a:bodyPr lIns="91440" tIns="45720" rIns="91440" bIns="45720" anchor="t">
            <a:noAutofit/>
          </a:bodyPr>
          <a:lstStyle/>
          <a:p>
            <a:r>
              <a:rPr lang="en-US" dirty="0" err="1">
                <a:solidFill>
                  <a:srgbClr val="DE0A1D"/>
                </a:solidFill>
                <a:latin typeface="Calibri"/>
                <a:ea typeface="Calibri"/>
                <a:cs typeface="Calibri"/>
              </a:rPr>
              <a:t>Bewustzijn</a:t>
            </a:r>
            <a:endParaRPr lang="en-US" dirty="0">
              <a:solidFill>
                <a:srgbClr val="DE0A1D"/>
              </a:solidFill>
              <a:ea typeface="Calibri"/>
            </a:endParaRPr>
          </a:p>
        </p:txBody>
      </p:sp>
      <p:sp>
        <p:nvSpPr>
          <p:cNvPr id="3" name="Text Placeholder 2">
            <a:extLst>
              <a:ext uri="{FF2B5EF4-FFF2-40B4-BE49-F238E27FC236}">
                <a16:creationId xmlns:a16="http://schemas.microsoft.com/office/drawing/2014/main" id="{72A00614-4D82-BBCE-57BA-022165E689DB}"/>
              </a:ext>
            </a:extLst>
          </p:cNvPr>
          <p:cNvSpPr>
            <a:spLocks noGrp="1"/>
          </p:cNvSpPr>
          <p:nvPr>
            <p:ph type="body" sz="quarter" idx="36"/>
          </p:nvPr>
        </p:nvSpPr>
        <p:spPr>
          <a:xfrm>
            <a:off x="4538483" y="1216220"/>
            <a:ext cx="6955799" cy="999383"/>
          </a:xfrm>
        </p:spPr>
        <p:txBody>
          <a:bodyPr lIns="91440" tIns="45720" rIns="91440" bIns="45720" anchor="t">
            <a:noAutofit/>
          </a:bodyPr>
          <a:lstStyle/>
          <a:p>
            <a:r>
              <a:rPr lang="nl-NL" sz="2400">
                <a:solidFill>
                  <a:srgbClr val="003841"/>
                </a:solidFill>
                <a:ea typeface="Calibri"/>
              </a:rPr>
              <a:t>Wanneer een klant zich voor het eerst bewust wordt van uw product. Of waar een klant zich voor het eerst bewust wordt van een behoefte die hij wil vervullen</a:t>
            </a:r>
            <a:endParaRPr lang="en-US" dirty="0">
              <a:ea typeface="Calibri"/>
            </a:endParaRPr>
          </a:p>
        </p:txBody>
      </p:sp>
      <p:sp>
        <p:nvSpPr>
          <p:cNvPr id="4" name="Text Placeholder 3">
            <a:extLst>
              <a:ext uri="{FF2B5EF4-FFF2-40B4-BE49-F238E27FC236}">
                <a16:creationId xmlns:a16="http://schemas.microsoft.com/office/drawing/2014/main" id="{7550355A-3087-59C6-7248-2261C56D6332}"/>
              </a:ext>
            </a:extLst>
          </p:cNvPr>
          <p:cNvSpPr>
            <a:spLocks noGrp="1"/>
          </p:cNvSpPr>
          <p:nvPr>
            <p:ph type="body" sz="quarter" idx="37"/>
          </p:nvPr>
        </p:nvSpPr>
        <p:spPr/>
        <p:txBody>
          <a:bodyPr/>
          <a:lstStyle/>
          <a:p>
            <a:endParaRPr lang="en-US"/>
          </a:p>
        </p:txBody>
      </p:sp>
      <p:pic>
        <p:nvPicPr>
          <p:cNvPr id="13" name="Picture Placeholder 12">
            <a:extLst>
              <a:ext uri="{FF2B5EF4-FFF2-40B4-BE49-F238E27FC236}">
                <a16:creationId xmlns:a16="http://schemas.microsoft.com/office/drawing/2014/main" id="{0B8C8C9B-59B2-0A2D-219D-9E9920A22E80}"/>
              </a:ext>
            </a:extLst>
          </p:cNvPr>
          <p:cNvPicPr>
            <a:picLocks noGrp="1" noChangeAspect="1"/>
          </p:cNvPicPr>
          <p:nvPr>
            <p:ph type="pic" sz="quarter" idx="41"/>
          </p:nvPr>
        </p:nvPicPr>
        <p:blipFill>
          <a:blip r:embed="rId2"/>
          <a:srcRect l="7525" r="7525"/>
          <a:stretch>
            <a:fillRect/>
          </a:stretch>
        </p:blipFill>
        <p:spPr/>
      </p:pic>
      <p:sp>
        <p:nvSpPr>
          <p:cNvPr id="6" name="Text Placeholder 5">
            <a:extLst>
              <a:ext uri="{FF2B5EF4-FFF2-40B4-BE49-F238E27FC236}">
                <a16:creationId xmlns:a16="http://schemas.microsoft.com/office/drawing/2014/main" id="{BB257891-13A2-D3D5-25E1-00CE1F3B7EE0}"/>
              </a:ext>
            </a:extLst>
          </p:cNvPr>
          <p:cNvSpPr>
            <a:spLocks noGrp="1"/>
          </p:cNvSpPr>
          <p:nvPr>
            <p:ph type="body" sz="quarter" idx="42"/>
          </p:nvPr>
        </p:nvSpPr>
        <p:spPr>
          <a:xfrm>
            <a:off x="4927790" y="2771061"/>
            <a:ext cx="6562677" cy="339415"/>
          </a:xfrm>
        </p:spPr>
        <p:txBody>
          <a:bodyPr lIns="91440" tIns="45720" rIns="91440" bIns="45720" anchor="t">
            <a:noAutofit/>
          </a:bodyPr>
          <a:lstStyle/>
          <a:p>
            <a:r>
              <a:rPr lang="en-US">
                <a:solidFill>
                  <a:srgbClr val="DE0A1D"/>
                </a:solidFill>
                <a:latin typeface="Calibri"/>
                <a:ea typeface="Calibri"/>
                <a:cs typeface="Calibri"/>
              </a:rPr>
              <a:t>Overweging</a:t>
            </a:r>
            <a:endParaRPr lang="en-US">
              <a:solidFill>
                <a:srgbClr val="DE0A1D"/>
              </a:solidFill>
              <a:ea typeface="Calibri"/>
            </a:endParaRPr>
          </a:p>
        </p:txBody>
      </p:sp>
      <p:sp>
        <p:nvSpPr>
          <p:cNvPr id="7" name="Text Placeholder 6">
            <a:extLst>
              <a:ext uri="{FF2B5EF4-FFF2-40B4-BE49-F238E27FC236}">
                <a16:creationId xmlns:a16="http://schemas.microsoft.com/office/drawing/2014/main" id="{55267720-41E2-B2CA-8C8C-084BB4D74843}"/>
              </a:ext>
            </a:extLst>
          </p:cNvPr>
          <p:cNvSpPr>
            <a:spLocks noGrp="1"/>
          </p:cNvSpPr>
          <p:nvPr>
            <p:ph type="body" sz="quarter" idx="43"/>
          </p:nvPr>
        </p:nvSpPr>
        <p:spPr/>
        <p:txBody>
          <a:bodyPr lIns="91440" tIns="45720" rIns="91440" bIns="45720" anchor="t">
            <a:noAutofit/>
          </a:bodyPr>
          <a:lstStyle/>
          <a:p>
            <a:r>
              <a:rPr lang="nl-NL" sz="2400">
                <a:solidFill>
                  <a:srgbClr val="003841"/>
                </a:solidFill>
                <a:latin typeface="Calibri"/>
                <a:ea typeface="Calibri"/>
                <a:cs typeface="Calibri"/>
              </a:rPr>
              <a:t>Wanneer een klant begint met het evalueren van oplossingen voor zijn behoeften</a:t>
            </a:r>
            <a:endParaRPr lang="en-US" dirty="0">
              <a:ea typeface="Calibri"/>
            </a:endParaRPr>
          </a:p>
        </p:txBody>
      </p:sp>
      <p:sp>
        <p:nvSpPr>
          <p:cNvPr id="8" name="Text Placeholder 7">
            <a:extLst>
              <a:ext uri="{FF2B5EF4-FFF2-40B4-BE49-F238E27FC236}">
                <a16:creationId xmlns:a16="http://schemas.microsoft.com/office/drawing/2014/main" id="{BF9B81E3-5223-E6BA-5878-D4C8D3BCB604}"/>
              </a:ext>
            </a:extLst>
          </p:cNvPr>
          <p:cNvSpPr>
            <a:spLocks noGrp="1"/>
          </p:cNvSpPr>
          <p:nvPr>
            <p:ph type="body" sz="quarter" idx="44"/>
          </p:nvPr>
        </p:nvSpPr>
        <p:spPr/>
        <p:txBody>
          <a:bodyPr/>
          <a:lstStyle/>
          <a:p>
            <a:endParaRPr lang="en-US"/>
          </a:p>
        </p:txBody>
      </p:sp>
      <p:sp>
        <p:nvSpPr>
          <p:cNvPr id="9" name="Text Placeholder 8">
            <a:extLst>
              <a:ext uri="{FF2B5EF4-FFF2-40B4-BE49-F238E27FC236}">
                <a16:creationId xmlns:a16="http://schemas.microsoft.com/office/drawing/2014/main" id="{90CF109F-144D-BC8B-3D8C-3B69B5AE352A}"/>
              </a:ext>
            </a:extLst>
          </p:cNvPr>
          <p:cNvSpPr>
            <a:spLocks noGrp="1"/>
          </p:cNvSpPr>
          <p:nvPr>
            <p:ph type="body" sz="quarter" idx="45"/>
          </p:nvPr>
        </p:nvSpPr>
        <p:spPr/>
        <p:txBody>
          <a:bodyPr lIns="91440" tIns="45720" rIns="91440" bIns="45720" anchor="t">
            <a:noAutofit/>
          </a:bodyPr>
          <a:lstStyle/>
          <a:p>
            <a:r>
              <a:rPr lang="en-US">
                <a:solidFill>
                  <a:srgbClr val="DE0A1D"/>
                </a:solidFill>
                <a:latin typeface="Calibri"/>
                <a:ea typeface="Calibri"/>
                <a:cs typeface="Calibri"/>
              </a:rPr>
              <a:t>Kopen</a:t>
            </a:r>
            <a:endParaRPr lang="en-US" dirty="0">
              <a:solidFill>
                <a:srgbClr val="DE0A1D"/>
              </a:solidFill>
            </a:endParaRPr>
          </a:p>
        </p:txBody>
      </p:sp>
      <p:sp>
        <p:nvSpPr>
          <p:cNvPr id="10" name="Text Placeholder 9">
            <a:extLst>
              <a:ext uri="{FF2B5EF4-FFF2-40B4-BE49-F238E27FC236}">
                <a16:creationId xmlns:a16="http://schemas.microsoft.com/office/drawing/2014/main" id="{38CB4658-C2C2-41B6-0AFE-E8025C86DA24}"/>
              </a:ext>
            </a:extLst>
          </p:cNvPr>
          <p:cNvSpPr>
            <a:spLocks noGrp="1"/>
          </p:cNvSpPr>
          <p:nvPr>
            <p:ph type="body" sz="quarter" idx="46"/>
          </p:nvPr>
        </p:nvSpPr>
        <p:spPr/>
        <p:txBody>
          <a:bodyPr lIns="91440" tIns="45720" rIns="91440" bIns="45720" anchor="t">
            <a:noAutofit/>
          </a:bodyPr>
          <a:lstStyle/>
          <a:p>
            <a:r>
              <a:rPr lang="nl-NL" sz="2400">
                <a:solidFill>
                  <a:srgbClr val="003841"/>
                </a:solidFill>
                <a:ea typeface="Calibri"/>
              </a:rPr>
              <a:t>Wanneer een klant de beslissing neemt en de aankoop voltooit</a:t>
            </a:r>
            <a:endParaRPr lang="en-US" dirty="0">
              <a:ea typeface="Calibri"/>
            </a:endParaRPr>
          </a:p>
        </p:txBody>
      </p:sp>
      <p:sp>
        <p:nvSpPr>
          <p:cNvPr id="11" name="Text Placeholder 10">
            <a:extLst>
              <a:ext uri="{FF2B5EF4-FFF2-40B4-BE49-F238E27FC236}">
                <a16:creationId xmlns:a16="http://schemas.microsoft.com/office/drawing/2014/main" id="{23535843-3938-BE17-9B02-0BCC2A691A36}"/>
              </a:ext>
            </a:extLst>
          </p:cNvPr>
          <p:cNvSpPr>
            <a:spLocks noGrp="1"/>
          </p:cNvSpPr>
          <p:nvPr>
            <p:ph type="body" sz="quarter" idx="47"/>
          </p:nvPr>
        </p:nvSpPr>
        <p:spPr/>
        <p:txBody>
          <a:bodyPr/>
          <a:lstStyle/>
          <a:p>
            <a:endParaRPr lang="en-US"/>
          </a:p>
        </p:txBody>
      </p:sp>
    </p:spTree>
    <p:extLst>
      <p:ext uri="{BB962C8B-B14F-4D97-AF65-F5344CB8AC3E}">
        <p14:creationId xmlns:p14="http://schemas.microsoft.com/office/powerpoint/2010/main" val="102045598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A6DB12-43F2-F102-5375-4BBDD109090E}"/>
              </a:ext>
            </a:extLst>
          </p:cNvPr>
          <p:cNvSpPr>
            <a:spLocks noGrp="1"/>
          </p:cNvSpPr>
          <p:nvPr>
            <p:ph type="body" sz="quarter" idx="16"/>
          </p:nvPr>
        </p:nvSpPr>
        <p:spPr>
          <a:xfrm>
            <a:off x="804006" y="237964"/>
            <a:ext cx="10614687" cy="803654"/>
          </a:xfrm>
        </p:spPr>
        <p:txBody>
          <a:bodyPr lIns="91440" tIns="45720" rIns="91440" bIns="45720" anchor="t">
            <a:noAutofit/>
          </a:bodyPr>
          <a:lstStyle/>
          <a:p>
            <a:pPr algn="ctr"/>
            <a:r>
              <a:rPr lang="nl-NL" sz="3200" b="1">
                <a:solidFill>
                  <a:srgbClr val="DE0A1D"/>
                </a:solidFill>
                <a:ea typeface="Calibri"/>
                <a:cs typeface="Calibri"/>
              </a:rPr>
              <a:t>Uw verkoopacties binnen de koopcyclus van de klant</a:t>
            </a:r>
            <a:endParaRPr lang="en-US" sz="3200" b="1" dirty="0">
              <a:solidFill>
                <a:srgbClr val="DE0A1D"/>
              </a:solidFill>
            </a:endParaRPr>
          </a:p>
        </p:txBody>
      </p:sp>
      <p:sp>
        <p:nvSpPr>
          <p:cNvPr id="4" name="Rectangle 3">
            <a:extLst>
              <a:ext uri="{FF2B5EF4-FFF2-40B4-BE49-F238E27FC236}">
                <a16:creationId xmlns:a16="http://schemas.microsoft.com/office/drawing/2014/main" id="{ABE6CEC0-70B8-CF33-0BED-9F50D1C694AD}"/>
              </a:ext>
            </a:extLst>
          </p:cNvPr>
          <p:cNvSpPr/>
          <p:nvPr/>
        </p:nvSpPr>
        <p:spPr>
          <a:xfrm>
            <a:off x="11037" y="873226"/>
            <a:ext cx="12157493" cy="1115682"/>
          </a:xfrm>
          <a:prstGeom prst="rect">
            <a:avLst/>
          </a:prstGeom>
          <a:solidFill>
            <a:srgbClr val="DE0A1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2134A8D-067F-C85A-875C-185103DFC8AC}"/>
              </a:ext>
            </a:extLst>
          </p:cNvPr>
          <p:cNvSpPr/>
          <p:nvPr/>
        </p:nvSpPr>
        <p:spPr>
          <a:xfrm>
            <a:off x="0" y="2270073"/>
            <a:ext cx="12157493" cy="1475116"/>
          </a:xfrm>
          <a:prstGeom prst="rect">
            <a:avLst/>
          </a:prstGeom>
          <a:solidFill>
            <a:srgbClr val="FDBD2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26EC6C6F-5D55-CCFB-6D37-BCCB9C36C59B}"/>
              </a:ext>
            </a:extLst>
          </p:cNvPr>
          <p:cNvSpPr/>
          <p:nvPr/>
        </p:nvSpPr>
        <p:spPr>
          <a:xfrm>
            <a:off x="0" y="4106401"/>
            <a:ext cx="12143116" cy="1058174"/>
          </a:xfrm>
          <a:prstGeom prst="rect">
            <a:avLst/>
          </a:prstGeom>
          <a:solidFill>
            <a:srgbClr val="47B5C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ack background with white text&#10;&#10;Description automatically generated">
            <a:extLst>
              <a:ext uri="{FF2B5EF4-FFF2-40B4-BE49-F238E27FC236}">
                <a16:creationId xmlns:a16="http://schemas.microsoft.com/office/drawing/2014/main" id="{4120A67A-8195-E8B0-0F70-8BF78CF03367}"/>
              </a:ext>
            </a:extLst>
          </p:cNvPr>
          <p:cNvPicPr>
            <a:picLocks noChangeAspect="1"/>
          </p:cNvPicPr>
          <p:nvPr/>
        </p:nvPicPr>
        <p:blipFill>
          <a:blip r:embed="rId2"/>
          <a:stretch>
            <a:fillRect/>
          </a:stretch>
        </p:blipFill>
        <p:spPr>
          <a:xfrm>
            <a:off x="-103671" y="481145"/>
            <a:ext cx="5514975" cy="2028825"/>
          </a:xfrm>
          <a:prstGeom prst="rect">
            <a:avLst/>
          </a:prstGeom>
        </p:spPr>
      </p:pic>
      <p:pic>
        <p:nvPicPr>
          <p:cNvPr id="8" name="Picture 7" descr="A black background with white text&#10;&#10;Description automatically generated">
            <a:extLst>
              <a:ext uri="{FF2B5EF4-FFF2-40B4-BE49-F238E27FC236}">
                <a16:creationId xmlns:a16="http://schemas.microsoft.com/office/drawing/2014/main" id="{CABE7BDA-D1A2-B407-D100-FA1EFF6A6E8B}"/>
              </a:ext>
            </a:extLst>
          </p:cNvPr>
          <p:cNvPicPr>
            <a:picLocks noChangeAspect="1"/>
          </p:cNvPicPr>
          <p:nvPr/>
        </p:nvPicPr>
        <p:blipFill>
          <a:blip r:embed="rId3"/>
          <a:stretch>
            <a:fillRect/>
          </a:stretch>
        </p:blipFill>
        <p:spPr>
          <a:xfrm>
            <a:off x="-303127" y="2087101"/>
            <a:ext cx="5505450" cy="2019300"/>
          </a:xfrm>
          <a:prstGeom prst="rect">
            <a:avLst/>
          </a:prstGeom>
        </p:spPr>
      </p:pic>
      <p:pic>
        <p:nvPicPr>
          <p:cNvPr id="9" name="Picture 8" descr="A black background with white text&#10;&#10;Description automatically generated">
            <a:extLst>
              <a:ext uri="{FF2B5EF4-FFF2-40B4-BE49-F238E27FC236}">
                <a16:creationId xmlns:a16="http://schemas.microsoft.com/office/drawing/2014/main" id="{5D23EFD2-8B79-B2B8-4F2B-0AB621E7A350}"/>
              </a:ext>
            </a:extLst>
          </p:cNvPr>
          <p:cNvPicPr>
            <a:picLocks noChangeAspect="1"/>
          </p:cNvPicPr>
          <p:nvPr/>
        </p:nvPicPr>
        <p:blipFill>
          <a:blip r:embed="rId4"/>
          <a:stretch>
            <a:fillRect/>
          </a:stretch>
        </p:blipFill>
        <p:spPr>
          <a:xfrm>
            <a:off x="-94146" y="3577573"/>
            <a:ext cx="5505450" cy="2019300"/>
          </a:xfrm>
          <a:prstGeom prst="rect">
            <a:avLst/>
          </a:prstGeom>
        </p:spPr>
      </p:pic>
      <p:pic>
        <p:nvPicPr>
          <p:cNvPr id="10" name="Picture 9" descr="A black background with white text&#10;&#10;Description automatically generated">
            <a:extLst>
              <a:ext uri="{FF2B5EF4-FFF2-40B4-BE49-F238E27FC236}">
                <a16:creationId xmlns:a16="http://schemas.microsoft.com/office/drawing/2014/main" id="{50C227E8-777A-CD4A-A817-81F6B51802E0}"/>
              </a:ext>
            </a:extLst>
          </p:cNvPr>
          <p:cNvPicPr>
            <a:picLocks noChangeAspect="1"/>
          </p:cNvPicPr>
          <p:nvPr/>
        </p:nvPicPr>
        <p:blipFill>
          <a:blip r:embed="rId5"/>
          <a:stretch>
            <a:fillRect/>
          </a:stretch>
        </p:blipFill>
        <p:spPr>
          <a:xfrm>
            <a:off x="4478494" y="885311"/>
            <a:ext cx="8295738" cy="1148351"/>
          </a:xfrm>
          <a:prstGeom prst="rect">
            <a:avLst/>
          </a:prstGeom>
        </p:spPr>
      </p:pic>
      <p:pic>
        <p:nvPicPr>
          <p:cNvPr id="11" name="Picture 10" descr="A black background with white text&#10;&#10;Description automatically generated">
            <a:extLst>
              <a:ext uri="{FF2B5EF4-FFF2-40B4-BE49-F238E27FC236}">
                <a16:creationId xmlns:a16="http://schemas.microsoft.com/office/drawing/2014/main" id="{5FE79C8F-D921-DD23-B902-CE0808880730}"/>
              </a:ext>
            </a:extLst>
          </p:cNvPr>
          <p:cNvPicPr>
            <a:picLocks noChangeAspect="1"/>
          </p:cNvPicPr>
          <p:nvPr/>
        </p:nvPicPr>
        <p:blipFill>
          <a:blip r:embed="rId6"/>
          <a:stretch>
            <a:fillRect/>
          </a:stretch>
        </p:blipFill>
        <p:spPr>
          <a:xfrm>
            <a:off x="4478494" y="2323512"/>
            <a:ext cx="7873010" cy="1368238"/>
          </a:xfrm>
          <a:prstGeom prst="rect">
            <a:avLst/>
          </a:prstGeom>
        </p:spPr>
      </p:pic>
      <p:pic>
        <p:nvPicPr>
          <p:cNvPr id="12" name="Picture 11" descr="A black background with white text&#10;&#10;Description automatically generated">
            <a:extLst>
              <a:ext uri="{FF2B5EF4-FFF2-40B4-BE49-F238E27FC236}">
                <a16:creationId xmlns:a16="http://schemas.microsoft.com/office/drawing/2014/main" id="{9E747EFF-F017-710A-37AE-EF3A39E686F0}"/>
              </a:ext>
            </a:extLst>
          </p:cNvPr>
          <p:cNvPicPr>
            <a:picLocks noChangeAspect="1"/>
          </p:cNvPicPr>
          <p:nvPr/>
        </p:nvPicPr>
        <p:blipFill>
          <a:blip r:embed="rId7"/>
          <a:stretch>
            <a:fillRect/>
          </a:stretch>
        </p:blipFill>
        <p:spPr>
          <a:xfrm>
            <a:off x="4478494" y="3928161"/>
            <a:ext cx="9949133" cy="1496125"/>
          </a:xfrm>
          <a:prstGeom prst="rect">
            <a:avLst/>
          </a:prstGeom>
        </p:spPr>
      </p:pic>
      <p:sp>
        <p:nvSpPr>
          <p:cNvPr id="2" name="TextBox 1">
            <a:extLst>
              <a:ext uri="{FF2B5EF4-FFF2-40B4-BE49-F238E27FC236}">
                <a16:creationId xmlns:a16="http://schemas.microsoft.com/office/drawing/2014/main" id="{A8163628-8719-2C71-2C8A-59839EA24FEF}"/>
              </a:ext>
            </a:extLst>
          </p:cNvPr>
          <p:cNvSpPr txBox="1"/>
          <p:nvPr/>
        </p:nvSpPr>
        <p:spPr>
          <a:xfrm>
            <a:off x="8626363" y="5402621"/>
            <a:ext cx="2912785" cy="830997"/>
          </a:xfrm>
          <a:prstGeom prst="rect">
            <a:avLst/>
          </a:prstGeom>
          <a:noFill/>
        </p:spPr>
        <p:txBody>
          <a:bodyPr wrap="none" rtlCol="0">
            <a:spAutoFit/>
          </a:bodyPr>
          <a:lstStyle/>
          <a:p>
            <a:r>
              <a:rPr lang="en-GB" sz="4800" b="1" dirty="0">
                <a:solidFill>
                  <a:srgbClr val="DE0A1D"/>
                </a:solidFill>
              </a:rPr>
              <a:t>EVALUATIE</a:t>
            </a:r>
            <a:endParaRPr lang="en-IE" sz="4800" b="1" dirty="0">
              <a:solidFill>
                <a:srgbClr val="DE0A1D"/>
              </a:solidFill>
            </a:endParaRPr>
          </a:p>
        </p:txBody>
      </p:sp>
      <p:sp>
        <p:nvSpPr>
          <p:cNvPr id="13" name="TextBox 12">
            <a:extLst>
              <a:ext uri="{FF2B5EF4-FFF2-40B4-BE49-F238E27FC236}">
                <a16:creationId xmlns:a16="http://schemas.microsoft.com/office/drawing/2014/main" id="{8A4ABB97-D7E9-B24D-BE29-B277FC3F8F3D}"/>
              </a:ext>
            </a:extLst>
          </p:cNvPr>
          <p:cNvSpPr txBox="1"/>
          <p:nvPr/>
        </p:nvSpPr>
        <p:spPr>
          <a:xfrm>
            <a:off x="171396" y="5564799"/>
            <a:ext cx="8243603" cy="584775"/>
          </a:xfrm>
          <a:prstGeom prst="rect">
            <a:avLst/>
          </a:prstGeom>
          <a:noFill/>
        </p:spPr>
        <p:txBody>
          <a:bodyPr wrap="none" rtlCol="0">
            <a:spAutoFit/>
          </a:bodyPr>
          <a:lstStyle/>
          <a:p>
            <a:r>
              <a:rPr lang="nl-NL" sz="3200" b="1">
                <a:solidFill>
                  <a:srgbClr val="DE0A1D"/>
                </a:solidFill>
              </a:rPr>
              <a:t>Waar bevindt uw klant zich in deze koopcyclus?</a:t>
            </a:r>
            <a:endParaRPr lang="en-IE" sz="3200" b="1" dirty="0">
              <a:solidFill>
                <a:srgbClr val="DE0A1D"/>
              </a:solidFill>
            </a:endParaRPr>
          </a:p>
        </p:txBody>
      </p:sp>
    </p:spTree>
    <p:extLst>
      <p:ext uri="{BB962C8B-B14F-4D97-AF65-F5344CB8AC3E}">
        <p14:creationId xmlns:p14="http://schemas.microsoft.com/office/powerpoint/2010/main" val="191512259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0">
            <a:extLst>
              <a:ext uri="{FF2B5EF4-FFF2-40B4-BE49-F238E27FC236}">
                <a16:creationId xmlns:a16="http://schemas.microsoft.com/office/drawing/2014/main" id="{3C6BEE93-6DB5-BF5B-6B1C-5988F4D5D40F}"/>
              </a:ext>
            </a:extLst>
          </p:cNvPr>
          <p:cNvSpPr/>
          <p:nvPr/>
        </p:nvSpPr>
        <p:spPr>
          <a:xfrm>
            <a:off x="2432" y="769586"/>
            <a:ext cx="7231487"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r>
              <a:rPr lang="en-US" sz="3200" dirty="0" err="1">
                <a:ea typeface="Calibri"/>
                <a:cs typeface="Calibri"/>
              </a:rPr>
              <a:t>Ontwikkel</a:t>
            </a:r>
            <a:r>
              <a:rPr lang="en-US" sz="3200" dirty="0">
                <a:ea typeface="Calibri"/>
                <a:cs typeface="Calibri"/>
              </a:rPr>
              <a:t> </a:t>
            </a:r>
            <a:r>
              <a:rPr lang="en-US" sz="3200" dirty="0" err="1">
                <a:ea typeface="Calibri"/>
                <a:cs typeface="Calibri"/>
              </a:rPr>
              <a:t>een</a:t>
            </a:r>
            <a:r>
              <a:rPr lang="en-US" sz="3200" dirty="0">
                <a:ea typeface="Calibri"/>
                <a:cs typeface="Calibri"/>
              </a:rPr>
              <a:t> </a:t>
            </a:r>
            <a:r>
              <a:rPr lang="en-US" sz="3200" dirty="0" err="1">
                <a:ea typeface="Calibri"/>
                <a:cs typeface="Calibri"/>
              </a:rPr>
              <a:t>winnend</a:t>
            </a:r>
            <a:r>
              <a:rPr lang="en-US" sz="3200" dirty="0">
                <a:ea typeface="Calibri"/>
                <a:cs typeface="Calibri"/>
              </a:rPr>
              <a:t> </a:t>
            </a:r>
            <a:r>
              <a:rPr lang="en-US" sz="3200" dirty="0" err="1">
                <a:ea typeface="Calibri"/>
                <a:cs typeface="Calibri"/>
              </a:rPr>
              <a:t>verkooppraatje</a:t>
            </a:r>
            <a:endParaRPr lang="en-US" sz="3200" b="0" i="0" dirty="0">
              <a:latin typeface="Calibri" panose="020F0502020204030204" pitchFamily="34" charset="0"/>
            </a:endParaRPr>
          </a:p>
        </p:txBody>
      </p:sp>
      <p:sp>
        <p:nvSpPr>
          <p:cNvPr id="2" name="Text Placeholder 1">
            <a:extLst>
              <a:ext uri="{FF2B5EF4-FFF2-40B4-BE49-F238E27FC236}">
                <a16:creationId xmlns:a16="http://schemas.microsoft.com/office/drawing/2014/main" id="{FFF5DC01-5611-DA43-7232-C4916D654B58}"/>
              </a:ext>
            </a:extLst>
          </p:cNvPr>
          <p:cNvSpPr>
            <a:spLocks noGrp="1"/>
          </p:cNvSpPr>
          <p:nvPr>
            <p:ph type="body" sz="quarter" idx="18"/>
          </p:nvPr>
        </p:nvSpPr>
        <p:spPr>
          <a:xfrm>
            <a:off x="925859" y="1631959"/>
            <a:ext cx="9934477" cy="3849918"/>
          </a:xfrm>
        </p:spPr>
        <p:txBody>
          <a:bodyPr lIns="91440" tIns="45720" rIns="91440" bIns="45720" anchor="t"/>
          <a:lstStyle/>
          <a:p>
            <a:r>
              <a:rPr lang="en-US" b="1" dirty="0">
                <a:solidFill>
                  <a:srgbClr val="DE0A1D"/>
                </a:solidFill>
                <a:ea typeface="Calibri"/>
                <a:cs typeface="Calibri"/>
              </a:rPr>
              <a:t>Stap 1:</a:t>
            </a:r>
            <a:r>
              <a:rPr lang="en-US" dirty="0">
                <a:solidFill>
                  <a:srgbClr val="DE0A1D"/>
                </a:solidFill>
                <a:ea typeface="Calibri"/>
                <a:cs typeface="Calibri"/>
              </a:rPr>
              <a:t>  </a:t>
            </a:r>
            <a:r>
              <a:rPr lang="en-US" dirty="0" err="1">
                <a:solidFill>
                  <a:srgbClr val="DE0A1D"/>
                </a:solidFill>
                <a:ea typeface="Calibri"/>
                <a:cs typeface="Calibri"/>
              </a:rPr>
              <a:t>Identificeer</a:t>
            </a:r>
            <a:r>
              <a:rPr lang="en-US" dirty="0">
                <a:solidFill>
                  <a:srgbClr val="DE0A1D"/>
                </a:solidFill>
                <a:ea typeface="Calibri"/>
                <a:cs typeface="Calibri"/>
              </a:rPr>
              <a:t> </a:t>
            </a:r>
            <a:r>
              <a:rPr lang="en-US" dirty="0" err="1">
                <a:solidFill>
                  <a:srgbClr val="DE0A1D"/>
                </a:solidFill>
                <a:ea typeface="Calibri"/>
                <a:cs typeface="Calibri"/>
              </a:rPr>
              <a:t>uw</a:t>
            </a:r>
            <a:r>
              <a:rPr lang="en-US" dirty="0">
                <a:solidFill>
                  <a:srgbClr val="DE0A1D"/>
                </a:solidFill>
                <a:ea typeface="Calibri"/>
                <a:cs typeface="Calibri"/>
              </a:rPr>
              <a:t> Unique Selling Points (USP)</a:t>
            </a:r>
            <a:endParaRPr lang="en-US" dirty="0">
              <a:solidFill>
                <a:srgbClr val="DE0A1D"/>
              </a:solidFill>
            </a:endParaRPr>
          </a:p>
          <a:p>
            <a:pPr marL="0" indent="0"/>
            <a:r>
              <a:rPr lang="nl-NL" sz="2200" dirty="0">
                <a:solidFill>
                  <a:srgbClr val="003841"/>
                </a:solidFill>
                <a:ea typeface="Calibri"/>
                <a:cs typeface="Calibri"/>
              </a:rPr>
              <a:t>Voortbouwend op wat u de beste maakt, definieert u de top 5 dingen die u doet om klantwaarde te bieden op een manier die anders is dan die van uw concurrenten</a:t>
            </a:r>
          </a:p>
          <a:p>
            <a:pPr marL="0" indent="0"/>
            <a:r>
              <a:rPr lang="en-US" b="1" dirty="0">
                <a:solidFill>
                  <a:srgbClr val="DE0A1D"/>
                </a:solidFill>
                <a:ea typeface="Calibri"/>
                <a:cs typeface="Calibri"/>
              </a:rPr>
              <a:t>Stap 2:  </a:t>
            </a:r>
            <a:r>
              <a:rPr lang="nl-NL" dirty="0">
                <a:solidFill>
                  <a:srgbClr val="DE0A1D"/>
                </a:solidFill>
                <a:ea typeface="Calibri"/>
                <a:cs typeface="Calibri"/>
              </a:rPr>
              <a:t>Begrijp het voordeel van wat u verkoopt vanuit het perspectief van de klant</a:t>
            </a:r>
          </a:p>
          <a:p>
            <a:pPr marL="0" indent="0"/>
            <a:r>
              <a:rPr lang="nl-NL" sz="2200" dirty="0">
                <a:solidFill>
                  <a:srgbClr val="003841"/>
                </a:solidFill>
                <a:ea typeface="Calibri"/>
                <a:cs typeface="Calibri"/>
              </a:rPr>
              <a:t>Geef voorbeelden van hoe uw product of dienst klantwaarde heeft opgeleverd voor anderen
Kies relevante boeiende voorbeelden die PASSEN of voldoen aan de behoeften/pijnpunten van de koper aan wie u verkoopt</a:t>
            </a:r>
          </a:p>
          <a:p>
            <a:pPr marL="0" indent="0"/>
            <a:r>
              <a:rPr lang="en-US" b="1" dirty="0">
                <a:solidFill>
                  <a:srgbClr val="DE0A1D"/>
                </a:solidFill>
                <a:ea typeface="Calibri"/>
                <a:cs typeface="Calibri"/>
              </a:rPr>
              <a:t>Stap 3:  </a:t>
            </a:r>
            <a:r>
              <a:rPr lang="en-US" dirty="0" err="1">
                <a:solidFill>
                  <a:srgbClr val="DE0A1D"/>
                </a:solidFill>
                <a:ea typeface="Calibri"/>
                <a:cs typeface="Calibri"/>
              </a:rPr>
              <a:t>Bezwaren</a:t>
            </a:r>
            <a:r>
              <a:rPr lang="en-US" dirty="0">
                <a:solidFill>
                  <a:srgbClr val="DE0A1D"/>
                </a:solidFill>
                <a:ea typeface="Calibri"/>
                <a:cs typeface="Calibri"/>
              </a:rPr>
              <a:t> </a:t>
            </a:r>
            <a:r>
              <a:rPr lang="en-US" dirty="0" err="1">
                <a:solidFill>
                  <a:srgbClr val="DE0A1D"/>
                </a:solidFill>
                <a:ea typeface="Calibri"/>
                <a:cs typeface="Calibri"/>
              </a:rPr>
              <a:t>afhandelen</a:t>
            </a:r>
            <a:endParaRPr lang="en-US" dirty="0">
              <a:solidFill>
                <a:srgbClr val="DE0A1D"/>
              </a:solidFill>
            </a:endParaRPr>
          </a:p>
          <a:p>
            <a:r>
              <a:rPr lang="en-US" b="1" dirty="0">
                <a:solidFill>
                  <a:srgbClr val="DE0A1D"/>
                </a:solidFill>
                <a:ea typeface="Calibri"/>
                <a:cs typeface="Calibri"/>
              </a:rPr>
              <a:t>Stap 4:</a:t>
            </a:r>
            <a:r>
              <a:rPr lang="en-US" dirty="0">
                <a:solidFill>
                  <a:srgbClr val="DE0A1D"/>
                </a:solidFill>
                <a:ea typeface="Calibri"/>
                <a:cs typeface="Calibri"/>
              </a:rPr>
              <a:t>  Sluit de deal!</a:t>
            </a:r>
            <a:endParaRPr lang="en-US" dirty="0">
              <a:ea typeface="Calibri"/>
              <a:cs typeface="Calibri"/>
            </a:endParaRPr>
          </a:p>
          <a:p>
            <a:endParaRPr lang="en-US" dirty="0">
              <a:ea typeface="Calibri"/>
              <a:cs typeface="Calibri"/>
            </a:endParaRPr>
          </a:p>
        </p:txBody>
      </p:sp>
      <p:sp>
        <p:nvSpPr>
          <p:cNvPr id="3" name="Text Placeholder 2">
            <a:extLst>
              <a:ext uri="{FF2B5EF4-FFF2-40B4-BE49-F238E27FC236}">
                <a16:creationId xmlns:a16="http://schemas.microsoft.com/office/drawing/2014/main" id="{F9C00CAB-C841-2C3C-C795-42D2D5169E08}"/>
              </a:ext>
            </a:extLst>
          </p:cNvPr>
          <p:cNvSpPr>
            <a:spLocks noGrp="1"/>
          </p:cNvSpPr>
          <p:nvPr>
            <p:ph type="body" sz="quarter" idx="16"/>
          </p:nvPr>
        </p:nvSpPr>
        <p:spPr>
          <a:xfrm>
            <a:off x="7004365" y="840479"/>
            <a:ext cx="4059171" cy="803654"/>
          </a:xfrm>
        </p:spPr>
        <p:txBody>
          <a:bodyPr lIns="91440" tIns="45720" rIns="91440" bIns="45720" anchor="t">
            <a:noAutofit/>
          </a:bodyPr>
          <a:lstStyle/>
          <a:p>
            <a:pPr algn="ctr"/>
            <a:r>
              <a:rPr lang="nl-NL" sz="2800" b="1" dirty="0">
                <a:solidFill>
                  <a:srgbClr val="DE0A1D"/>
                </a:solidFill>
                <a:ea typeface="Calibri"/>
                <a:cs typeface="Calibri"/>
              </a:rPr>
              <a:t>Het is een proces in 4 stappen</a:t>
            </a:r>
            <a:endParaRPr lang="en-US" sz="2800" b="1" dirty="0">
              <a:solidFill>
                <a:srgbClr val="DE0A1D"/>
              </a:solidFill>
              <a:ea typeface="Calibri"/>
              <a:cs typeface="Calibri"/>
            </a:endParaRPr>
          </a:p>
        </p:txBody>
      </p:sp>
    </p:spTree>
    <p:extLst>
      <p:ext uri="{BB962C8B-B14F-4D97-AF65-F5344CB8AC3E}">
        <p14:creationId xmlns:p14="http://schemas.microsoft.com/office/powerpoint/2010/main" val="256980766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848210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81286" y="761603"/>
            <a:ext cx="9632553" cy="803654"/>
          </a:xfrm>
        </p:spPr>
        <p:txBody>
          <a:bodyPr/>
          <a:lstStyle/>
          <a:p>
            <a:r>
              <a:rPr lang="en-US" dirty="0" err="1">
                <a:solidFill>
                  <a:schemeClr val="bg1"/>
                </a:solidFill>
              </a:rPr>
              <a:t>Identificeer</a:t>
            </a:r>
            <a:r>
              <a:rPr lang="en-US" dirty="0">
                <a:solidFill>
                  <a:schemeClr val="bg1"/>
                </a:solidFill>
              </a:rPr>
              <a:t> </a:t>
            </a:r>
            <a:r>
              <a:rPr lang="en-US" dirty="0" err="1">
                <a:solidFill>
                  <a:schemeClr val="bg1"/>
                </a:solidFill>
              </a:rPr>
              <a:t>uw</a:t>
            </a:r>
            <a:r>
              <a:rPr lang="en-US" dirty="0">
                <a:solidFill>
                  <a:schemeClr val="bg1"/>
                </a:solidFill>
              </a:rPr>
              <a:t> USP &amp; </a:t>
            </a:r>
            <a:r>
              <a:rPr lang="en-US" dirty="0" err="1">
                <a:solidFill>
                  <a:schemeClr val="bg1"/>
                </a:solidFill>
              </a:rPr>
              <a:t>Innovatief</a:t>
            </a:r>
            <a:r>
              <a:rPr lang="en-US" dirty="0">
                <a:solidFill>
                  <a:schemeClr val="bg1"/>
                </a:solidFill>
              </a:rPr>
              <a:t> </a:t>
            </a:r>
            <a:r>
              <a:rPr lang="en-US" dirty="0" err="1">
                <a:solidFill>
                  <a:schemeClr val="bg1"/>
                </a:solidFill>
              </a:rPr>
              <a:t>verkopen</a:t>
            </a:r>
            <a:endParaRPr lang="en-US" dirty="0">
              <a:solidFill>
                <a:schemeClr val="bg1"/>
              </a:solidFill>
            </a:endParaRPr>
          </a:p>
          <a:p>
            <a:endParaRPr lang="en-US" dirty="0"/>
          </a:p>
        </p:txBody>
      </p:sp>
      <p:sp>
        <p:nvSpPr>
          <p:cNvPr id="3" name="Oval 2">
            <a:extLst>
              <a:ext uri="{FF2B5EF4-FFF2-40B4-BE49-F238E27FC236}">
                <a16:creationId xmlns:a16="http://schemas.microsoft.com/office/drawing/2014/main" id="{1E44C1FD-7676-3D5C-1BA7-C2628947D62A}"/>
              </a:ext>
            </a:extLst>
          </p:cNvPr>
          <p:cNvSpPr/>
          <p:nvPr/>
        </p:nvSpPr>
        <p:spPr>
          <a:xfrm>
            <a:off x="8482104" y="1717260"/>
            <a:ext cx="916056" cy="916056"/>
          </a:xfrm>
          <a:prstGeom prst="ellipse">
            <a:avLst/>
          </a:pr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cxnSp>
        <p:nvCxnSpPr>
          <p:cNvPr id="6" name="Straight Connector 5">
            <a:extLst>
              <a:ext uri="{FF2B5EF4-FFF2-40B4-BE49-F238E27FC236}">
                <a16:creationId xmlns:a16="http://schemas.microsoft.com/office/drawing/2014/main" id="{78B5F934-09AD-550B-6AB8-03CAF01005E1}"/>
              </a:ext>
            </a:extLst>
          </p:cNvPr>
          <p:cNvCxnSpPr>
            <a:cxnSpLocks/>
          </p:cNvCxnSpPr>
          <p:nvPr/>
        </p:nvCxnSpPr>
        <p:spPr>
          <a:xfrm flipH="1">
            <a:off x="8944811" y="2031539"/>
            <a:ext cx="4680" cy="3920459"/>
          </a:xfrm>
          <a:prstGeom prst="line">
            <a:avLst/>
          </a:prstGeom>
          <a:ln>
            <a:solidFill>
              <a:srgbClr val="DE0A1D"/>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81696F3-F128-0E88-E0D9-ADA8D3E8D92A}"/>
              </a:ext>
            </a:extLst>
          </p:cNvPr>
          <p:cNvSpPr txBox="1"/>
          <p:nvPr/>
        </p:nvSpPr>
        <p:spPr>
          <a:xfrm>
            <a:off x="8482104" y="1964864"/>
            <a:ext cx="916056" cy="769441"/>
          </a:xfrm>
          <a:prstGeom prst="rect">
            <a:avLst/>
          </a:prstGeom>
          <a:noFill/>
        </p:spPr>
        <p:txBody>
          <a:bodyPr wrap="square">
            <a:spAutoFit/>
          </a:bodyPr>
          <a:lstStyle/>
          <a:p>
            <a:pPr algn="ctr"/>
            <a:r>
              <a:rPr lang="en-US" sz="4400" dirty="0">
                <a:solidFill>
                  <a:schemeClr val="bg1"/>
                </a:solidFill>
              </a:rPr>
              <a:t>1</a:t>
            </a:r>
          </a:p>
        </p:txBody>
      </p:sp>
      <p:sp>
        <p:nvSpPr>
          <p:cNvPr id="12" name="Text Placeholder 6">
            <a:extLst>
              <a:ext uri="{FF2B5EF4-FFF2-40B4-BE49-F238E27FC236}">
                <a16:creationId xmlns:a16="http://schemas.microsoft.com/office/drawing/2014/main" id="{97082FD8-7554-3632-4EEA-B848EAD335CA}"/>
              </a:ext>
            </a:extLst>
          </p:cNvPr>
          <p:cNvSpPr txBox="1">
            <a:spLocks/>
          </p:cNvSpPr>
          <p:nvPr/>
        </p:nvSpPr>
        <p:spPr>
          <a:xfrm>
            <a:off x="899096" y="1964864"/>
            <a:ext cx="7282377" cy="104367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003841"/>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lvl="0" indent="-342900">
              <a:buFont typeface="Arial" panose="020B0604020202020204" pitchFamily="34" charset="0"/>
              <a:buChar char="•"/>
              <a:defRPr/>
            </a:pPr>
            <a:r>
              <a:rPr lang="nl-NL">
                <a:solidFill>
                  <a:srgbClr val="595959"/>
                </a:solidFill>
              </a:rPr>
              <a:t>Wat biedt u klanten dat anders is dan uw concurrenten? 
Vraag jezelf af welke aspecten van je product of dienst innovatief en uniek zijn
Waarom zou uw klant u moeten vertrouwen?
Waarom zou uw klant voor uw oplossing moeten kiezen?
Wat heeft het voordeel voor de klant om in uw oplossing te investeren?</a:t>
            </a:r>
            <a:endParaRPr kumimoji="0" lang="en-US" sz="2400" b="0" i="0" u="none" strike="noStrike" kern="1200" cap="none" spc="0" normalizeH="0" baseline="0" noProof="0" dirty="0">
              <a:ln>
                <a:noFill/>
              </a:ln>
              <a:solidFill>
                <a:srgbClr val="595959"/>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703FC9D5-4D45-542C-7C8D-0C65D8BD9614}"/>
              </a:ext>
            </a:extLst>
          </p:cNvPr>
          <p:cNvSpPr txBox="1"/>
          <p:nvPr/>
        </p:nvSpPr>
        <p:spPr>
          <a:xfrm>
            <a:off x="8630820" y="1780198"/>
            <a:ext cx="632662" cy="369332"/>
          </a:xfrm>
          <a:prstGeom prst="rect">
            <a:avLst/>
          </a:prstGeom>
          <a:noFill/>
        </p:spPr>
        <p:txBody>
          <a:bodyPr wrap="square" rtlCol="0">
            <a:spAutoFit/>
          </a:bodyPr>
          <a:lstStyle/>
          <a:p>
            <a:r>
              <a:rPr lang="en-GB">
                <a:solidFill>
                  <a:schemeClr val="bg1"/>
                </a:solidFill>
              </a:rPr>
              <a:t>STAP</a:t>
            </a:r>
            <a:endParaRPr lang="en-IE" dirty="0">
              <a:solidFill>
                <a:schemeClr val="bg1"/>
              </a:solidFill>
            </a:endParaRPr>
          </a:p>
        </p:txBody>
      </p:sp>
    </p:spTree>
    <p:extLst>
      <p:ext uri="{BB962C8B-B14F-4D97-AF65-F5344CB8AC3E}">
        <p14:creationId xmlns:p14="http://schemas.microsoft.com/office/powerpoint/2010/main" val="142046049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797429"/>
            <a:ext cx="8033435" cy="136707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16591" y="906002"/>
            <a:ext cx="9632553" cy="803654"/>
          </a:xfrm>
        </p:spPr>
        <p:txBody>
          <a:bodyPr/>
          <a:lstStyle/>
          <a:p>
            <a:r>
              <a:rPr lang="nl-NL" sz="3200" dirty="0">
                <a:solidFill>
                  <a:schemeClr val="bg1"/>
                </a:solidFill>
              </a:rPr>
              <a:t>Begrijp de voordelen van wat je bent 
Verkopen vanuit het perspectief van de klant</a:t>
            </a:r>
            <a:endParaRPr lang="en-US" sz="3200" dirty="0"/>
          </a:p>
        </p:txBody>
      </p:sp>
      <p:sp>
        <p:nvSpPr>
          <p:cNvPr id="3" name="Oval 2">
            <a:extLst>
              <a:ext uri="{FF2B5EF4-FFF2-40B4-BE49-F238E27FC236}">
                <a16:creationId xmlns:a16="http://schemas.microsoft.com/office/drawing/2014/main" id="{1E44C1FD-7676-3D5C-1BA7-C2628947D62A}"/>
              </a:ext>
            </a:extLst>
          </p:cNvPr>
          <p:cNvSpPr/>
          <p:nvPr/>
        </p:nvSpPr>
        <p:spPr>
          <a:xfrm>
            <a:off x="8482104" y="1717260"/>
            <a:ext cx="916056" cy="916056"/>
          </a:xfrm>
          <a:prstGeom prst="ellipse">
            <a:avLst/>
          </a:pr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cxnSp>
        <p:nvCxnSpPr>
          <p:cNvPr id="6" name="Straight Connector 5">
            <a:extLst>
              <a:ext uri="{FF2B5EF4-FFF2-40B4-BE49-F238E27FC236}">
                <a16:creationId xmlns:a16="http://schemas.microsoft.com/office/drawing/2014/main" id="{78B5F934-09AD-550B-6AB8-03CAF01005E1}"/>
              </a:ext>
            </a:extLst>
          </p:cNvPr>
          <p:cNvCxnSpPr>
            <a:cxnSpLocks/>
          </p:cNvCxnSpPr>
          <p:nvPr/>
        </p:nvCxnSpPr>
        <p:spPr>
          <a:xfrm flipH="1">
            <a:off x="8944811" y="2031539"/>
            <a:ext cx="4680" cy="3920459"/>
          </a:xfrm>
          <a:prstGeom prst="line">
            <a:avLst/>
          </a:prstGeom>
          <a:ln>
            <a:solidFill>
              <a:srgbClr val="DE0A1D"/>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81696F3-F128-0E88-E0D9-ADA8D3E8D92A}"/>
              </a:ext>
            </a:extLst>
          </p:cNvPr>
          <p:cNvSpPr txBox="1"/>
          <p:nvPr/>
        </p:nvSpPr>
        <p:spPr>
          <a:xfrm>
            <a:off x="8482104" y="1964864"/>
            <a:ext cx="916056" cy="769441"/>
          </a:xfrm>
          <a:prstGeom prst="rect">
            <a:avLst/>
          </a:prstGeom>
          <a:noFill/>
        </p:spPr>
        <p:txBody>
          <a:bodyPr wrap="square">
            <a:spAutoFit/>
          </a:bodyPr>
          <a:lstStyle/>
          <a:p>
            <a:pPr algn="ctr"/>
            <a:r>
              <a:rPr lang="en-US" sz="4400" dirty="0">
                <a:solidFill>
                  <a:schemeClr val="bg1"/>
                </a:solidFill>
              </a:rPr>
              <a:t>2</a:t>
            </a:r>
          </a:p>
        </p:txBody>
      </p:sp>
      <p:sp>
        <p:nvSpPr>
          <p:cNvPr id="5" name="TextBox 4">
            <a:extLst>
              <a:ext uri="{FF2B5EF4-FFF2-40B4-BE49-F238E27FC236}">
                <a16:creationId xmlns:a16="http://schemas.microsoft.com/office/drawing/2014/main" id="{703FC9D5-4D45-542C-7C8D-0C65D8BD9614}"/>
              </a:ext>
            </a:extLst>
          </p:cNvPr>
          <p:cNvSpPr txBox="1"/>
          <p:nvPr/>
        </p:nvSpPr>
        <p:spPr>
          <a:xfrm>
            <a:off x="8630820" y="1780198"/>
            <a:ext cx="632662" cy="369332"/>
          </a:xfrm>
          <a:prstGeom prst="rect">
            <a:avLst/>
          </a:prstGeom>
          <a:noFill/>
        </p:spPr>
        <p:txBody>
          <a:bodyPr wrap="square" rtlCol="0">
            <a:spAutoFit/>
          </a:bodyPr>
          <a:lstStyle/>
          <a:p>
            <a:r>
              <a:rPr lang="en-GB" dirty="0">
                <a:solidFill>
                  <a:schemeClr val="bg1"/>
                </a:solidFill>
              </a:rPr>
              <a:t>STAP</a:t>
            </a:r>
            <a:endParaRPr lang="en-IE" dirty="0">
              <a:solidFill>
                <a:schemeClr val="bg1"/>
              </a:solidFill>
            </a:endParaRPr>
          </a:p>
        </p:txBody>
      </p:sp>
      <p:sp>
        <p:nvSpPr>
          <p:cNvPr id="7" name="Text Placeholder 2">
            <a:extLst>
              <a:ext uri="{FF2B5EF4-FFF2-40B4-BE49-F238E27FC236}">
                <a16:creationId xmlns:a16="http://schemas.microsoft.com/office/drawing/2014/main" id="{CCE44D61-3DF6-E273-F3C9-12F7DE6C3A00}"/>
              </a:ext>
            </a:extLst>
          </p:cNvPr>
          <p:cNvSpPr txBox="1">
            <a:spLocks/>
          </p:cNvSpPr>
          <p:nvPr/>
        </p:nvSpPr>
        <p:spPr>
          <a:xfrm>
            <a:off x="7170538" y="470838"/>
            <a:ext cx="3553225"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5959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nl-NL" sz="2400" b="1" dirty="0">
                <a:solidFill>
                  <a:srgbClr val="DE0A1D"/>
                </a:solidFill>
              </a:rPr>
              <a:t>Vertel een geweldig verhaal </a:t>
            </a:r>
          </a:p>
          <a:p>
            <a:pPr algn="ctr"/>
            <a:r>
              <a:rPr lang="nl-NL" sz="2400" b="1" dirty="0">
                <a:solidFill>
                  <a:srgbClr val="DE0A1D"/>
                </a:solidFill>
              </a:rPr>
              <a:t>Articuleren</a:t>
            </a:r>
            <a:endParaRPr lang="en-IE" sz="2400" b="1" dirty="0">
              <a:solidFill>
                <a:srgbClr val="DE0A1D"/>
              </a:solidFill>
            </a:endParaRPr>
          </a:p>
        </p:txBody>
      </p:sp>
      <p:sp>
        <p:nvSpPr>
          <p:cNvPr id="8" name="Text Placeholder 1">
            <a:extLst>
              <a:ext uri="{FF2B5EF4-FFF2-40B4-BE49-F238E27FC236}">
                <a16:creationId xmlns:a16="http://schemas.microsoft.com/office/drawing/2014/main" id="{B42781A1-A76A-90B8-9ABC-AB13D29FE229}"/>
              </a:ext>
            </a:extLst>
          </p:cNvPr>
          <p:cNvSpPr txBox="1">
            <a:spLocks/>
          </p:cNvSpPr>
          <p:nvPr/>
        </p:nvSpPr>
        <p:spPr>
          <a:xfrm>
            <a:off x="475390" y="2175288"/>
            <a:ext cx="7872036" cy="107398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5959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Arial" panose="020B0604020202020204" pitchFamily="34" charset="0"/>
              <a:buChar char="•"/>
            </a:pPr>
            <a:r>
              <a:rPr lang="nl-NL" sz="2000" dirty="0"/>
              <a:t>De beste manier om vertrouwen te winnen en uw waarde te bewijzen, is door een persoonlijk perspectief te bieden, bijvoorbeeld een eerdere klantervaring
Geef bewijs van de waarde die u kunt bieden</a:t>
            </a:r>
            <a:endParaRPr lang="en-IE" sz="2000" i="1" dirty="0"/>
          </a:p>
        </p:txBody>
      </p:sp>
      <p:sp>
        <p:nvSpPr>
          <p:cNvPr id="10" name="Text Placeholder 1">
            <a:extLst>
              <a:ext uri="{FF2B5EF4-FFF2-40B4-BE49-F238E27FC236}">
                <a16:creationId xmlns:a16="http://schemas.microsoft.com/office/drawing/2014/main" id="{BB0AD65C-0DBA-690B-143A-A49A4378574F}"/>
              </a:ext>
            </a:extLst>
          </p:cNvPr>
          <p:cNvSpPr>
            <a:spLocks noGrp="1"/>
          </p:cNvSpPr>
          <p:nvPr>
            <p:ph type="body" sz="quarter" idx="18"/>
          </p:nvPr>
        </p:nvSpPr>
        <p:spPr>
          <a:xfrm>
            <a:off x="475390" y="3584753"/>
            <a:ext cx="8342747" cy="3050746"/>
          </a:xfrm>
        </p:spPr>
        <p:txBody>
          <a:bodyPr/>
          <a:lstStyle/>
          <a:p>
            <a:pPr marL="342900" indent="-342900">
              <a:buFont typeface="Arial" panose="020B0604020202020204" pitchFamily="34" charset="0"/>
              <a:buChar char="•"/>
            </a:pPr>
            <a:r>
              <a:rPr lang="en-GB" sz="2000" i="1" dirty="0"/>
              <a:t>‘</a:t>
            </a:r>
            <a:r>
              <a:rPr lang="nl-NL" sz="2000" i="1" dirty="0"/>
              <a:t>Kim had moeite om de stijgende administratiekosten op te vangen als gevolg van de toegenomen regelgeving in de voedselproductiesector. Ze had een handmatig productdistributieproces op basis van houdbaarheidsdata en orderverwerking. Ik heb een AI-oplossing gecreëerd die de administratieve overhead met 80% heeft verminderd en heeft bijgedragen aan een groei van 8% in verkoop</a:t>
            </a:r>
            <a:r>
              <a:rPr lang="en-GB" sz="2000" i="1" dirty="0"/>
              <a:t>.’</a:t>
            </a:r>
            <a:endParaRPr lang="en-IE" sz="2000" i="1" dirty="0"/>
          </a:p>
        </p:txBody>
      </p:sp>
    </p:spTree>
    <p:extLst>
      <p:ext uri="{BB962C8B-B14F-4D97-AF65-F5344CB8AC3E}">
        <p14:creationId xmlns:p14="http://schemas.microsoft.com/office/powerpoint/2010/main" val="222784814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CE1896B-EB07-5380-8FD1-DA26AE28C3A9}"/>
              </a:ext>
            </a:extLst>
          </p:cNvPr>
          <p:cNvSpPr>
            <a:spLocks noGrp="1"/>
          </p:cNvSpPr>
          <p:nvPr>
            <p:ph type="body" sz="quarter" idx="18"/>
          </p:nvPr>
        </p:nvSpPr>
        <p:spPr>
          <a:xfrm>
            <a:off x="921351" y="539661"/>
            <a:ext cx="5767138" cy="3291086"/>
          </a:xfrm>
        </p:spPr>
        <p:txBody>
          <a:bodyPr/>
          <a:lstStyle/>
          <a:p>
            <a:pPr marL="0" indent="0">
              <a:spcBef>
                <a:spcPts val="0"/>
              </a:spcBef>
              <a:buClr>
                <a:srgbClr val="EC2179"/>
              </a:buClr>
            </a:pPr>
            <a:r>
              <a:rPr lang="nl-NL" sz="2200" dirty="0"/>
              <a:t>Het gaat niet om het creëren van beloften, het gaat om het leveren van bewijs!</a:t>
            </a:r>
          </a:p>
          <a:p>
            <a:pPr marL="0" indent="0">
              <a:spcBef>
                <a:spcPts val="0"/>
              </a:spcBef>
              <a:buClr>
                <a:srgbClr val="EC2179"/>
              </a:buClr>
            </a:pPr>
            <a:endParaRPr lang="en-US" sz="2200" dirty="0"/>
          </a:p>
          <a:p>
            <a:pPr marL="0" indent="0">
              <a:spcBef>
                <a:spcPts val="0"/>
              </a:spcBef>
              <a:buClr>
                <a:srgbClr val="EC2179"/>
              </a:buClr>
            </a:pPr>
            <a:r>
              <a:rPr lang="nl-NL" sz="2200" dirty="0"/>
              <a:t>Kunt u uw product of dienst </a:t>
            </a:r>
            <a:r>
              <a:rPr lang="nl-NL" sz="2200" b="1" dirty="0">
                <a:solidFill>
                  <a:srgbClr val="FF0000"/>
                </a:solidFill>
              </a:rPr>
              <a:t>demonstreren</a:t>
            </a:r>
            <a:r>
              <a:rPr lang="nl-NL" sz="2200" dirty="0"/>
              <a:t>?</a:t>
            </a:r>
          </a:p>
          <a:p>
            <a:pPr marL="0" indent="0">
              <a:spcBef>
                <a:spcPts val="0"/>
              </a:spcBef>
              <a:buClr>
                <a:srgbClr val="EC2179"/>
              </a:buClr>
            </a:pPr>
            <a:endParaRPr lang="en-US" sz="2200" dirty="0"/>
          </a:p>
          <a:p>
            <a:pPr marL="0" indent="0">
              <a:spcBef>
                <a:spcPts val="0"/>
              </a:spcBef>
              <a:buClr>
                <a:srgbClr val="EC2179"/>
              </a:buClr>
            </a:pPr>
            <a:r>
              <a:rPr lang="nl-NL" sz="2200" dirty="0"/>
              <a:t>Gebruik video, VR of andere </a:t>
            </a:r>
            <a:r>
              <a:rPr lang="nl-NL" sz="2200" b="1" dirty="0">
                <a:solidFill>
                  <a:srgbClr val="FF0000"/>
                </a:solidFill>
              </a:rPr>
              <a:t>tools</a:t>
            </a:r>
            <a:r>
              <a:rPr lang="nl-NL" sz="2200" dirty="0"/>
              <a:t> om je te ondersteunen</a:t>
            </a:r>
          </a:p>
          <a:p>
            <a:pPr marL="0" indent="0">
              <a:spcBef>
                <a:spcPts val="0"/>
              </a:spcBef>
              <a:buClr>
                <a:srgbClr val="EC2179"/>
              </a:buClr>
            </a:pPr>
            <a:endParaRPr lang="en-US" sz="2200" dirty="0"/>
          </a:p>
          <a:p>
            <a:pPr marL="0" lvl="0" indent="0">
              <a:spcBef>
                <a:spcPts val="0"/>
              </a:spcBef>
              <a:buClr>
                <a:srgbClr val="EC2179"/>
              </a:buClr>
              <a:defRPr/>
            </a:pPr>
            <a:r>
              <a:rPr lang="nl-NL" sz="2200" dirty="0">
                <a:solidFill>
                  <a:srgbClr val="FFFFFF"/>
                </a:solidFill>
              </a:rPr>
              <a:t>Kunt u een serviceproduct onder de </a:t>
            </a:r>
            <a:r>
              <a:rPr lang="nl-NL" sz="2200" b="1" dirty="0">
                <a:solidFill>
                  <a:srgbClr val="FF0000"/>
                </a:solidFill>
              </a:rPr>
              <a:t>aandacht </a:t>
            </a:r>
            <a:r>
              <a:rPr lang="nl-NL" sz="2200" dirty="0">
                <a:solidFill>
                  <a:srgbClr val="FFFFFF"/>
                </a:solidFill>
              </a:rPr>
              <a:t>brengen?</a:t>
            </a:r>
          </a:p>
          <a:p>
            <a:pPr marL="0" lvl="0" indent="0">
              <a:spcBef>
                <a:spcPts val="0"/>
              </a:spcBef>
              <a:buClr>
                <a:srgbClr val="EC2179"/>
              </a:buClr>
              <a:defRPr/>
            </a:pPr>
            <a:endParaRPr lang="en-US" sz="2200" dirty="0"/>
          </a:p>
          <a:p>
            <a:pPr marL="0" indent="0">
              <a:spcBef>
                <a:spcPts val="0"/>
              </a:spcBef>
              <a:buClr>
                <a:srgbClr val="EC2179"/>
              </a:buClr>
            </a:pPr>
            <a:r>
              <a:rPr lang="nl-NL" sz="2200" dirty="0"/>
              <a:t>Als uw </a:t>
            </a:r>
            <a:r>
              <a:rPr lang="nl-NL" sz="2200" b="1" dirty="0">
                <a:solidFill>
                  <a:srgbClr val="FF0000"/>
                </a:solidFill>
              </a:rPr>
              <a:t>expertise uw product is</a:t>
            </a:r>
            <a:r>
              <a:rPr lang="nl-NL" sz="2200" dirty="0"/>
              <a:t>, overweeg dan om materialen te maken die uw intelligentie laten zien
Onze downloadbare gids voor...
Onze podcastserie over...
Ons YouTube-kanaal...</a:t>
            </a:r>
            <a:endParaRPr lang="en-US" sz="2200" dirty="0"/>
          </a:p>
          <a:p>
            <a:endParaRPr lang="en-IE" sz="2200" dirty="0"/>
          </a:p>
        </p:txBody>
      </p:sp>
      <p:sp>
        <p:nvSpPr>
          <p:cNvPr id="3" name="Text Placeholder 2">
            <a:extLst>
              <a:ext uri="{FF2B5EF4-FFF2-40B4-BE49-F238E27FC236}">
                <a16:creationId xmlns:a16="http://schemas.microsoft.com/office/drawing/2014/main" id="{681FF18C-FBA4-0A8F-9092-6F816935DD99}"/>
              </a:ext>
            </a:extLst>
          </p:cNvPr>
          <p:cNvSpPr>
            <a:spLocks noGrp="1"/>
          </p:cNvSpPr>
          <p:nvPr>
            <p:ph type="body" sz="quarter" idx="16"/>
          </p:nvPr>
        </p:nvSpPr>
        <p:spPr>
          <a:xfrm>
            <a:off x="9047747" y="427901"/>
            <a:ext cx="3007896" cy="992652"/>
          </a:xfrm>
        </p:spPr>
        <p:txBody>
          <a:bodyPr/>
          <a:lstStyle/>
          <a:p>
            <a:r>
              <a:rPr lang="en-GB" b="1">
                <a:solidFill>
                  <a:srgbClr val="DE0A1D"/>
                </a:solidFill>
              </a:rPr>
              <a:t>Demonstreren</a:t>
            </a:r>
            <a:endParaRPr lang="en-IE" b="1" dirty="0">
              <a:solidFill>
                <a:srgbClr val="DE0A1D"/>
              </a:solidFill>
            </a:endParaRPr>
          </a:p>
        </p:txBody>
      </p:sp>
      <p:pic>
        <p:nvPicPr>
          <p:cNvPr id="10" name="Picture Placeholder 9">
            <a:extLst>
              <a:ext uri="{FF2B5EF4-FFF2-40B4-BE49-F238E27FC236}">
                <a16:creationId xmlns:a16="http://schemas.microsoft.com/office/drawing/2014/main" id="{918294FC-83D3-B439-BF45-B4D109C3541B}"/>
              </a:ext>
            </a:extLst>
          </p:cNvPr>
          <p:cNvPicPr>
            <a:picLocks noGrp="1" noChangeAspect="1"/>
          </p:cNvPicPr>
          <p:nvPr>
            <p:ph type="pic" sz="quarter" idx="10"/>
          </p:nvPr>
        </p:nvPicPr>
        <p:blipFill>
          <a:blip r:embed="rId2"/>
          <a:srcRect l="6295" r="6295"/>
          <a:stretch>
            <a:fillRect/>
          </a:stretch>
        </p:blipFill>
        <p:spPr/>
      </p:pic>
    </p:spTree>
    <p:extLst>
      <p:ext uri="{BB962C8B-B14F-4D97-AF65-F5344CB8AC3E}">
        <p14:creationId xmlns:p14="http://schemas.microsoft.com/office/powerpoint/2010/main" val="8581324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4451967" y="2028393"/>
            <a:ext cx="6067480" cy="3849918"/>
          </a:xfrm>
        </p:spPr>
        <p:txBody>
          <a:bodyPr/>
          <a:lstStyle/>
          <a:p>
            <a:pPr marL="0" indent="0"/>
            <a:r>
              <a:rPr lang="nl-NL"/>
              <a:t>Veel mensen vragen zich af wat het verschil is tussen sales en marketing. Laten we duidelijk zijn, hoewel marketing en verkoop in het bedrijfsleven met elkaar verbonden zijn, zijn ze niet hetzelfde. 
In deze module gaan we eerst in op Marketing en wat dat betekent voor jou en je bedrijf en vervolgens gaan we kijken naar de motor van je bedrijf, sales.</a:t>
            </a:r>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930442" y="718623"/>
            <a:ext cx="10106526" cy="1064720"/>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460817" y="979689"/>
            <a:ext cx="6949797" cy="803654"/>
          </a:xfrm>
        </p:spPr>
        <p:txBody>
          <a:bodyPr/>
          <a:lstStyle/>
          <a:p>
            <a:r>
              <a:rPr lang="en-US" dirty="0">
                <a:solidFill>
                  <a:schemeClr val="bg1"/>
                </a:solidFill>
              </a:rPr>
              <a:t>De </a:t>
            </a:r>
            <a:r>
              <a:rPr lang="en-US" dirty="0" err="1">
                <a:solidFill>
                  <a:schemeClr val="bg1"/>
                </a:solidFill>
              </a:rPr>
              <a:t>relatie</a:t>
            </a:r>
            <a:r>
              <a:rPr lang="en-US" dirty="0">
                <a:solidFill>
                  <a:schemeClr val="bg1"/>
                </a:solidFill>
              </a:rPr>
              <a:t> </a:t>
            </a:r>
            <a:r>
              <a:rPr lang="en-US" dirty="0" err="1">
                <a:solidFill>
                  <a:schemeClr val="bg1"/>
                </a:solidFill>
              </a:rPr>
              <a:t>tussen</a:t>
            </a:r>
            <a:r>
              <a:rPr lang="en-US" dirty="0">
                <a:solidFill>
                  <a:schemeClr val="bg1"/>
                </a:solidFill>
              </a:rPr>
              <a:t> marketing </a:t>
            </a:r>
            <a:r>
              <a:rPr lang="en-US" dirty="0" err="1">
                <a:solidFill>
                  <a:schemeClr val="bg1"/>
                </a:solidFill>
              </a:rPr>
              <a:t>en</a:t>
            </a:r>
            <a:r>
              <a:rPr lang="en-US" dirty="0">
                <a:solidFill>
                  <a:schemeClr val="bg1"/>
                </a:solidFill>
              </a:rPr>
              <a:t> sales</a:t>
            </a:r>
            <a:endParaRPr lang="en-US" dirty="0"/>
          </a:p>
        </p:txBody>
      </p:sp>
      <p:pic>
        <p:nvPicPr>
          <p:cNvPr id="6" name="Picture Placeholder 8">
            <a:extLst>
              <a:ext uri="{FF2B5EF4-FFF2-40B4-BE49-F238E27FC236}">
                <a16:creationId xmlns:a16="http://schemas.microsoft.com/office/drawing/2014/main" id="{7938F48B-329C-7A19-6FD4-90624CB31DF3}"/>
              </a:ext>
            </a:extLst>
          </p:cNvPr>
          <p:cNvPicPr>
            <a:picLocks noChangeAspect="1"/>
          </p:cNvPicPr>
          <p:nvPr/>
        </p:nvPicPr>
        <p:blipFill rotWithShape="1">
          <a:blip r:embed="rId2">
            <a:extLst>
              <a:ext uri="{28A0092B-C50C-407E-A947-70E740481C1C}">
                <a14:useLocalDpi xmlns:a14="http://schemas.microsoft.com/office/drawing/2010/main" val="0"/>
              </a:ext>
            </a:extLst>
          </a:blip>
          <a:srcRect l="18891" r="27347"/>
          <a:stretch/>
        </p:blipFill>
        <p:spPr>
          <a:xfrm>
            <a:off x="402070" y="329241"/>
            <a:ext cx="3829479" cy="4751105"/>
          </a:xfrm>
          <a:custGeom>
            <a:avLst/>
            <a:gdLst>
              <a:gd name="connsiteX0" fmla="*/ 0 w 5527675"/>
              <a:gd name="connsiteY0" fmla="*/ 0 h 6858000"/>
              <a:gd name="connsiteX1" fmla="*/ 5527675 w 5527675"/>
              <a:gd name="connsiteY1" fmla="*/ 0 h 6858000"/>
              <a:gd name="connsiteX2" fmla="*/ 5527675 w 5527675"/>
              <a:gd name="connsiteY2" fmla="*/ 572817 h 6858000"/>
              <a:gd name="connsiteX3" fmla="*/ 4339988 w 5527675"/>
              <a:gd name="connsiteY3" fmla="*/ 572817 h 6858000"/>
              <a:gd name="connsiteX4" fmla="*/ 4339988 w 5527675"/>
              <a:gd name="connsiteY4" fmla="*/ 2129051 h 6858000"/>
              <a:gd name="connsiteX5" fmla="*/ 5527675 w 5527675"/>
              <a:gd name="connsiteY5" fmla="*/ 2129051 h 6858000"/>
              <a:gd name="connsiteX6" fmla="*/ 5527675 w 5527675"/>
              <a:gd name="connsiteY6" fmla="*/ 6858000 h 6858000"/>
              <a:gd name="connsiteX7" fmla="*/ 0 w 5527675"/>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27675" h="6858000">
                <a:moveTo>
                  <a:pt x="0" y="0"/>
                </a:moveTo>
                <a:lnTo>
                  <a:pt x="5527675" y="0"/>
                </a:lnTo>
                <a:lnTo>
                  <a:pt x="5527675" y="572817"/>
                </a:lnTo>
                <a:lnTo>
                  <a:pt x="4339988" y="572817"/>
                </a:lnTo>
                <a:lnTo>
                  <a:pt x="4339988" y="2129051"/>
                </a:lnTo>
                <a:lnTo>
                  <a:pt x="5527675" y="2129051"/>
                </a:lnTo>
                <a:lnTo>
                  <a:pt x="5527675" y="6858000"/>
                </a:lnTo>
                <a:lnTo>
                  <a:pt x="0" y="6858000"/>
                </a:lnTo>
                <a:close/>
              </a:path>
            </a:pathLst>
          </a:custGeom>
        </p:spPr>
      </p:pic>
    </p:spTree>
    <p:extLst>
      <p:ext uri="{BB962C8B-B14F-4D97-AF65-F5344CB8AC3E}">
        <p14:creationId xmlns:p14="http://schemas.microsoft.com/office/powerpoint/2010/main" val="91643867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A6ECAD-F059-757E-CEF4-837FAA102E83}"/>
              </a:ext>
            </a:extLst>
          </p:cNvPr>
          <p:cNvSpPr>
            <a:spLocks noGrp="1"/>
          </p:cNvSpPr>
          <p:nvPr>
            <p:ph type="body" sz="quarter" idx="18"/>
          </p:nvPr>
        </p:nvSpPr>
        <p:spPr>
          <a:xfrm>
            <a:off x="1117943" y="1394122"/>
            <a:ext cx="11449977" cy="3440624"/>
          </a:xfrm>
        </p:spPr>
        <p:txBody>
          <a:bodyPr/>
          <a:lstStyle/>
          <a:p>
            <a:pPr marL="342900" indent="-342900">
              <a:lnSpc>
                <a:spcPct val="150000"/>
              </a:lnSpc>
              <a:spcBef>
                <a:spcPts val="0"/>
              </a:spcBef>
              <a:buClr>
                <a:srgbClr val="DE0A1D"/>
              </a:buClr>
              <a:buFont typeface="Arial" panose="020B0604020202020204" pitchFamily="34" charset="0"/>
              <a:buChar char="•"/>
            </a:pPr>
            <a:r>
              <a:rPr lang="nl-NL" sz="2200" dirty="0"/>
              <a:t>Identificeer koopmotieven - Rationeel en of Emotioneel
Rationeel - Winst, Gezondheid, Veiligheid, Nut, Voorzichtigheid
Emotioneel - Angst, Afgunst, Liefde, Entertainment, Trots, Plezier
Identificeer de dominante koopdrang
Wat is de enige doorslaggevende reden waarom de prospect een product of dienst van dit type wil?
Bewijs leveren en onderbouwen van uw beweringen, bijv. mond-tot-mondreclame en verwijzingen, gebruik visuele hulpmiddelen - met de nadruk op het voor en na</a:t>
            </a:r>
            <a:endParaRPr lang="en-IE" sz="2200" dirty="0"/>
          </a:p>
        </p:txBody>
      </p:sp>
      <p:sp>
        <p:nvSpPr>
          <p:cNvPr id="3" name="Text Placeholder 2">
            <a:extLst>
              <a:ext uri="{FF2B5EF4-FFF2-40B4-BE49-F238E27FC236}">
                <a16:creationId xmlns:a16="http://schemas.microsoft.com/office/drawing/2014/main" id="{274CEA54-BD05-70AF-EE8F-7756B20E1C7A}"/>
              </a:ext>
            </a:extLst>
          </p:cNvPr>
          <p:cNvSpPr>
            <a:spLocks noGrp="1"/>
          </p:cNvSpPr>
          <p:nvPr>
            <p:ph type="body" sz="quarter" idx="16"/>
          </p:nvPr>
        </p:nvSpPr>
        <p:spPr/>
        <p:txBody>
          <a:bodyPr/>
          <a:lstStyle/>
          <a:p>
            <a:r>
              <a:rPr lang="nl-NL" b="1">
                <a:solidFill>
                  <a:srgbClr val="DE0A1D"/>
                </a:solidFill>
              </a:rPr>
              <a:t>Win het vertrouwen van uw prospect</a:t>
            </a:r>
            <a:endParaRPr lang="en-IE" b="1" dirty="0">
              <a:solidFill>
                <a:srgbClr val="DE0A1D"/>
              </a:solidFill>
            </a:endParaRPr>
          </a:p>
        </p:txBody>
      </p:sp>
    </p:spTree>
    <p:extLst>
      <p:ext uri="{BB962C8B-B14F-4D97-AF65-F5344CB8AC3E}">
        <p14:creationId xmlns:p14="http://schemas.microsoft.com/office/powerpoint/2010/main" val="232342809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818147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81286" y="761603"/>
            <a:ext cx="9632553" cy="803654"/>
          </a:xfrm>
        </p:spPr>
        <p:txBody>
          <a:bodyPr/>
          <a:lstStyle/>
          <a:p>
            <a:r>
              <a:rPr lang="nl-NL">
                <a:solidFill>
                  <a:schemeClr val="bg1"/>
                </a:solidFill>
              </a:rPr>
              <a:t>Hoe om te gaan met bezwaren</a:t>
            </a:r>
            <a:endParaRPr lang="en-US" dirty="0"/>
          </a:p>
        </p:txBody>
      </p:sp>
      <p:sp>
        <p:nvSpPr>
          <p:cNvPr id="3" name="Oval 2">
            <a:extLst>
              <a:ext uri="{FF2B5EF4-FFF2-40B4-BE49-F238E27FC236}">
                <a16:creationId xmlns:a16="http://schemas.microsoft.com/office/drawing/2014/main" id="{1E44C1FD-7676-3D5C-1BA7-C2628947D62A}"/>
              </a:ext>
            </a:extLst>
          </p:cNvPr>
          <p:cNvSpPr/>
          <p:nvPr/>
        </p:nvSpPr>
        <p:spPr>
          <a:xfrm>
            <a:off x="8482104" y="1717260"/>
            <a:ext cx="916056" cy="916056"/>
          </a:xfrm>
          <a:prstGeom prst="ellipse">
            <a:avLst/>
          </a:pr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cxnSp>
        <p:nvCxnSpPr>
          <p:cNvPr id="6" name="Straight Connector 5">
            <a:extLst>
              <a:ext uri="{FF2B5EF4-FFF2-40B4-BE49-F238E27FC236}">
                <a16:creationId xmlns:a16="http://schemas.microsoft.com/office/drawing/2014/main" id="{78B5F934-09AD-550B-6AB8-03CAF01005E1}"/>
              </a:ext>
            </a:extLst>
          </p:cNvPr>
          <p:cNvCxnSpPr>
            <a:cxnSpLocks/>
          </p:cNvCxnSpPr>
          <p:nvPr/>
        </p:nvCxnSpPr>
        <p:spPr>
          <a:xfrm flipH="1">
            <a:off x="8944811" y="2031539"/>
            <a:ext cx="4680" cy="3920459"/>
          </a:xfrm>
          <a:prstGeom prst="line">
            <a:avLst/>
          </a:prstGeom>
          <a:ln>
            <a:solidFill>
              <a:srgbClr val="DE0A1D"/>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81696F3-F128-0E88-E0D9-ADA8D3E8D92A}"/>
              </a:ext>
            </a:extLst>
          </p:cNvPr>
          <p:cNvSpPr txBox="1"/>
          <p:nvPr/>
        </p:nvSpPr>
        <p:spPr>
          <a:xfrm>
            <a:off x="8482104" y="1964864"/>
            <a:ext cx="916056" cy="769441"/>
          </a:xfrm>
          <a:prstGeom prst="rect">
            <a:avLst/>
          </a:prstGeom>
          <a:noFill/>
        </p:spPr>
        <p:txBody>
          <a:bodyPr wrap="square">
            <a:spAutoFit/>
          </a:bodyPr>
          <a:lstStyle/>
          <a:p>
            <a:pPr algn="ctr"/>
            <a:r>
              <a:rPr lang="en-US" sz="4400" dirty="0">
                <a:solidFill>
                  <a:schemeClr val="bg1"/>
                </a:solidFill>
              </a:rPr>
              <a:t>3</a:t>
            </a:r>
          </a:p>
        </p:txBody>
      </p:sp>
      <p:sp>
        <p:nvSpPr>
          <p:cNvPr id="12" name="Text Placeholder 6">
            <a:extLst>
              <a:ext uri="{FF2B5EF4-FFF2-40B4-BE49-F238E27FC236}">
                <a16:creationId xmlns:a16="http://schemas.microsoft.com/office/drawing/2014/main" id="{97082FD8-7554-3632-4EEA-B848EAD335CA}"/>
              </a:ext>
            </a:extLst>
          </p:cNvPr>
          <p:cNvSpPr txBox="1">
            <a:spLocks/>
          </p:cNvSpPr>
          <p:nvPr/>
        </p:nvSpPr>
        <p:spPr>
          <a:xfrm>
            <a:off x="632332" y="1672095"/>
            <a:ext cx="7849772" cy="104367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003841"/>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lvl="0" indent="-342900">
              <a:buFont typeface="Arial" panose="020B0604020202020204" pitchFamily="34" charset="0"/>
              <a:buChar char="•"/>
              <a:defRPr/>
            </a:pPr>
            <a:r>
              <a:rPr lang="nl-NL" dirty="0">
                <a:solidFill>
                  <a:srgbClr val="595959"/>
                </a:solidFill>
              </a:rPr>
              <a:t>Nu u met succes hebt verwoord wat u verkoopt en de </a:t>
            </a:r>
            <a:r>
              <a:rPr lang="nl-NL" b="1" dirty="0">
                <a:solidFill>
                  <a:srgbClr val="FF0000"/>
                </a:solidFill>
              </a:rPr>
              <a:t>voordelen</a:t>
            </a:r>
            <a:r>
              <a:rPr lang="nl-NL" dirty="0">
                <a:solidFill>
                  <a:srgbClr val="595959"/>
                </a:solidFill>
              </a:rPr>
              <a:t> van uw product of dienst aan uw </a:t>
            </a:r>
            <a:r>
              <a:rPr lang="nl-NL" b="1" dirty="0">
                <a:solidFill>
                  <a:srgbClr val="FF0000"/>
                </a:solidFill>
              </a:rPr>
              <a:t>potentiële klant</a:t>
            </a:r>
            <a:r>
              <a:rPr lang="nl-NL" dirty="0">
                <a:solidFill>
                  <a:srgbClr val="595959"/>
                </a:solidFill>
              </a:rPr>
              <a:t> hebt uitgelegd, moet u bereid zijn om </a:t>
            </a:r>
            <a:r>
              <a:rPr lang="nl-NL" b="1" dirty="0">
                <a:solidFill>
                  <a:srgbClr val="FF0000"/>
                </a:solidFill>
              </a:rPr>
              <a:t>bezwaren te behandelen </a:t>
            </a:r>
            <a:r>
              <a:rPr lang="nl-NL" dirty="0">
                <a:solidFill>
                  <a:srgbClr val="595959"/>
                </a:solidFill>
              </a:rPr>
              <a:t>voordat u de verkoop sluit.
Je moet je op je gemak voelen bij weerstand en ook bij het vragen om de verkoop.
Je moet de juiste technieken kennen – en wanneer je ze moet gebruiken!</a:t>
            </a:r>
            <a:endParaRPr kumimoji="0" lang="en-US" sz="2400" b="0" i="0" u="none" strike="noStrike" kern="1200" cap="none" spc="0" normalizeH="0" baseline="0" noProof="0" dirty="0">
              <a:ln>
                <a:noFill/>
              </a:ln>
              <a:solidFill>
                <a:srgbClr val="595959"/>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703FC9D5-4D45-542C-7C8D-0C65D8BD9614}"/>
              </a:ext>
            </a:extLst>
          </p:cNvPr>
          <p:cNvSpPr txBox="1"/>
          <p:nvPr/>
        </p:nvSpPr>
        <p:spPr>
          <a:xfrm>
            <a:off x="8630820" y="1780198"/>
            <a:ext cx="632662" cy="369332"/>
          </a:xfrm>
          <a:prstGeom prst="rect">
            <a:avLst/>
          </a:prstGeom>
          <a:noFill/>
        </p:spPr>
        <p:txBody>
          <a:bodyPr wrap="square" rtlCol="0">
            <a:spAutoFit/>
          </a:bodyPr>
          <a:lstStyle/>
          <a:p>
            <a:r>
              <a:rPr lang="en-GB" dirty="0">
                <a:solidFill>
                  <a:schemeClr val="bg1"/>
                </a:solidFill>
              </a:rPr>
              <a:t>STAP</a:t>
            </a:r>
            <a:endParaRPr lang="en-IE" dirty="0">
              <a:solidFill>
                <a:schemeClr val="bg1"/>
              </a:solidFill>
            </a:endParaRPr>
          </a:p>
        </p:txBody>
      </p:sp>
    </p:spTree>
    <p:extLst>
      <p:ext uri="{BB962C8B-B14F-4D97-AF65-F5344CB8AC3E}">
        <p14:creationId xmlns:p14="http://schemas.microsoft.com/office/powerpoint/2010/main" val="215136793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818147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81286" y="761603"/>
            <a:ext cx="9632553" cy="803654"/>
          </a:xfrm>
        </p:spPr>
        <p:txBody>
          <a:bodyPr/>
          <a:lstStyle/>
          <a:p>
            <a:r>
              <a:rPr lang="nl-NL">
                <a:solidFill>
                  <a:schemeClr val="bg1"/>
                </a:solidFill>
              </a:rPr>
              <a:t>Hoe om te gaan met bezwaren</a:t>
            </a:r>
            <a:endParaRPr lang="en-US" dirty="0"/>
          </a:p>
        </p:txBody>
      </p:sp>
      <p:sp>
        <p:nvSpPr>
          <p:cNvPr id="8" name="TextBox 7">
            <a:extLst>
              <a:ext uri="{FF2B5EF4-FFF2-40B4-BE49-F238E27FC236}">
                <a16:creationId xmlns:a16="http://schemas.microsoft.com/office/drawing/2014/main" id="{2BB58133-E930-3DFD-5B29-B40CA050D9B6}"/>
              </a:ext>
            </a:extLst>
          </p:cNvPr>
          <p:cNvSpPr txBox="1"/>
          <p:nvPr/>
        </p:nvSpPr>
        <p:spPr>
          <a:xfrm>
            <a:off x="616936" y="1828800"/>
            <a:ext cx="9963102" cy="3297506"/>
          </a:xfrm>
          <a:prstGeom prst="rect">
            <a:avLst/>
          </a:prstGeom>
          <a:noFill/>
        </p:spPr>
        <p:txBody>
          <a:bodyPr wrap="square">
            <a:spAutoFit/>
          </a:bodyPr>
          <a:lstStyle/>
          <a:p>
            <a:pPr marL="17463" lvl="1"/>
            <a:r>
              <a:rPr lang="en-US" altLang="en-US" sz="2400" b="1" dirty="0">
                <a:solidFill>
                  <a:srgbClr val="DE0A1D"/>
                </a:solidFill>
              </a:rPr>
              <a:t>Luister </a:t>
            </a:r>
            <a:r>
              <a:rPr lang="en-US" altLang="en-US" sz="2400" b="1" dirty="0" err="1">
                <a:solidFill>
                  <a:srgbClr val="DE0A1D"/>
                </a:solidFill>
              </a:rPr>
              <a:t>en</a:t>
            </a:r>
            <a:r>
              <a:rPr lang="en-US" altLang="en-US" sz="2400" b="1" dirty="0">
                <a:solidFill>
                  <a:srgbClr val="DE0A1D"/>
                </a:solidFill>
              </a:rPr>
              <a:t> </a:t>
            </a:r>
            <a:r>
              <a:rPr lang="en-US" altLang="en-US" sz="2400" b="1" dirty="0" err="1">
                <a:solidFill>
                  <a:srgbClr val="DE0A1D"/>
                </a:solidFill>
              </a:rPr>
              <a:t>onderbreek</a:t>
            </a:r>
            <a:r>
              <a:rPr lang="en-US" altLang="en-US" sz="2400" b="1" dirty="0">
                <a:solidFill>
                  <a:srgbClr val="DE0A1D"/>
                </a:solidFill>
              </a:rPr>
              <a:t> </a:t>
            </a:r>
            <a:r>
              <a:rPr lang="en-US" altLang="en-US" sz="2400" b="1" dirty="0" err="1">
                <a:solidFill>
                  <a:srgbClr val="DE0A1D"/>
                </a:solidFill>
              </a:rPr>
              <a:t>niet</a:t>
            </a:r>
            <a:r>
              <a:rPr lang="is-IS" altLang="en-US" sz="2400" b="1" dirty="0">
                <a:solidFill>
                  <a:srgbClr val="D9552F"/>
                </a:solidFill>
              </a:rPr>
              <a:t>…</a:t>
            </a:r>
          </a:p>
          <a:p>
            <a:pPr marL="17463" lvl="1" algn="l"/>
            <a:endParaRPr lang="en-US" altLang="en-US" sz="800" b="1" i="1" dirty="0">
              <a:solidFill>
                <a:srgbClr val="EC2179"/>
              </a:solidFill>
            </a:endParaRPr>
          </a:p>
          <a:p>
            <a:pPr marL="360363" lvl="1" indent="-342900">
              <a:lnSpc>
                <a:spcPct val="150000"/>
              </a:lnSpc>
              <a:buClr>
                <a:srgbClr val="DE0A1D"/>
              </a:buClr>
              <a:buFont typeface="Arial" charset="0"/>
              <a:buChar char="•"/>
            </a:pPr>
            <a:r>
              <a:rPr lang="nl-NL" altLang="en-US" sz="2400" dirty="0">
                <a:solidFill>
                  <a:srgbClr val="003841"/>
                </a:solidFill>
              </a:rPr>
              <a:t>Eens en tegengaan (de ja.. maar techniek)
Directe ontkenning - kan worden gebruikt wanneer de koper op zoek is naar feitelijke informatie
Vraag het bezwaar - Koper </a:t>
            </a:r>
            <a:r>
              <a:rPr lang="nl-NL" altLang="en-US" sz="2400" i="1" dirty="0">
                <a:solidFill>
                  <a:srgbClr val="003841"/>
                </a:solidFill>
              </a:rPr>
              <a:t>"Ik vind het uiterlijk van die handtas niet mooi". Verkoper "Kunt u mij precies vertellen wat u niet leuk vindt?"</a:t>
            </a:r>
            <a:endParaRPr lang="en-US" altLang="en-US" sz="2400" i="1" dirty="0">
              <a:solidFill>
                <a:srgbClr val="003841"/>
              </a:solidFill>
            </a:endParaRPr>
          </a:p>
        </p:txBody>
      </p:sp>
    </p:spTree>
    <p:extLst>
      <p:ext uri="{BB962C8B-B14F-4D97-AF65-F5344CB8AC3E}">
        <p14:creationId xmlns:p14="http://schemas.microsoft.com/office/powerpoint/2010/main" val="234795514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9318466"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81286" y="761603"/>
            <a:ext cx="9632553" cy="803654"/>
          </a:xfrm>
        </p:spPr>
        <p:txBody>
          <a:bodyPr/>
          <a:lstStyle/>
          <a:p>
            <a:r>
              <a:rPr lang="nl-NL">
                <a:solidFill>
                  <a:schemeClr val="bg1"/>
                </a:solidFill>
              </a:rPr>
              <a:t>Technieken voor het afhandelen van bezwaren</a:t>
            </a:r>
            <a:endParaRPr lang="en-US" dirty="0"/>
          </a:p>
        </p:txBody>
      </p:sp>
      <p:sp>
        <p:nvSpPr>
          <p:cNvPr id="8" name="TextBox 7">
            <a:extLst>
              <a:ext uri="{FF2B5EF4-FFF2-40B4-BE49-F238E27FC236}">
                <a16:creationId xmlns:a16="http://schemas.microsoft.com/office/drawing/2014/main" id="{2BB58133-E930-3DFD-5B29-B40CA050D9B6}"/>
              </a:ext>
            </a:extLst>
          </p:cNvPr>
          <p:cNvSpPr txBox="1"/>
          <p:nvPr/>
        </p:nvSpPr>
        <p:spPr>
          <a:xfrm>
            <a:off x="1164483" y="4092468"/>
            <a:ext cx="1324007" cy="646331"/>
          </a:xfrm>
          <a:prstGeom prst="rect">
            <a:avLst/>
          </a:prstGeom>
          <a:noFill/>
        </p:spPr>
        <p:txBody>
          <a:bodyPr wrap="square">
            <a:spAutoFit/>
          </a:bodyPr>
          <a:lstStyle/>
          <a:p>
            <a:pPr marL="17463" lvl="1"/>
            <a:r>
              <a:rPr lang="en-US" altLang="en-US">
                <a:solidFill>
                  <a:srgbClr val="47B5C8"/>
                </a:solidFill>
              </a:rPr>
              <a:t>PUSHBACK TECHNIEK</a:t>
            </a:r>
            <a:endParaRPr lang="is-IS" altLang="en-US" dirty="0">
              <a:solidFill>
                <a:srgbClr val="47B5C8"/>
              </a:solidFill>
            </a:endParaRPr>
          </a:p>
        </p:txBody>
      </p:sp>
      <p:cxnSp>
        <p:nvCxnSpPr>
          <p:cNvPr id="5" name="Straight Connector 4">
            <a:extLst>
              <a:ext uri="{FF2B5EF4-FFF2-40B4-BE49-F238E27FC236}">
                <a16:creationId xmlns:a16="http://schemas.microsoft.com/office/drawing/2014/main" id="{4407558B-CE70-4C34-0495-5FB713400527}"/>
              </a:ext>
            </a:extLst>
          </p:cNvPr>
          <p:cNvCxnSpPr>
            <a:cxnSpLocks/>
          </p:cNvCxnSpPr>
          <p:nvPr/>
        </p:nvCxnSpPr>
        <p:spPr>
          <a:xfrm>
            <a:off x="381286" y="3429000"/>
            <a:ext cx="10660525"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51C01154-BAF5-429D-CCFD-593AFE52A0D5}"/>
              </a:ext>
            </a:extLst>
          </p:cNvPr>
          <p:cNvSpPr/>
          <p:nvPr/>
        </p:nvSpPr>
        <p:spPr>
          <a:xfrm>
            <a:off x="1330806" y="2734576"/>
            <a:ext cx="1127722" cy="1119596"/>
          </a:xfrm>
          <a:prstGeom prst="ellipse">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sp>
        <p:nvSpPr>
          <p:cNvPr id="13" name="Oval 12">
            <a:extLst>
              <a:ext uri="{FF2B5EF4-FFF2-40B4-BE49-F238E27FC236}">
                <a16:creationId xmlns:a16="http://schemas.microsoft.com/office/drawing/2014/main" id="{AF70BB4C-F533-C805-8E41-7C60E5F92B8F}"/>
              </a:ext>
            </a:extLst>
          </p:cNvPr>
          <p:cNvSpPr/>
          <p:nvPr/>
        </p:nvSpPr>
        <p:spPr>
          <a:xfrm>
            <a:off x="3679529" y="2734576"/>
            <a:ext cx="1127721" cy="1119596"/>
          </a:xfrm>
          <a:prstGeom prst="ellipse">
            <a:avLst/>
          </a:pr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sp>
        <p:nvSpPr>
          <p:cNvPr id="15" name="Oval 14">
            <a:extLst>
              <a:ext uri="{FF2B5EF4-FFF2-40B4-BE49-F238E27FC236}">
                <a16:creationId xmlns:a16="http://schemas.microsoft.com/office/drawing/2014/main" id="{8CA0C4C8-E2AE-F870-A921-B3E4B6A54B44}"/>
              </a:ext>
            </a:extLst>
          </p:cNvPr>
          <p:cNvSpPr/>
          <p:nvPr/>
        </p:nvSpPr>
        <p:spPr>
          <a:xfrm>
            <a:off x="6096000" y="2671315"/>
            <a:ext cx="1127722" cy="1119596"/>
          </a:xfrm>
          <a:prstGeom prst="ellipse">
            <a:avLst/>
          </a:pr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sp>
        <p:nvSpPr>
          <p:cNvPr id="16" name="Oval 15">
            <a:extLst>
              <a:ext uri="{FF2B5EF4-FFF2-40B4-BE49-F238E27FC236}">
                <a16:creationId xmlns:a16="http://schemas.microsoft.com/office/drawing/2014/main" id="{29CE3B80-CE16-CCE4-08B1-4BCA7AB39393}"/>
              </a:ext>
            </a:extLst>
          </p:cNvPr>
          <p:cNvSpPr/>
          <p:nvPr/>
        </p:nvSpPr>
        <p:spPr>
          <a:xfrm>
            <a:off x="8444723" y="2671315"/>
            <a:ext cx="1127722" cy="1119596"/>
          </a:xfrm>
          <a:prstGeom prst="ellipse">
            <a:avLst/>
          </a:pr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grpSp>
        <p:nvGrpSpPr>
          <p:cNvPr id="17" name="Google Shape;822;p39">
            <a:extLst>
              <a:ext uri="{FF2B5EF4-FFF2-40B4-BE49-F238E27FC236}">
                <a16:creationId xmlns:a16="http://schemas.microsoft.com/office/drawing/2014/main" id="{96F5FB1B-8494-897E-8E59-A2CE7F0F5876}"/>
              </a:ext>
            </a:extLst>
          </p:cNvPr>
          <p:cNvGrpSpPr/>
          <p:nvPr/>
        </p:nvGrpSpPr>
        <p:grpSpPr>
          <a:xfrm>
            <a:off x="1527940" y="3138559"/>
            <a:ext cx="733453" cy="446316"/>
            <a:chOff x="3269900" y="3064500"/>
            <a:chExt cx="432325" cy="263075"/>
          </a:xfrm>
        </p:grpSpPr>
        <p:sp>
          <p:nvSpPr>
            <p:cNvPr id="18" name="Google Shape;823;p39">
              <a:extLst>
                <a:ext uri="{FF2B5EF4-FFF2-40B4-BE49-F238E27FC236}">
                  <a16:creationId xmlns:a16="http://schemas.microsoft.com/office/drawing/2014/main" id="{C0928E59-ADF4-C563-A3E4-477B935C505B}"/>
                </a:ext>
              </a:extLst>
            </p:cNvPr>
            <p:cNvSpPr/>
            <p:nvPr/>
          </p:nvSpPr>
          <p:spPr>
            <a:xfrm>
              <a:off x="3269900" y="3064500"/>
              <a:ext cx="432325" cy="263075"/>
            </a:xfrm>
            <a:custGeom>
              <a:avLst/>
              <a:gdLst/>
              <a:ahLst/>
              <a:cxnLst/>
              <a:rect l="l" t="t" r="r" b="b"/>
              <a:pathLst>
                <a:path w="17293" h="10523" fill="none" extrusionOk="0">
                  <a:moveTo>
                    <a:pt x="14711" y="7916"/>
                  </a:moveTo>
                  <a:lnTo>
                    <a:pt x="14711" y="7916"/>
                  </a:lnTo>
                  <a:lnTo>
                    <a:pt x="14151" y="8379"/>
                  </a:lnTo>
                  <a:lnTo>
                    <a:pt x="13493" y="8842"/>
                  </a:lnTo>
                  <a:lnTo>
                    <a:pt x="12811" y="9280"/>
                  </a:lnTo>
                  <a:lnTo>
                    <a:pt x="12446" y="9475"/>
                  </a:lnTo>
                  <a:lnTo>
                    <a:pt x="12056" y="9670"/>
                  </a:lnTo>
                  <a:lnTo>
                    <a:pt x="11667" y="9840"/>
                  </a:lnTo>
                  <a:lnTo>
                    <a:pt x="11253" y="10011"/>
                  </a:lnTo>
                  <a:lnTo>
                    <a:pt x="10839" y="10157"/>
                  </a:lnTo>
                  <a:lnTo>
                    <a:pt x="10425" y="10278"/>
                  </a:lnTo>
                  <a:lnTo>
                    <a:pt x="9986" y="10376"/>
                  </a:lnTo>
                  <a:lnTo>
                    <a:pt x="9548" y="10449"/>
                  </a:lnTo>
                  <a:lnTo>
                    <a:pt x="9109" y="10498"/>
                  </a:lnTo>
                  <a:lnTo>
                    <a:pt x="8647" y="10522"/>
                  </a:lnTo>
                  <a:lnTo>
                    <a:pt x="8647" y="10522"/>
                  </a:lnTo>
                  <a:lnTo>
                    <a:pt x="8233" y="10522"/>
                  </a:lnTo>
                  <a:lnTo>
                    <a:pt x="7843" y="10473"/>
                  </a:lnTo>
                  <a:lnTo>
                    <a:pt x="7453" y="10425"/>
                  </a:lnTo>
                  <a:lnTo>
                    <a:pt x="7064" y="10327"/>
                  </a:lnTo>
                  <a:lnTo>
                    <a:pt x="6674" y="10230"/>
                  </a:lnTo>
                  <a:lnTo>
                    <a:pt x="6284" y="10108"/>
                  </a:lnTo>
                  <a:lnTo>
                    <a:pt x="5919" y="9986"/>
                  </a:lnTo>
                  <a:lnTo>
                    <a:pt x="5554" y="9840"/>
                  </a:lnTo>
                  <a:lnTo>
                    <a:pt x="5213" y="9670"/>
                  </a:lnTo>
                  <a:lnTo>
                    <a:pt x="4847" y="9499"/>
                  </a:lnTo>
                  <a:lnTo>
                    <a:pt x="4190" y="9109"/>
                  </a:lnTo>
                  <a:lnTo>
                    <a:pt x="3557" y="8695"/>
                  </a:lnTo>
                  <a:lnTo>
                    <a:pt x="2972" y="8233"/>
                  </a:lnTo>
                  <a:lnTo>
                    <a:pt x="2412" y="7794"/>
                  </a:lnTo>
                  <a:lnTo>
                    <a:pt x="1900" y="7332"/>
                  </a:lnTo>
                  <a:lnTo>
                    <a:pt x="1438" y="6893"/>
                  </a:lnTo>
                  <a:lnTo>
                    <a:pt x="1048" y="6479"/>
                  </a:lnTo>
                  <a:lnTo>
                    <a:pt x="390" y="5748"/>
                  </a:lnTo>
                  <a:lnTo>
                    <a:pt x="1" y="5261"/>
                  </a:lnTo>
                  <a:lnTo>
                    <a:pt x="1" y="5261"/>
                  </a:lnTo>
                  <a:lnTo>
                    <a:pt x="390" y="4774"/>
                  </a:lnTo>
                  <a:lnTo>
                    <a:pt x="1048" y="4044"/>
                  </a:lnTo>
                  <a:lnTo>
                    <a:pt x="1438" y="3630"/>
                  </a:lnTo>
                  <a:lnTo>
                    <a:pt x="1900" y="3191"/>
                  </a:lnTo>
                  <a:lnTo>
                    <a:pt x="2412" y="2728"/>
                  </a:lnTo>
                  <a:lnTo>
                    <a:pt x="2972" y="2290"/>
                  </a:lnTo>
                  <a:lnTo>
                    <a:pt x="3557" y="1852"/>
                  </a:lnTo>
                  <a:lnTo>
                    <a:pt x="4190" y="1413"/>
                  </a:lnTo>
                  <a:lnTo>
                    <a:pt x="4847" y="1024"/>
                  </a:lnTo>
                  <a:lnTo>
                    <a:pt x="5213" y="853"/>
                  </a:lnTo>
                  <a:lnTo>
                    <a:pt x="5554" y="683"/>
                  </a:lnTo>
                  <a:lnTo>
                    <a:pt x="5919" y="536"/>
                  </a:lnTo>
                  <a:lnTo>
                    <a:pt x="6284" y="415"/>
                  </a:lnTo>
                  <a:lnTo>
                    <a:pt x="6674" y="293"/>
                  </a:lnTo>
                  <a:lnTo>
                    <a:pt x="7064" y="196"/>
                  </a:lnTo>
                  <a:lnTo>
                    <a:pt x="7453" y="98"/>
                  </a:lnTo>
                  <a:lnTo>
                    <a:pt x="7843" y="49"/>
                  </a:lnTo>
                  <a:lnTo>
                    <a:pt x="8233" y="1"/>
                  </a:lnTo>
                  <a:lnTo>
                    <a:pt x="8647" y="1"/>
                  </a:lnTo>
                  <a:lnTo>
                    <a:pt x="8647" y="1"/>
                  </a:lnTo>
                  <a:lnTo>
                    <a:pt x="9109" y="25"/>
                  </a:lnTo>
                  <a:lnTo>
                    <a:pt x="9548" y="74"/>
                  </a:lnTo>
                  <a:lnTo>
                    <a:pt x="9986" y="147"/>
                  </a:lnTo>
                  <a:lnTo>
                    <a:pt x="10425" y="244"/>
                  </a:lnTo>
                  <a:lnTo>
                    <a:pt x="10839" y="366"/>
                  </a:lnTo>
                  <a:lnTo>
                    <a:pt x="11253" y="512"/>
                  </a:lnTo>
                  <a:lnTo>
                    <a:pt x="11667" y="683"/>
                  </a:lnTo>
                  <a:lnTo>
                    <a:pt x="12056" y="853"/>
                  </a:lnTo>
                  <a:lnTo>
                    <a:pt x="12446" y="1048"/>
                  </a:lnTo>
                  <a:lnTo>
                    <a:pt x="12811" y="1243"/>
                  </a:lnTo>
                  <a:lnTo>
                    <a:pt x="13493" y="1681"/>
                  </a:lnTo>
                  <a:lnTo>
                    <a:pt x="14151" y="2144"/>
                  </a:lnTo>
                  <a:lnTo>
                    <a:pt x="14711" y="2607"/>
                  </a:lnTo>
                  <a:lnTo>
                    <a:pt x="14711" y="2607"/>
                  </a:lnTo>
                  <a:lnTo>
                    <a:pt x="15198" y="3021"/>
                  </a:lnTo>
                  <a:lnTo>
                    <a:pt x="15637" y="3435"/>
                  </a:lnTo>
                  <a:lnTo>
                    <a:pt x="16026" y="3824"/>
                  </a:lnTo>
                  <a:lnTo>
                    <a:pt x="16367" y="4190"/>
                  </a:lnTo>
                  <a:lnTo>
                    <a:pt x="16927" y="4823"/>
                  </a:lnTo>
                  <a:lnTo>
                    <a:pt x="17293" y="5261"/>
                  </a:lnTo>
                  <a:lnTo>
                    <a:pt x="17293" y="5261"/>
                  </a:lnTo>
                  <a:lnTo>
                    <a:pt x="16927" y="5700"/>
                  </a:lnTo>
                  <a:lnTo>
                    <a:pt x="16367" y="6333"/>
                  </a:lnTo>
                  <a:lnTo>
                    <a:pt x="16026" y="6698"/>
                  </a:lnTo>
                  <a:lnTo>
                    <a:pt x="15637" y="7088"/>
                  </a:lnTo>
                  <a:lnTo>
                    <a:pt x="15198" y="7502"/>
                  </a:lnTo>
                  <a:lnTo>
                    <a:pt x="14711" y="7916"/>
                  </a:lnTo>
                  <a:lnTo>
                    <a:pt x="14711" y="7916"/>
                  </a:lnTo>
                  <a:close/>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824;p39">
              <a:extLst>
                <a:ext uri="{FF2B5EF4-FFF2-40B4-BE49-F238E27FC236}">
                  <a16:creationId xmlns:a16="http://schemas.microsoft.com/office/drawing/2014/main" id="{8F41F588-BDDB-3582-C707-527ED725CE04}"/>
                </a:ext>
              </a:extLst>
            </p:cNvPr>
            <p:cNvSpPr/>
            <p:nvPr/>
          </p:nvSpPr>
          <p:spPr>
            <a:xfrm>
              <a:off x="3445875" y="3155825"/>
              <a:ext cx="80400" cy="80400"/>
            </a:xfrm>
            <a:custGeom>
              <a:avLst/>
              <a:gdLst/>
              <a:ahLst/>
              <a:cxnLst/>
              <a:rect l="l" t="t" r="r" b="b"/>
              <a:pathLst>
                <a:path w="3216" h="3216" fill="none" extrusionOk="0">
                  <a:moveTo>
                    <a:pt x="0" y="1608"/>
                  </a:moveTo>
                  <a:lnTo>
                    <a:pt x="0" y="1608"/>
                  </a:lnTo>
                  <a:lnTo>
                    <a:pt x="25" y="1438"/>
                  </a:lnTo>
                  <a:lnTo>
                    <a:pt x="49" y="1292"/>
                  </a:lnTo>
                  <a:lnTo>
                    <a:pt x="73" y="1121"/>
                  </a:lnTo>
                  <a:lnTo>
                    <a:pt x="146" y="975"/>
                  </a:lnTo>
                  <a:lnTo>
                    <a:pt x="195" y="853"/>
                  </a:lnTo>
                  <a:lnTo>
                    <a:pt x="293" y="707"/>
                  </a:lnTo>
                  <a:lnTo>
                    <a:pt x="366" y="585"/>
                  </a:lnTo>
                  <a:lnTo>
                    <a:pt x="487" y="488"/>
                  </a:lnTo>
                  <a:lnTo>
                    <a:pt x="585" y="366"/>
                  </a:lnTo>
                  <a:lnTo>
                    <a:pt x="707" y="293"/>
                  </a:lnTo>
                  <a:lnTo>
                    <a:pt x="853" y="196"/>
                  </a:lnTo>
                  <a:lnTo>
                    <a:pt x="974" y="147"/>
                  </a:lnTo>
                  <a:lnTo>
                    <a:pt x="1121" y="74"/>
                  </a:lnTo>
                  <a:lnTo>
                    <a:pt x="1291" y="50"/>
                  </a:lnTo>
                  <a:lnTo>
                    <a:pt x="1437" y="25"/>
                  </a:lnTo>
                  <a:lnTo>
                    <a:pt x="1608" y="1"/>
                  </a:lnTo>
                  <a:lnTo>
                    <a:pt x="1608" y="1"/>
                  </a:lnTo>
                  <a:lnTo>
                    <a:pt x="1778" y="25"/>
                  </a:lnTo>
                  <a:lnTo>
                    <a:pt x="1924" y="50"/>
                  </a:lnTo>
                  <a:lnTo>
                    <a:pt x="2095" y="74"/>
                  </a:lnTo>
                  <a:lnTo>
                    <a:pt x="2241" y="147"/>
                  </a:lnTo>
                  <a:lnTo>
                    <a:pt x="2363" y="196"/>
                  </a:lnTo>
                  <a:lnTo>
                    <a:pt x="2509" y="293"/>
                  </a:lnTo>
                  <a:lnTo>
                    <a:pt x="2631" y="366"/>
                  </a:lnTo>
                  <a:lnTo>
                    <a:pt x="2728" y="488"/>
                  </a:lnTo>
                  <a:lnTo>
                    <a:pt x="2850" y="585"/>
                  </a:lnTo>
                  <a:lnTo>
                    <a:pt x="2923" y="707"/>
                  </a:lnTo>
                  <a:lnTo>
                    <a:pt x="3020" y="853"/>
                  </a:lnTo>
                  <a:lnTo>
                    <a:pt x="3069" y="975"/>
                  </a:lnTo>
                  <a:lnTo>
                    <a:pt x="3142" y="1121"/>
                  </a:lnTo>
                  <a:lnTo>
                    <a:pt x="3166" y="1292"/>
                  </a:lnTo>
                  <a:lnTo>
                    <a:pt x="3191" y="1438"/>
                  </a:lnTo>
                  <a:lnTo>
                    <a:pt x="3215" y="1608"/>
                  </a:lnTo>
                  <a:lnTo>
                    <a:pt x="3215" y="1608"/>
                  </a:lnTo>
                  <a:lnTo>
                    <a:pt x="3191" y="1779"/>
                  </a:lnTo>
                  <a:lnTo>
                    <a:pt x="3166" y="1925"/>
                  </a:lnTo>
                  <a:lnTo>
                    <a:pt x="3142" y="2095"/>
                  </a:lnTo>
                  <a:lnTo>
                    <a:pt x="3069" y="2242"/>
                  </a:lnTo>
                  <a:lnTo>
                    <a:pt x="3020" y="2363"/>
                  </a:lnTo>
                  <a:lnTo>
                    <a:pt x="2923" y="2509"/>
                  </a:lnTo>
                  <a:lnTo>
                    <a:pt x="2850" y="2631"/>
                  </a:lnTo>
                  <a:lnTo>
                    <a:pt x="2728" y="2729"/>
                  </a:lnTo>
                  <a:lnTo>
                    <a:pt x="2631" y="2850"/>
                  </a:lnTo>
                  <a:lnTo>
                    <a:pt x="2509" y="2924"/>
                  </a:lnTo>
                  <a:lnTo>
                    <a:pt x="2363" y="3021"/>
                  </a:lnTo>
                  <a:lnTo>
                    <a:pt x="2241" y="3070"/>
                  </a:lnTo>
                  <a:lnTo>
                    <a:pt x="2095" y="3143"/>
                  </a:lnTo>
                  <a:lnTo>
                    <a:pt x="1924" y="3167"/>
                  </a:lnTo>
                  <a:lnTo>
                    <a:pt x="1778" y="3191"/>
                  </a:lnTo>
                  <a:lnTo>
                    <a:pt x="1608" y="3216"/>
                  </a:lnTo>
                  <a:lnTo>
                    <a:pt x="1608" y="3216"/>
                  </a:lnTo>
                  <a:lnTo>
                    <a:pt x="1437" y="3191"/>
                  </a:lnTo>
                  <a:lnTo>
                    <a:pt x="1291" y="3167"/>
                  </a:lnTo>
                  <a:lnTo>
                    <a:pt x="1121" y="3143"/>
                  </a:lnTo>
                  <a:lnTo>
                    <a:pt x="974" y="3070"/>
                  </a:lnTo>
                  <a:lnTo>
                    <a:pt x="853" y="3021"/>
                  </a:lnTo>
                  <a:lnTo>
                    <a:pt x="707" y="2924"/>
                  </a:lnTo>
                  <a:lnTo>
                    <a:pt x="585" y="2850"/>
                  </a:lnTo>
                  <a:lnTo>
                    <a:pt x="487" y="2729"/>
                  </a:lnTo>
                  <a:lnTo>
                    <a:pt x="366" y="2631"/>
                  </a:lnTo>
                  <a:lnTo>
                    <a:pt x="293" y="2509"/>
                  </a:lnTo>
                  <a:lnTo>
                    <a:pt x="195" y="2363"/>
                  </a:lnTo>
                  <a:lnTo>
                    <a:pt x="146" y="2242"/>
                  </a:lnTo>
                  <a:lnTo>
                    <a:pt x="73" y="2095"/>
                  </a:lnTo>
                  <a:lnTo>
                    <a:pt x="49" y="1925"/>
                  </a:lnTo>
                  <a:lnTo>
                    <a:pt x="25" y="1779"/>
                  </a:lnTo>
                  <a:lnTo>
                    <a:pt x="0" y="1608"/>
                  </a:lnTo>
                  <a:lnTo>
                    <a:pt x="0" y="1608"/>
                  </a:lnTo>
                  <a:close/>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825;p39">
              <a:extLst>
                <a:ext uri="{FF2B5EF4-FFF2-40B4-BE49-F238E27FC236}">
                  <a16:creationId xmlns:a16="http://schemas.microsoft.com/office/drawing/2014/main" id="{8205EE5A-5A21-1D56-DA4C-6356285C42A8}"/>
                </a:ext>
              </a:extLst>
            </p:cNvPr>
            <p:cNvSpPr/>
            <p:nvPr/>
          </p:nvSpPr>
          <p:spPr>
            <a:xfrm>
              <a:off x="3381925" y="3091900"/>
              <a:ext cx="208275" cy="208275"/>
            </a:xfrm>
            <a:custGeom>
              <a:avLst/>
              <a:gdLst/>
              <a:ahLst/>
              <a:cxnLst/>
              <a:rect l="l" t="t" r="r" b="b"/>
              <a:pathLst>
                <a:path w="8331" h="8331" fill="none" extrusionOk="0">
                  <a:moveTo>
                    <a:pt x="1" y="4165"/>
                  </a:moveTo>
                  <a:lnTo>
                    <a:pt x="1" y="4165"/>
                  </a:lnTo>
                  <a:lnTo>
                    <a:pt x="25" y="3751"/>
                  </a:lnTo>
                  <a:lnTo>
                    <a:pt x="74" y="3337"/>
                  </a:lnTo>
                  <a:lnTo>
                    <a:pt x="196" y="2923"/>
                  </a:lnTo>
                  <a:lnTo>
                    <a:pt x="318" y="2534"/>
                  </a:lnTo>
                  <a:lnTo>
                    <a:pt x="512" y="2168"/>
                  </a:lnTo>
                  <a:lnTo>
                    <a:pt x="707" y="1827"/>
                  </a:lnTo>
                  <a:lnTo>
                    <a:pt x="951" y="1511"/>
                  </a:lnTo>
                  <a:lnTo>
                    <a:pt x="1219" y="1218"/>
                  </a:lnTo>
                  <a:lnTo>
                    <a:pt x="1511" y="951"/>
                  </a:lnTo>
                  <a:lnTo>
                    <a:pt x="1828" y="707"/>
                  </a:lnTo>
                  <a:lnTo>
                    <a:pt x="2169" y="512"/>
                  </a:lnTo>
                  <a:lnTo>
                    <a:pt x="2534" y="317"/>
                  </a:lnTo>
                  <a:lnTo>
                    <a:pt x="2924" y="195"/>
                  </a:lnTo>
                  <a:lnTo>
                    <a:pt x="3313" y="74"/>
                  </a:lnTo>
                  <a:lnTo>
                    <a:pt x="3727" y="25"/>
                  </a:lnTo>
                  <a:lnTo>
                    <a:pt x="4166" y="1"/>
                  </a:lnTo>
                  <a:lnTo>
                    <a:pt x="4166" y="1"/>
                  </a:lnTo>
                  <a:lnTo>
                    <a:pt x="4580" y="25"/>
                  </a:lnTo>
                  <a:lnTo>
                    <a:pt x="4994" y="74"/>
                  </a:lnTo>
                  <a:lnTo>
                    <a:pt x="5408" y="195"/>
                  </a:lnTo>
                  <a:lnTo>
                    <a:pt x="5797" y="317"/>
                  </a:lnTo>
                  <a:lnTo>
                    <a:pt x="6163" y="512"/>
                  </a:lnTo>
                  <a:lnTo>
                    <a:pt x="6504" y="707"/>
                  </a:lnTo>
                  <a:lnTo>
                    <a:pt x="6820" y="951"/>
                  </a:lnTo>
                  <a:lnTo>
                    <a:pt x="7113" y="1218"/>
                  </a:lnTo>
                  <a:lnTo>
                    <a:pt x="7381" y="1511"/>
                  </a:lnTo>
                  <a:lnTo>
                    <a:pt x="7624" y="1827"/>
                  </a:lnTo>
                  <a:lnTo>
                    <a:pt x="7819" y="2168"/>
                  </a:lnTo>
                  <a:lnTo>
                    <a:pt x="8014" y="2534"/>
                  </a:lnTo>
                  <a:lnTo>
                    <a:pt x="8136" y="2923"/>
                  </a:lnTo>
                  <a:lnTo>
                    <a:pt x="8257" y="3337"/>
                  </a:lnTo>
                  <a:lnTo>
                    <a:pt x="8306" y="3751"/>
                  </a:lnTo>
                  <a:lnTo>
                    <a:pt x="8330" y="4165"/>
                  </a:lnTo>
                  <a:lnTo>
                    <a:pt x="8330" y="4165"/>
                  </a:lnTo>
                  <a:lnTo>
                    <a:pt x="8306" y="4579"/>
                  </a:lnTo>
                  <a:lnTo>
                    <a:pt x="8257" y="4993"/>
                  </a:lnTo>
                  <a:lnTo>
                    <a:pt x="8136" y="5407"/>
                  </a:lnTo>
                  <a:lnTo>
                    <a:pt x="8014" y="5797"/>
                  </a:lnTo>
                  <a:lnTo>
                    <a:pt x="7819" y="6162"/>
                  </a:lnTo>
                  <a:lnTo>
                    <a:pt x="7624" y="6503"/>
                  </a:lnTo>
                  <a:lnTo>
                    <a:pt x="7381" y="6820"/>
                  </a:lnTo>
                  <a:lnTo>
                    <a:pt x="7113" y="7112"/>
                  </a:lnTo>
                  <a:lnTo>
                    <a:pt x="6820" y="7380"/>
                  </a:lnTo>
                  <a:lnTo>
                    <a:pt x="6504" y="7624"/>
                  </a:lnTo>
                  <a:lnTo>
                    <a:pt x="6163" y="7819"/>
                  </a:lnTo>
                  <a:lnTo>
                    <a:pt x="5797" y="8013"/>
                  </a:lnTo>
                  <a:lnTo>
                    <a:pt x="5408" y="8135"/>
                  </a:lnTo>
                  <a:lnTo>
                    <a:pt x="4994" y="8257"/>
                  </a:lnTo>
                  <a:lnTo>
                    <a:pt x="4580" y="8306"/>
                  </a:lnTo>
                  <a:lnTo>
                    <a:pt x="4166" y="8330"/>
                  </a:lnTo>
                  <a:lnTo>
                    <a:pt x="4166" y="8330"/>
                  </a:lnTo>
                  <a:lnTo>
                    <a:pt x="3727" y="8306"/>
                  </a:lnTo>
                  <a:lnTo>
                    <a:pt x="3313" y="8257"/>
                  </a:lnTo>
                  <a:lnTo>
                    <a:pt x="2924" y="8135"/>
                  </a:lnTo>
                  <a:lnTo>
                    <a:pt x="2534" y="8013"/>
                  </a:lnTo>
                  <a:lnTo>
                    <a:pt x="2169" y="7819"/>
                  </a:lnTo>
                  <a:lnTo>
                    <a:pt x="1828" y="7624"/>
                  </a:lnTo>
                  <a:lnTo>
                    <a:pt x="1511" y="7380"/>
                  </a:lnTo>
                  <a:lnTo>
                    <a:pt x="1219" y="7112"/>
                  </a:lnTo>
                  <a:lnTo>
                    <a:pt x="951" y="6820"/>
                  </a:lnTo>
                  <a:lnTo>
                    <a:pt x="707" y="6503"/>
                  </a:lnTo>
                  <a:lnTo>
                    <a:pt x="512" y="6162"/>
                  </a:lnTo>
                  <a:lnTo>
                    <a:pt x="318" y="5797"/>
                  </a:lnTo>
                  <a:lnTo>
                    <a:pt x="196" y="5407"/>
                  </a:lnTo>
                  <a:lnTo>
                    <a:pt x="74" y="4993"/>
                  </a:lnTo>
                  <a:lnTo>
                    <a:pt x="25" y="4579"/>
                  </a:lnTo>
                  <a:lnTo>
                    <a:pt x="1" y="4165"/>
                  </a:lnTo>
                  <a:lnTo>
                    <a:pt x="1" y="4165"/>
                  </a:lnTo>
                  <a:close/>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Google Shape;530;p39">
            <a:extLst>
              <a:ext uri="{FF2B5EF4-FFF2-40B4-BE49-F238E27FC236}">
                <a16:creationId xmlns:a16="http://schemas.microsoft.com/office/drawing/2014/main" id="{7A3C977A-AE9B-029A-17F4-E66A605B3750}"/>
              </a:ext>
            </a:extLst>
          </p:cNvPr>
          <p:cNvSpPr/>
          <p:nvPr/>
        </p:nvSpPr>
        <p:spPr>
          <a:xfrm>
            <a:off x="3940893" y="2990999"/>
            <a:ext cx="604991" cy="604991"/>
          </a:xfrm>
          <a:custGeom>
            <a:avLst/>
            <a:gdLst/>
            <a:ahLst/>
            <a:cxnLst/>
            <a:rect l="l" t="t" r="r" b="b"/>
            <a:pathLst>
              <a:path w="16027" h="16027" fill="none" extrusionOk="0">
                <a:moveTo>
                  <a:pt x="14029" y="4019"/>
                </a:moveTo>
                <a:lnTo>
                  <a:pt x="14029" y="4019"/>
                </a:lnTo>
                <a:lnTo>
                  <a:pt x="14200" y="3849"/>
                </a:lnTo>
                <a:lnTo>
                  <a:pt x="14395" y="3752"/>
                </a:lnTo>
                <a:lnTo>
                  <a:pt x="14614" y="3678"/>
                </a:lnTo>
                <a:lnTo>
                  <a:pt x="14809" y="3630"/>
                </a:lnTo>
                <a:lnTo>
                  <a:pt x="15028" y="3581"/>
                </a:lnTo>
                <a:lnTo>
                  <a:pt x="15247" y="3484"/>
                </a:lnTo>
                <a:lnTo>
                  <a:pt x="15442" y="3362"/>
                </a:lnTo>
                <a:lnTo>
                  <a:pt x="15661" y="3191"/>
                </a:lnTo>
                <a:lnTo>
                  <a:pt x="15661" y="3191"/>
                </a:lnTo>
                <a:lnTo>
                  <a:pt x="15832" y="2997"/>
                </a:lnTo>
                <a:lnTo>
                  <a:pt x="15929" y="2777"/>
                </a:lnTo>
                <a:lnTo>
                  <a:pt x="16002" y="2534"/>
                </a:lnTo>
                <a:lnTo>
                  <a:pt x="16026" y="2266"/>
                </a:lnTo>
                <a:lnTo>
                  <a:pt x="16026" y="2266"/>
                </a:lnTo>
                <a:lnTo>
                  <a:pt x="16002" y="2047"/>
                </a:lnTo>
                <a:lnTo>
                  <a:pt x="15978" y="1827"/>
                </a:lnTo>
                <a:lnTo>
                  <a:pt x="15905" y="1633"/>
                </a:lnTo>
                <a:lnTo>
                  <a:pt x="15807" y="1413"/>
                </a:lnTo>
                <a:lnTo>
                  <a:pt x="15710" y="1243"/>
                </a:lnTo>
                <a:lnTo>
                  <a:pt x="15588" y="1048"/>
                </a:lnTo>
                <a:lnTo>
                  <a:pt x="15466" y="878"/>
                </a:lnTo>
                <a:lnTo>
                  <a:pt x="15320" y="707"/>
                </a:lnTo>
                <a:lnTo>
                  <a:pt x="15320" y="707"/>
                </a:lnTo>
                <a:lnTo>
                  <a:pt x="15150" y="561"/>
                </a:lnTo>
                <a:lnTo>
                  <a:pt x="14979" y="439"/>
                </a:lnTo>
                <a:lnTo>
                  <a:pt x="14784" y="317"/>
                </a:lnTo>
                <a:lnTo>
                  <a:pt x="14590" y="196"/>
                </a:lnTo>
                <a:lnTo>
                  <a:pt x="14395" y="123"/>
                </a:lnTo>
                <a:lnTo>
                  <a:pt x="14175" y="50"/>
                </a:lnTo>
                <a:lnTo>
                  <a:pt x="13981" y="25"/>
                </a:lnTo>
                <a:lnTo>
                  <a:pt x="13761" y="1"/>
                </a:lnTo>
                <a:lnTo>
                  <a:pt x="13761" y="1"/>
                </a:lnTo>
                <a:lnTo>
                  <a:pt x="13494" y="25"/>
                </a:lnTo>
                <a:lnTo>
                  <a:pt x="13250" y="98"/>
                </a:lnTo>
                <a:lnTo>
                  <a:pt x="13031" y="196"/>
                </a:lnTo>
                <a:lnTo>
                  <a:pt x="12836" y="366"/>
                </a:lnTo>
                <a:lnTo>
                  <a:pt x="12836" y="366"/>
                </a:lnTo>
                <a:lnTo>
                  <a:pt x="12665" y="561"/>
                </a:lnTo>
                <a:lnTo>
                  <a:pt x="12544" y="780"/>
                </a:lnTo>
                <a:lnTo>
                  <a:pt x="12471" y="975"/>
                </a:lnTo>
                <a:lnTo>
                  <a:pt x="12422" y="1194"/>
                </a:lnTo>
                <a:lnTo>
                  <a:pt x="12349" y="1413"/>
                </a:lnTo>
                <a:lnTo>
                  <a:pt x="12276" y="1608"/>
                </a:lnTo>
                <a:lnTo>
                  <a:pt x="12178" y="1827"/>
                </a:lnTo>
                <a:lnTo>
                  <a:pt x="12008" y="1998"/>
                </a:lnTo>
                <a:lnTo>
                  <a:pt x="12008" y="1998"/>
                </a:lnTo>
                <a:lnTo>
                  <a:pt x="11740" y="2266"/>
                </a:lnTo>
                <a:lnTo>
                  <a:pt x="11496" y="2436"/>
                </a:lnTo>
                <a:lnTo>
                  <a:pt x="11277" y="2534"/>
                </a:lnTo>
                <a:lnTo>
                  <a:pt x="11082" y="2582"/>
                </a:lnTo>
                <a:lnTo>
                  <a:pt x="10888" y="2582"/>
                </a:lnTo>
                <a:lnTo>
                  <a:pt x="10717" y="2534"/>
                </a:lnTo>
                <a:lnTo>
                  <a:pt x="10547" y="2412"/>
                </a:lnTo>
                <a:lnTo>
                  <a:pt x="10376" y="2290"/>
                </a:lnTo>
                <a:lnTo>
                  <a:pt x="10206" y="2095"/>
                </a:lnTo>
                <a:lnTo>
                  <a:pt x="10035" y="1901"/>
                </a:lnTo>
                <a:lnTo>
                  <a:pt x="9670" y="1413"/>
                </a:lnTo>
                <a:lnTo>
                  <a:pt x="9231" y="878"/>
                </a:lnTo>
                <a:lnTo>
                  <a:pt x="8988" y="585"/>
                </a:lnTo>
                <a:lnTo>
                  <a:pt x="8720" y="293"/>
                </a:lnTo>
                <a:lnTo>
                  <a:pt x="8720" y="293"/>
                </a:lnTo>
                <a:lnTo>
                  <a:pt x="8574" y="171"/>
                </a:lnTo>
                <a:lnTo>
                  <a:pt x="8379" y="74"/>
                </a:lnTo>
                <a:lnTo>
                  <a:pt x="8209" y="25"/>
                </a:lnTo>
                <a:lnTo>
                  <a:pt x="8014" y="1"/>
                </a:lnTo>
                <a:lnTo>
                  <a:pt x="8014" y="1"/>
                </a:lnTo>
                <a:lnTo>
                  <a:pt x="7916" y="25"/>
                </a:lnTo>
                <a:lnTo>
                  <a:pt x="7770" y="98"/>
                </a:lnTo>
                <a:lnTo>
                  <a:pt x="7307" y="366"/>
                </a:lnTo>
                <a:lnTo>
                  <a:pt x="7039" y="537"/>
                </a:lnTo>
                <a:lnTo>
                  <a:pt x="6747" y="756"/>
                </a:lnTo>
                <a:lnTo>
                  <a:pt x="6431" y="975"/>
                </a:lnTo>
                <a:lnTo>
                  <a:pt x="6138" y="1243"/>
                </a:lnTo>
                <a:lnTo>
                  <a:pt x="5870" y="1511"/>
                </a:lnTo>
                <a:lnTo>
                  <a:pt x="5627" y="1803"/>
                </a:lnTo>
                <a:lnTo>
                  <a:pt x="5432" y="2095"/>
                </a:lnTo>
                <a:lnTo>
                  <a:pt x="5359" y="2242"/>
                </a:lnTo>
                <a:lnTo>
                  <a:pt x="5310" y="2412"/>
                </a:lnTo>
                <a:lnTo>
                  <a:pt x="5262" y="2558"/>
                </a:lnTo>
                <a:lnTo>
                  <a:pt x="5237" y="2704"/>
                </a:lnTo>
                <a:lnTo>
                  <a:pt x="5237" y="2850"/>
                </a:lnTo>
                <a:lnTo>
                  <a:pt x="5262" y="3021"/>
                </a:lnTo>
                <a:lnTo>
                  <a:pt x="5310" y="3167"/>
                </a:lnTo>
                <a:lnTo>
                  <a:pt x="5383" y="3313"/>
                </a:lnTo>
                <a:lnTo>
                  <a:pt x="5481" y="3459"/>
                </a:lnTo>
                <a:lnTo>
                  <a:pt x="5603" y="3605"/>
                </a:lnTo>
                <a:lnTo>
                  <a:pt x="5603" y="3605"/>
                </a:lnTo>
                <a:lnTo>
                  <a:pt x="5797" y="3752"/>
                </a:lnTo>
                <a:lnTo>
                  <a:pt x="5992" y="3849"/>
                </a:lnTo>
                <a:lnTo>
                  <a:pt x="6187" y="3946"/>
                </a:lnTo>
                <a:lnTo>
                  <a:pt x="6406" y="3995"/>
                </a:lnTo>
                <a:lnTo>
                  <a:pt x="6625" y="4044"/>
                </a:lnTo>
                <a:lnTo>
                  <a:pt x="6845" y="4141"/>
                </a:lnTo>
                <a:lnTo>
                  <a:pt x="7039" y="4239"/>
                </a:lnTo>
                <a:lnTo>
                  <a:pt x="7234" y="4409"/>
                </a:lnTo>
                <a:lnTo>
                  <a:pt x="7234" y="4409"/>
                </a:lnTo>
                <a:lnTo>
                  <a:pt x="7405" y="4604"/>
                </a:lnTo>
                <a:lnTo>
                  <a:pt x="7502" y="4823"/>
                </a:lnTo>
                <a:lnTo>
                  <a:pt x="7575" y="5067"/>
                </a:lnTo>
                <a:lnTo>
                  <a:pt x="7600" y="5359"/>
                </a:lnTo>
                <a:lnTo>
                  <a:pt x="7600" y="5359"/>
                </a:lnTo>
                <a:lnTo>
                  <a:pt x="7575" y="5554"/>
                </a:lnTo>
                <a:lnTo>
                  <a:pt x="7551" y="5773"/>
                </a:lnTo>
                <a:lnTo>
                  <a:pt x="7478" y="5968"/>
                </a:lnTo>
                <a:lnTo>
                  <a:pt x="7405" y="6163"/>
                </a:lnTo>
                <a:lnTo>
                  <a:pt x="7307" y="6357"/>
                </a:lnTo>
                <a:lnTo>
                  <a:pt x="7186" y="6552"/>
                </a:lnTo>
                <a:lnTo>
                  <a:pt x="7039" y="6723"/>
                </a:lnTo>
                <a:lnTo>
                  <a:pt x="6893" y="6893"/>
                </a:lnTo>
                <a:lnTo>
                  <a:pt x="6893" y="6893"/>
                </a:lnTo>
                <a:lnTo>
                  <a:pt x="6723" y="7039"/>
                </a:lnTo>
                <a:lnTo>
                  <a:pt x="6552" y="7186"/>
                </a:lnTo>
                <a:lnTo>
                  <a:pt x="6382" y="7283"/>
                </a:lnTo>
                <a:lnTo>
                  <a:pt x="6187" y="7405"/>
                </a:lnTo>
                <a:lnTo>
                  <a:pt x="5992" y="7478"/>
                </a:lnTo>
                <a:lnTo>
                  <a:pt x="5773" y="7551"/>
                </a:lnTo>
                <a:lnTo>
                  <a:pt x="5554" y="7575"/>
                </a:lnTo>
                <a:lnTo>
                  <a:pt x="5359" y="7600"/>
                </a:lnTo>
                <a:lnTo>
                  <a:pt x="5359" y="7600"/>
                </a:lnTo>
                <a:lnTo>
                  <a:pt x="5091" y="7575"/>
                </a:lnTo>
                <a:lnTo>
                  <a:pt x="4848" y="7502"/>
                </a:lnTo>
                <a:lnTo>
                  <a:pt x="4604" y="7405"/>
                </a:lnTo>
                <a:lnTo>
                  <a:pt x="4409" y="7234"/>
                </a:lnTo>
                <a:lnTo>
                  <a:pt x="4409" y="7234"/>
                </a:lnTo>
                <a:lnTo>
                  <a:pt x="4239" y="7039"/>
                </a:lnTo>
                <a:lnTo>
                  <a:pt x="4117" y="6820"/>
                </a:lnTo>
                <a:lnTo>
                  <a:pt x="4044" y="6601"/>
                </a:lnTo>
                <a:lnTo>
                  <a:pt x="3971" y="6382"/>
                </a:lnTo>
                <a:lnTo>
                  <a:pt x="3922" y="6187"/>
                </a:lnTo>
                <a:lnTo>
                  <a:pt x="3849" y="5992"/>
                </a:lnTo>
                <a:lnTo>
                  <a:pt x="3752" y="5797"/>
                </a:lnTo>
                <a:lnTo>
                  <a:pt x="3605" y="5602"/>
                </a:lnTo>
                <a:lnTo>
                  <a:pt x="3605" y="5602"/>
                </a:lnTo>
                <a:lnTo>
                  <a:pt x="3459" y="5481"/>
                </a:lnTo>
                <a:lnTo>
                  <a:pt x="3313" y="5383"/>
                </a:lnTo>
                <a:lnTo>
                  <a:pt x="3167" y="5310"/>
                </a:lnTo>
                <a:lnTo>
                  <a:pt x="3021" y="5262"/>
                </a:lnTo>
                <a:lnTo>
                  <a:pt x="2850" y="5237"/>
                </a:lnTo>
                <a:lnTo>
                  <a:pt x="2704" y="5237"/>
                </a:lnTo>
                <a:lnTo>
                  <a:pt x="2558" y="5262"/>
                </a:lnTo>
                <a:lnTo>
                  <a:pt x="2412" y="5310"/>
                </a:lnTo>
                <a:lnTo>
                  <a:pt x="2242" y="5359"/>
                </a:lnTo>
                <a:lnTo>
                  <a:pt x="2095" y="5432"/>
                </a:lnTo>
                <a:lnTo>
                  <a:pt x="1803" y="5627"/>
                </a:lnTo>
                <a:lnTo>
                  <a:pt x="1511" y="5870"/>
                </a:lnTo>
                <a:lnTo>
                  <a:pt x="1243" y="6138"/>
                </a:lnTo>
                <a:lnTo>
                  <a:pt x="975" y="6431"/>
                </a:lnTo>
                <a:lnTo>
                  <a:pt x="756" y="6747"/>
                </a:lnTo>
                <a:lnTo>
                  <a:pt x="537" y="7039"/>
                </a:lnTo>
                <a:lnTo>
                  <a:pt x="366" y="7307"/>
                </a:lnTo>
                <a:lnTo>
                  <a:pt x="98" y="7770"/>
                </a:lnTo>
                <a:lnTo>
                  <a:pt x="25" y="7916"/>
                </a:lnTo>
                <a:lnTo>
                  <a:pt x="1" y="8014"/>
                </a:lnTo>
                <a:lnTo>
                  <a:pt x="1" y="8014"/>
                </a:lnTo>
                <a:lnTo>
                  <a:pt x="25" y="8208"/>
                </a:lnTo>
                <a:lnTo>
                  <a:pt x="74" y="8379"/>
                </a:lnTo>
                <a:lnTo>
                  <a:pt x="171" y="8574"/>
                </a:lnTo>
                <a:lnTo>
                  <a:pt x="293" y="8720"/>
                </a:lnTo>
                <a:lnTo>
                  <a:pt x="293" y="8720"/>
                </a:lnTo>
                <a:lnTo>
                  <a:pt x="585" y="8988"/>
                </a:lnTo>
                <a:lnTo>
                  <a:pt x="878" y="9231"/>
                </a:lnTo>
                <a:lnTo>
                  <a:pt x="1413" y="9670"/>
                </a:lnTo>
                <a:lnTo>
                  <a:pt x="1901" y="10035"/>
                </a:lnTo>
                <a:lnTo>
                  <a:pt x="2095" y="10206"/>
                </a:lnTo>
                <a:lnTo>
                  <a:pt x="2290" y="10376"/>
                </a:lnTo>
                <a:lnTo>
                  <a:pt x="2412" y="10547"/>
                </a:lnTo>
                <a:lnTo>
                  <a:pt x="2534" y="10717"/>
                </a:lnTo>
                <a:lnTo>
                  <a:pt x="2583" y="10888"/>
                </a:lnTo>
                <a:lnTo>
                  <a:pt x="2583" y="11082"/>
                </a:lnTo>
                <a:lnTo>
                  <a:pt x="2534" y="11277"/>
                </a:lnTo>
                <a:lnTo>
                  <a:pt x="2436" y="11496"/>
                </a:lnTo>
                <a:lnTo>
                  <a:pt x="2266" y="11740"/>
                </a:lnTo>
                <a:lnTo>
                  <a:pt x="1998" y="12008"/>
                </a:lnTo>
                <a:lnTo>
                  <a:pt x="1998" y="12008"/>
                </a:lnTo>
                <a:lnTo>
                  <a:pt x="1828" y="12178"/>
                </a:lnTo>
                <a:lnTo>
                  <a:pt x="1633" y="12276"/>
                </a:lnTo>
                <a:lnTo>
                  <a:pt x="1413" y="12349"/>
                </a:lnTo>
                <a:lnTo>
                  <a:pt x="1219" y="12398"/>
                </a:lnTo>
                <a:lnTo>
                  <a:pt x="999" y="12446"/>
                </a:lnTo>
                <a:lnTo>
                  <a:pt x="780" y="12544"/>
                </a:lnTo>
                <a:lnTo>
                  <a:pt x="585" y="12665"/>
                </a:lnTo>
                <a:lnTo>
                  <a:pt x="366" y="12836"/>
                </a:lnTo>
                <a:lnTo>
                  <a:pt x="366" y="12836"/>
                </a:lnTo>
                <a:lnTo>
                  <a:pt x="196" y="13031"/>
                </a:lnTo>
                <a:lnTo>
                  <a:pt x="98" y="13250"/>
                </a:lnTo>
                <a:lnTo>
                  <a:pt x="25" y="13493"/>
                </a:lnTo>
                <a:lnTo>
                  <a:pt x="1" y="13761"/>
                </a:lnTo>
                <a:lnTo>
                  <a:pt x="1" y="13761"/>
                </a:lnTo>
                <a:lnTo>
                  <a:pt x="25" y="13981"/>
                </a:lnTo>
                <a:lnTo>
                  <a:pt x="50" y="14200"/>
                </a:lnTo>
                <a:lnTo>
                  <a:pt x="123" y="14395"/>
                </a:lnTo>
                <a:lnTo>
                  <a:pt x="220" y="14614"/>
                </a:lnTo>
                <a:lnTo>
                  <a:pt x="318" y="14784"/>
                </a:lnTo>
                <a:lnTo>
                  <a:pt x="439" y="14979"/>
                </a:lnTo>
                <a:lnTo>
                  <a:pt x="561" y="15150"/>
                </a:lnTo>
                <a:lnTo>
                  <a:pt x="707" y="15320"/>
                </a:lnTo>
                <a:lnTo>
                  <a:pt x="707" y="15320"/>
                </a:lnTo>
                <a:lnTo>
                  <a:pt x="878" y="15466"/>
                </a:lnTo>
                <a:lnTo>
                  <a:pt x="1048" y="15588"/>
                </a:lnTo>
                <a:lnTo>
                  <a:pt x="1243" y="15710"/>
                </a:lnTo>
                <a:lnTo>
                  <a:pt x="1438" y="15832"/>
                </a:lnTo>
                <a:lnTo>
                  <a:pt x="1633" y="15905"/>
                </a:lnTo>
                <a:lnTo>
                  <a:pt x="1852" y="15978"/>
                </a:lnTo>
                <a:lnTo>
                  <a:pt x="2047" y="16002"/>
                </a:lnTo>
                <a:lnTo>
                  <a:pt x="2266" y="16026"/>
                </a:lnTo>
                <a:lnTo>
                  <a:pt x="2266" y="16026"/>
                </a:lnTo>
                <a:lnTo>
                  <a:pt x="2534" y="16002"/>
                </a:lnTo>
                <a:lnTo>
                  <a:pt x="2777" y="15929"/>
                </a:lnTo>
                <a:lnTo>
                  <a:pt x="2997" y="15832"/>
                </a:lnTo>
                <a:lnTo>
                  <a:pt x="3191" y="15661"/>
                </a:lnTo>
                <a:lnTo>
                  <a:pt x="3191" y="15661"/>
                </a:lnTo>
                <a:lnTo>
                  <a:pt x="3362" y="15466"/>
                </a:lnTo>
                <a:lnTo>
                  <a:pt x="3484" y="15247"/>
                </a:lnTo>
                <a:lnTo>
                  <a:pt x="3557" y="15052"/>
                </a:lnTo>
                <a:lnTo>
                  <a:pt x="3605" y="14833"/>
                </a:lnTo>
                <a:lnTo>
                  <a:pt x="3679" y="14614"/>
                </a:lnTo>
                <a:lnTo>
                  <a:pt x="3752" y="14419"/>
                </a:lnTo>
                <a:lnTo>
                  <a:pt x="3849" y="14200"/>
                </a:lnTo>
                <a:lnTo>
                  <a:pt x="4019" y="14029"/>
                </a:lnTo>
                <a:lnTo>
                  <a:pt x="4019" y="14029"/>
                </a:lnTo>
                <a:lnTo>
                  <a:pt x="4287" y="13786"/>
                </a:lnTo>
                <a:lnTo>
                  <a:pt x="4531" y="13591"/>
                </a:lnTo>
                <a:lnTo>
                  <a:pt x="4750" y="13493"/>
                </a:lnTo>
                <a:lnTo>
                  <a:pt x="4945" y="13445"/>
                </a:lnTo>
                <a:lnTo>
                  <a:pt x="5140" y="13445"/>
                </a:lnTo>
                <a:lnTo>
                  <a:pt x="5310" y="13493"/>
                </a:lnTo>
                <a:lnTo>
                  <a:pt x="5481" y="13615"/>
                </a:lnTo>
                <a:lnTo>
                  <a:pt x="5651" y="13737"/>
                </a:lnTo>
                <a:lnTo>
                  <a:pt x="5822" y="13932"/>
                </a:lnTo>
                <a:lnTo>
                  <a:pt x="5992" y="14127"/>
                </a:lnTo>
                <a:lnTo>
                  <a:pt x="6358" y="14614"/>
                </a:lnTo>
                <a:lnTo>
                  <a:pt x="6796" y="15150"/>
                </a:lnTo>
                <a:lnTo>
                  <a:pt x="7039" y="15442"/>
                </a:lnTo>
                <a:lnTo>
                  <a:pt x="7307" y="15734"/>
                </a:lnTo>
                <a:lnTo>
                  <a:pt x="7307" y="15734"/>
                </a:lnTo>
                <a:lnTo>
                  <a:pt x="7454" y="15856"/>
                </a:lnTo>
                <a:lnTo>
                  <a:pt x="7648" y="15953"/>
                </a:lnTo>
                <a:lnTo>
                  <a:pt x="7819" y="16002"/>
                </a:lnTo>
                <a:lnTo>
                  <a:pt x="8014" y="16026"/>
                </a:lnTo>
                <a:lnTo>
                  <a:pt x="8014" y="16026"/>
                </a:lnTo>
                <a:lnTo>
                  <a:pt x="8111" y="16002"/>
                </a:lnTo>
                <a:lnTo>
                  <a:pt x="8257" y="15929"/>
                </a:lnTo>
                <a:lnTo>
                  <a:pt x="8720" y="15661"/>
                </a:lnTo>
                <a:lnTo>
                  <a:pt x="8988" y="15491"/>
                </a:lnTo>
                <a:lnTo>
                  <a:pt x="9280" y="15271"/>
                </a:lnTo>
                <a:lnTo>
                  <a:pt x="9597" y="15052"/>
                </a:lnTo>
                <a:lnTo>
                  <a:pt x="9889" y="14784"/>
                </a:lnTo>
                <a:lnTo>
                  <a:pt x="10157" y="14516"/>
                </a:lnTo>
                <a:lnTo>
                  <a:pt x="10400" y="14224"/>
                </a:lnTo>
                <a:lnTo>
                  <a:pt x="10595" y="13932"/>
                </a:lnTo>
                <a:lnTo>
                  <a:pt x="10668" y="13786"/>
                </a:lnTo>
                <a:lnTo>
                  <a:pt x="10717" y="13615"/>
                </a:lnTo>
                <a:lnTo>
                  <a:pt x="10766" y="13469"/>
                </a:lnTo>
                <a:lnTo>
                  <a:pt x="10790" y="13323"/>
                </a:lnTo>
                <a:lnTo>
                  <a:pt x="10790" y="13177"/>
                </a:lnTo>
                <a:lnTo>
                  <a:pt x="10766" y="13006"/>
                </a:lnTo>
                <a:lnTo>
                  <a:pt x="10717" y="12860"/>
                </a:lnTo>
                <a:lnTo>
                  <a:pt x="10644" y="12714"/>
                </a:lnTo>
                <a:lnTo>
                  <a:pt x="10547" y="12568"/>
                </a:lnTo>
                <a:lnTo>
                  <a:pt x="10425" y="12422"/>
                </a:lnTo>
                <a:lnTo>
                  <a:pt x="10425" y="12422"/>
                </a:lnTo>
                <a:lnTo>
                  <a:pt x="10230" y="12276"/>
                </a:lnTo>
                <a:lnTo>
                  <a:pt x="10035" y="12178"/>
                </a:lnTo>
                <a:lnTo>
                  <a:pt x="9840" y="12105"/>
                </a:lnTo>
                <a:lnTo>
                  <a:pt x="9621" y="12032"/>
                </a:lnTo>
                <a:lnTo>
                  <a:pt x="9402" y="11983"/>
                </a:lnTo>
                <a:lnTo>
                  <a:pt x="9183" y="11886"/>
                </a:lnTo>
                <a:lnTo>
                  <a:pt x="8988" y="11789"/>
                </a:lnTo>
                <a:lnTo>
                  <a:pt x="8793" y="11618"/>
                </a:lnTo>
                <a:lnTo>
                  <a:pt x="8793" y="11618"/>
                </a:lnTo>
                <a:lnTo>
                  <a:pt x="8623" y="11423"/>
                </a:lnTo>
                <a:lnTo>
                  <a:pt x="8525" y="11204"/>
                </a:lnTo>
                <a:lnTo>
                  <a:pt x="8452" y="10961"/>
                </a:lnTo>
                <a:lnTo>
                  <a:pt x="8428" y="10668"/>
                </a:lnTo>
                <a:lnTo>
                  <a:pt x="8428" y="10668"/>
                </a:lnTo>
                <a:lnTo>
                  <a:pt x="8452" y="10473"/>
                </a:lnTo>
                <a:lnTo>
                  <a:pt x="8476" y="10254"/>
                </a:lnTo>
                <a:lnTo>
                  <a:pt x="8549" y="10059"/>
                </a:lnTo>
                <a:lnTo>
                  <a:pt x="8623" y="9865"/>
                </a:lnTo>
                <a:lnTo>
                  <a:pt x="8720" y="9670"/>
                </a:lnTo>
                <a:lnTo>
                  <a:pt x="8842" y="9475"/>
                </a:lnTo>
                <a:lnTo>
                  <a:pt x="8988" y="9304"/>
                </a:lnTo>
                <a:lnTo>
                  <a:pt x="9134" y="9134"/>
                </a:lnTo>
                <a:lnTo>
                  <a:pt x="9134" y="9134"/>
                </a:lnTo>
                <a:lnTo>
                  <a:pt x="9304" y="8988"/>
                </a:lnTo>
                <a:lnTo>
                  <a:pt x="9475" y="8866"/>
                </a:lnTo>
                <a:lnTo>
                  <a:pt x="9645" y="8744"/>
                </a:lnTo>
                <a:lnTo>
                  <a:pt x="9840" y="8622"/>
                </a:lnTo>
                <a:lnTo>
                  <a:pt x="10035" y="8549"/>
                </a:lnTo>
                <a:lnTo>
                  <a:pt x="10254" y="8476"/>
                </a:lnTo>
                <a:lnTo>
                  <a:pt x="10474" y="8452"/>
                </a:lnTo>
                <a:lnTo>
                  <a:pt x="10668" y="8428"/>
                </a:lnTo>
                <a:lnTo>
                  <a:pt x="10668" y="8428"/>
                </a:lnTo>
                <a:lnTo>
                  <a:pt x="10936" y="8452"/>
                </a:lnTo>
                <a:lnTo>
                  <a:pt x="11180" y="8525"/>
                </a:lnTo>
                <a:lnTo>
                  <a:pt x="11423" y="8622"/>
                </a:lnTo>
                <a:lnTo>
                  <a:pt x="11618" y="8793"/>
                </a:lnTo>
                <a:lnTo>
                  <a:pt x="11618" y="8793"/>
                </a:lnTo>
                <a:lnTo>
                  <a:pt x="11789" y="8988"/>
                </a:lnTo>
                <a:lnTo>
                  <a:pt x="11910" y="9207"/>
                </a:lnTo>
                <a:lnTo>
                  <a:pt x="11984" y="9426"/>
                </a:lnTo>
                <a:lnTo>
                  <a:pt x="12057" y="9645"/>
                </a:lnTo>
                <a:lnTo>
                  <a:pt x="12105" y="9840"/>
                </a:lnTo>
                <a:lnTo>
                  <a:pt x="12178" y="10035"/>
                </a:lnTo>
                <a:lnTo>
                  <a:pt x="12276" y="10230"/>
                </a:lnTo>
                <a:lnTo>
                  <a:pt x="12422" y="10425"/>
                </a:lnTo>
                <a:lnTo>
                  <a:pt x="12422" y="10425"/>
                </a:lnTo>
                <a:lnTo>
                  <a:pt x="12568" y="10547"/>
                </a:lnTo>
                <a:lnTo>
                  <a:pt x="12714" y="10644"/>
                </a:lnTo>
                <a:lnTo>
                  <a:pt x="12860" y="10717"/>
                </a:lnTo>
                <a:lnTo>
                  <a:pt x="13006" y="10766"/>
                </a:lnTo>
                <a:lnTo>
                  <a:pt x="13177" y="10790"/>
                </a:lnTo>
                <a:lnTo>
                  <a:pt x="13323" y="10790"/>
                </a:lnTo>
                <a:lnTo>
                  <a:pt x="13469" y="10766"/>
                </a:lnTo>
                <a:lnTo>
                  <a:pt x="13615" y="10717"/>
                </a:lnTo>
                <a:lnTo>
                  <a:pt x="13786" y="10668"/>
                </a:lnTo>
                <a:lnTo>
                  <a:pt x="13932" y="10595"/>
                </a:lnTo>
                <a:lnTo>
                  <a:pt x="14224" y="10400"/>
                </a:lnTo>
                <a:lnTo>
                  <a:pt x="14516" y="10157"/>
                </a:lnTo>
                <a:lnTo>
                  <a:pt x="14784" y="9889"/>
                </a:lnTo>
                <a:lnTo>
                  <a:pt x="15052" y="9597"/>
                </a:lnTo>
                <a:lnTo>
                  <a:pt x="15271" y="9280"/>
                </a:lnTo>
                <a:lnTo>
                  <a:pt x="15491" y="8988"/>
                </a:lnTo>
                <a:lnTo>
                  <a:pt x="15661" y="8720"/>
                </a:lnTo>
                <a:lnTo>
                  <a:pt x="15929" y="8257"/>
                </a:lnTo>
                <a:lnTo>
                  <a:pt x="16002" y="8111"/>
                </a:lnTo>
                <a:lnTo>
                  <a:pt x="16026" y="8014"/>
                </a:lnTo>
                <a:lnTo>
                  <a:pt x="16026" y="8014"/>
                </a:lnTo>
                <a:lnTo>
                  <a:pt x="16002" y="7819"/>
                </a:lnTo>
                <a:lnTo>
                  <a:pt x="15953" y="7648"/>
                </a:lnTo>
                <a:lnTo>
                  <a:pt x="15856" y="7453"/>
                </a:lnTo>
                <a:lnTo>
                  <a:pt x="15734" y="7307"/>
                </a:lnTo>
                <a:lnTo>
                  <a:pt x="15734" y="7307"/>
                </a:lnTo>
                <a:lnTo>
                  <a:pt x="15442" y="7039"/>
                </a:lnTo>
                <a:lnTo>
                  <a:pt x="15150" y="6796"/>
                </a:lnTo>
                <a:lnTo>
                  <a:pt x="14614" y="6357"/>
                </a:lnTo>
                <a:lnTo>
                  <a:pt x="14127" y="5992"/>
                </a:lnTo>
                <a:lnTo>
                  <a:pt x="13932" y="5822"/>
                </a:lnTo>
                <a:lnTo>
                  <a:pt x="13737" y="5651"/>
                </a:lnTo>
                <a:lnTo>
                  <a:pt x="13615" y="5481"/>
                </a:lnTo>
                <a:lnTo>
                  <a:pt x="13494" y="5310"/>
                </a:lnTo>
                <a:lnTo>
                  <a:pt x="13445" y="5140"/>
                </a:lnTo>
                <a:lnTo>
                  <a:pt x="13445" y="4945"/>
                </a:lnTo>
                <a:lnTo>
                  <a:pt x="13494" y="4750"/>
                </a:lnTo>
                <a:lnTo>
                  <a:pt x="13591" y="4531"/>
                </a:lnTo>
                <a:lnTo>
                  <a:pt x="13761" y="4287"/>
                </a:lnTo>
                <a:lnTo>
                  <a:pt x="14029" y="4019"/>
                </a:lnTo>
                <a:lnTo>
                  <a:pt x="14029" y="4019"/>
                </a:lnTo>
                <a:close/>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 name="Google Shape;612;p39">
            <a:extLst>
              <a:ext uri="{FF2B5EF4-FFF2-40B4-BE49-F238E27FC236}">
                <a16:creationId xmlns:a16="http://schemas.microsoft.com/office/drawing/2014/main" id="{91895FB1-9BDE-00E8-B017-AE2023777EE0}"/>
              </a:ext>
            </a:extLst>
          </p:cNvPr>
          <p:cNvGrpSpPr/>
          <p:nvPr/>
        </p:nvGrpSpPr>
        <p:grpSpPr>
          <a:xfrm>
            <a:off x="6383633" y="2929050"/>
            <a:ext cx="591724" cy="604125"/>
            <a:chOff x="3951850" y="2985350"/>
            <a:chExt cx="407950" cy="416500"/>
          </a:xfrm>
        </p:grpSpPr>
        <p:sp>
          <p:nvSpPr>
            <p:cNvPr id="23" name="Google Shape;613;p39">
              <a:extLst>
                <a:ext uri="{FF2B5EF4-FFF2-40B4-BE49-F238E27FC236}">
                  <a16:creationId xmlns:a16="http://schemas.microsoft.com/office/drawing/2014/main" id="{787E9B25-A92F-5107-8F3D-FCC740B77631}"/>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614;p39">
              <a:extLst>
                <a:ext uri="{FF2B5EF4-FFF2-40B4-BE49-F238E27FC236}">
                  <a16:creationId xmlns:a16="http://schemas.microsoft.com/office/drawing/2014/main" id="{F1EC8FE6-6508-2E30-FF06-6D71D5016DC8}"/>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615;p39">
              <a:extLst>
                <a:ext uri="{FF2B5EF4-FFF2-40B4-BE49-F238E27FC236}">
                  <a16:creationId xmlns:a16="http://schemas.microsoft.com/office/drawing/2014/main" id="{EF5B9E1C-9DD1-CD89-9A3A-4C4A4EF48ED0}"/>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616;p39">
              <a:extLst>
                <a:ext uri="{FF2B5EF4-FFF2-40B4-BE49-F238E27FC236}">
                  <a16:creationId xmlns:a16="http://schemas.microsoft.com/office/drawing/2014/main" id="{ACDAD81C-6399-3BFD-E62B-E4463E85DA22}"/>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 name="Google Shape;543;p39">
            <a:extLst>
              <a:ext uri="{FF2B5EF4-FFF2-40B4-BE49-F238E27FC236}">
                <a16:creationId xmlns:a16="http://schemas.microsoft.com/office/drawing/2014/main" id="{5087CE59-643C-3DB4-A114-3EA668BE5DF0}"/>
              </a:ext>
            </a:extLst>
          </p:cNvPr>
          <p:cNvGrpSpPr/>
          <p:nvPr/>
        </p:nvGrpSpPr>
        <p:grpSpPr>
          <a:xfrm>
            <a:off x="8698701" y="2886248"/>
            <a:ext cx="619765" cy="649814"/>
            <a:chOff x="5961125" y="1623900"/>
            <a:chExt cx="427450" cy="448175"/>
          </a:xfrm>
        </p:grpSpPr>
        <p:sp>
          <p:nvSpPr>
            <p:cNvPr id="28" name="Google Shape;544;p39">
              <a:extLst>
                <a:ext uri="{FF2B5EF4-FFF2-40B4-BE49-F238E27FC236}">
                  <a16:creationId xmlns:a16="http://schemas.microsoft.com/office/drawing/2014/main" id="{553083B1-6506-81ED-6E52-6E8590C2ED58}"/>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545;p39">
              <a:extLst>
                <a:ext uri="{FF2B5EF4-FFF2-40B4-BE49-F238E27FC236}">
                  <a16:creationId xmlns:a16="http://schemas.microsoft.com/office/drawing/2014/main" id="{0654FF7B-30FD-C8D0-DD77-37124C22FC05}"/>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546;p39">
              <a:extLst>
                <a:ext uri="{FF2B5EF4-FFF2-40B4-BE49-F238E27FC236}">
                  <a16:creationId xmlns:a16="http://schemas.microsoft.com/office/drawing/2014/main" id="{4912E620-B7C1-4A71-117C-CEEE14553983}"/>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547;p39">
              <a:extLst>
                <a:ext uri="{FF2B5EF4-FFF2-40B4-BE49-F238E27FC236}">
                  <a16:creationId xmlns:a16="http://schemas.microsoft.com/office/drawing/2014/main" id="{75CA379A-C0BD-8431-B730-2CD35F3D3988}"/>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548;p39">
              <a:extLst>
                <a:ext uri="{FF2B5EF4-FFF2-40B4-BE49-F238E27FC236}">
                  <a16:creationId xmlns:a16="http://schemas.microsoft.com/office/drawing/2014/main" id="{1E3E8197-A6ED-1EBF-3544-5CCB36EBF1AC}"/>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549;p39">
              <a:extLst>
                <a:ext uri="{FF2B5EF4-FFF2-40B4-BE49-F238E27FC236}">
                  <a16:creationId xmlns:a16="http://schemas.microsoft.com/office/drawing/2014/main" id="{9EC69D6B-98BC-3215-79F4-9420DAA3C603}"/>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550;p39">
              <a:extLst>
                <a:ext uri="{FF2B5EF4-FFF2-40B4-BE49-F238E27FC236}">
                  <a16:creationId xmlns:a16="http://schemas.microsoft.com/office/drawing/2014/main" id="{9B861B81-510D-1081-3234-2A9DEE3DB119}"/>
                </a:ext>
              </a:extLst>
            </p:cNvPr>
            <p:cNvSpPr/>
            <p:nvPr/>
          </p:nvSpPr>
          <p:spPr>
            <a:xfrm>
              <a:off x="6137700" y="1623900"/>
              <a:ext cx="250875" cy="255150"/>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 name="TextBox 34">
            <a:extLst>
              <a:ext uri="{FF2B5EF4-FFF2-40B4-BE49-F238E27FC236}">
                <a16:creationId xmlns:a16="http://schemas.microsoft.com/office/drawing/2014/main" id="{0B68FD6B-D72E-4E33-2480-F4AADE47AEB5}"/>
              </a:ext>
            </a:extLst>
          </p:cNvPr>
          <p:cNvSpPr txBox="1"/>
          <p:nvPr/>
        </p:nvSpPr>
        <p:spPr>
          <a:xfrm>
            <a:off x="3581384" y="4054119"/>
            <a:ext cx="1627466" cy="646331"/>
          </a:xfrm>
          <a:prstGeom prst="rect">
            <a:avLst/>
          </a:prstGeom>
          <a:noFill/>
        </p:spPr>
        <p:txBody>
          <a:bodyPr wrap="square">
            <a:spAutoFit/>
          </a:bodyPr>
          <a:lstStyle/>
          <a:p>
            <a:pPr marL="17463" lvl="1"/>
            <a:r>
              <a:rPr lang="en-US" altLang="en-US">
                <a:solidFill>
                  <a:srgbClr val="FDBD22"/>
                </a:solidFill>
              </a:rPr>
              <a:t>HERKADEREN TECHNIEK</a:t>
            </a:r>
            <a:endParaRPr lang="is-IS" altLang="en-US" dirty="0">
              <a:solidFill>
                <a:srgbClr val="FDBD22"/>
              </a:solidFill>
            </a:endParaRPr>
          </a:p>
        </p:txBody>
      </p:sp>
      <p:sp>
        <p:nvSpPr>
          <p:cNvPr id="36" name="TextBox 35">
            <a:extLst>
              <a:ext uri="{FF2B5EF4-FFF2-40B4-BE49-F238E27FC236}">
                <a16:creationId xmlns:a16="http://schemas.microsoft.com/office/drawing/2014/main" id="{6ABFD330-474A-7DD1-34BD-DF47895C9E4B}"/>
              </a:ext>
            </a:extLst>
          </p:cNvPr>
          <p:cNvSpPr txBox="1"/>
          <p:nvPr/>
        </p:nvSpPr>
        <p:spPr>
          <a:xfrm>
            <a:off x="5846128" y="4080121"/>
            <a:ext cx="1627466" cy="646331"/>
          </a:xfrm>
          <a:prstGeom prst="rect">
            <a:avLst/>
          </a:prstGeom>
          <a:noFill/>
        </p:spPr>
        <p:txBody>
          <a:bodyPr wrap="square">
            <a:spAutoFit/>
          </a:bodyPr>
          <a:lstStyle/>
          <a:p>
            <a:pPr marL="17463" lvl="1"/>
            <a:r>
              <a:rPr lang="en-US" altLang="en-US">
                <a:solidFill>
                  <a:srgbClr val="D9552F"/>
                </a:solidFill>
              </a:rPr>
              <a:t>TECHNISCHE RATIONALE</a:t>
            </a:r>
            <a:endParaRPr lang="is-IS" altLang="en-US" dirty="0">
              <a:solidFill>
                <a:srgbClr val="D9552F"/>
              </a:solidFill>
            </a:endParaRPr>
          </a:p>
        </p:txBody>
      </p:sp>
      <p:sp>
        <p:nvSpPr>
          <p:cNvPr id="37" name="TextBox 36">
            <a:extLst>
              <a:ext uri="{FF2B5EF4-FFF2-40B4-BE49-F238E27FC236}">
                <a16:creationId xmlns:a16="http://schemas.microsoft.com/office/drawing/2014/main" id="{6C9C66EB-BD51-0B00-98E6-665908809798}"/>
              </a:ext>
            </a:extLst>
          </p:cNvPr>
          <p:cNvSpPr txBox="1"/>
          <p:nvPr/>
        </p:nvSpPr>
        <p:spPr>
          <a:xfrm>
            <a:off x="8380610" y="4054119"/>
            <a:ext cx="1729478" cy="646331"/>
          </a:xfrm>
          <a:prstGeom prst="rect">
            <a:avLst/>
          </a:prstGeom>
          <a:noFill/>
        </p:spPr>
        <p:txBody>
          <a:bodyPr wrap="square">
            <a:spAutoFit/>
          </a:bodyPr>
          <a:lstStyle/>
          <a:p>
            <a:pPr marL="17463" lvl="1"/>
            <a:r>
              <a:rPr lang="en-US" altLang="en-US">
                <a:solidFill>
                  <a:srgbClr val="DE0A1D"/>
                </a:solidFill>
              </a:rPr>
              <a:t>PREVENTIEVE TECHNIEK</a:t>
            </a:r>
            <a:endParaRPr lang="is-IS" altLang="en-US" dirty="0">
              <a:solidFill>
                <a:srgbClr val="DE0A1D"/>
              </a:solidFill>
            </a:endParaRPr>
          </a:p>
        </p:txBody>
      </p:sp>
    </p:spTree>
    <p:extLst>
      <p:ext uri="{BB962C8B-B14F-4D97-AF65-F5344CB8AC3E}">
        <p14:creationId xmlns:p14="http://schemas.microsoft.com/office/powerpoint/2010/main" val="406527663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818147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81286" y="761603"/>
            <a:ext cx="9632553" cy="803654"/>
          </a:xfrm>
        </p:spPr>
        <p:txBody>
          <a:bodyPr/>
          <a:lstStyle/>
          <a:p>
            <a:r>
              <a:rPr lang="en-US">
                <a:solidFill>
                  <a:schemeClr val="bg1"/>
                </a:solidFill>
              </a:rPr>
              <a:t>Pushback-techniek</a:t>
            </a:r>
            <a:endParaRPr lang="en-US" dirty="0"/>
          </a:p>
        </p:txBody>
      </p:sp>
      <p:sp>
        <p:nvSpPr>
          <p:cNvPr id="3" name="Oval 2">
            <a:extLst>
              <a:ext uri="{FF2B5EF4-FFF2-40B4-BE49-F238E27FC236}">
                <a16:creationId xmlns:a16="http://schemas.microsoft.com/office/drawing/2014/main" id="{1E44C1FD-7676-3D5C-1BA7-C2628947D62A}"/>
              </a:ext>
            </a:extLst>
          </p:cNvPr>
          <p:cNvSpPr/>
          <p:nvPr/>
        </p:nvSpPr>
        <p:spPr>
          <a:xfrm>
            <a:off x="9052838" y="1717260"/>
            <a:ext cx="916056" cy="916056"/>
          </a:xfrm>
          <a:prstGeom prst="ellipse">
            <a:avLst/>
          </a:pr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cxnSp>
        <p:nvCxnSpPr>
          <p:cNvPr id="6" name="Straight Connector 5">
            <a:extLst>
              <a:ext uri="{FF2B5EF4-FFF2-40B4-BE49-F238E27FC236}">
                <a16:creationId xmlns:a16="http://schemas.microsoft.com/office/drawing/2014/main" id="{78B5F934-09AD-550B-6AB8-03CAF01005E1}"/>
              </a:ext>
            </a:extLst>
          </p:cNvPr>
          <p:cNvCxnSpPr>
            <a:cxnSpLocks/>
          </p:cNvCxnSpPr>
          <p:nvPr/>
        </p:nvCxnSpPr>
        <p:spPr>
          <a:xfrm flipH="1">
            <a:off x="9515545" y="2031539"/>
            <a:ext cx="4680" cy="3920459"/>
          </a:xfrm>
          <a:prstGeom prst="line">
            <a:avLst/>
          </a:prstGeom>
          <a:ln>
            <a:solidFill>
              <a:srgbClr val="DE0A1D"/>
            </a:solidFill>
          </a:ln>
        </p:spPr>
        <p:style>
          <a:lnRef idx="1">
            <a:schemeClr val="accent1"/>
          </a:lnRef>
          <a:fillRef idx="0">
            <a:schemeClr val="accent1"/>
          </a:fillRef>
          <a:effectRef idx="0">
            <a:schemeClr val="accent1"/>
          </a:effectRef>
          <a:fontRef idx="minor">
            <a:schemeClr val="tx1"/>
          </a:fontRef>
        </p:style>
      </p:cxnSp>
      <p:sp>
        <p:nvSpPr>
          <p:cNvPr id="12" name="Text Placeholder 6">
            <a:extLst>
              <a:ext uri="{FF2B5EF4-FFF2-40B4-BE49-F238E27FC236}">
                <a16:creationId xmlns:a16="http://schemas.microsoft.com/office/drawing/2014/main" id="{97082FD8-7554-3632-4EEA-B848EAD335CA}"/>
              </a:ext>
            </a:extLst>
          </p:cNvPr>
          <p:cNvSpPr txBox="1">
            <a:spLocks/>
          </p:cNvSpPr>
          <p:nvPr/>
        </p:nvSpPr>
        <p:spPr>
          <a:xfrm>
            <a:off x="899096" y="1964864"/>
            <a:ext cx="7282377" cy="104367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003841"/>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595959"/>
              </a:solidFill>
              <a:effectLst/>
              <a:uLnTx/>
              <a:uFillTx/>
              <a:latin typeface="Calibri" panose="020F0502020204030204"/>
              <a:ea typeface="+mn-ea"/>
              <a:cs typeface="+mn-cs"/>
            </a:endParaRPr>
          </a:p>
        </p:txBody>
      </p:sp>
      <p:grpSp>
        <p:nvGrpSpPr>
          <p:cNvPr id="7" name="Google Shape;822;p39">
            <a:extLst>
              <a:ext uri="{FF2B5EF4-FFF2-40B4-BE49-F238E27FC236}">
                <a16:creationId xmlns:a16="http://schemas.microsoft.com/office/drawing/2014/main" id="{FDBC4C61-56F4-93C7-77AB-648CEB584688}"/>
              </a:ext>
            </a:extLst>
          </p:cNvPr>
          <p:cNvGrpSpPr/>
          <p:nvPr/>
        </p:nvGrpSpPr>
        <p:grpSpPr>
          <a:xfrm>
            <a:off x="9144139" y="1964864"/>
            <a:ext cx="733453" cy="446316"/>
            <a:chOff x="3269900" y="3064500"/>
            <a:chExt cx="432325" cy="263075"/>
          </a:xfrm>
        </p:grpSpPr>
        <p:sp>
          <p:nvSpPr>
            <p:cNvPr id="8" name="Google Shape;823;p39">
              <a:extLst>
                <a:ext uri="{FF2B5EF4-FFF2-40B4-BE49-F238E27FC236}">
                  <a16:creationId xmlns:a16="http://schemas.microsoft.com/office/drawing/2014/main" id="{7FB463C4-0128-4907-C53B-B3D8171BB52A}"/>
                </a:ext>
              </a:extLst>
            </p:cNvPr>
            <p:cNvSpPr/>
            <p:nvPr/>
          </p:nvSpPr>
          <p:spPr>
            <a:xfrm>
              <a:off x="3269900" y="3064500"/>
              <a:ext cx="432325" cy="263075"/>
            </a:xfrm>
            <a:custGeom>
              <a:avLst/>
              <a:gdLst/>
              <a:ahLst/>
              <a:cxnLst/>
              <a:rect l="l" t="t" r="r" b="b"/>
              <a:pathLst>
                <a:path w="17293" h="10523" fill="none" extrusionOk="0">
                  <a:moveTo>
                    <a:pt x="14711" y="7916"/>
                  </a:moveTo>
                  <a:lnTo>
                    <a:pt x="14711" y="7916"/>
                  </a:lnTo>
                  <a:lnTo>
                    <a:pt x="14151" y="8379"/>
                  </a:lnTo>
                  <a:lnTo>
                    <a:pt x="13493" y="8842"/>
                  </a:lnTo>
                  <a:lnTo>
                    <a:pt x="12811" y="9280"/>
                  </a:lnTo>
                  <a:lnTo>
                    <a:pt x="12446" y="9475"/>
                  </a:lnTo>
                  <a:lnTo>
                    <a:pt x="12056" y="9670"/>
                  </a:lnTo>
                  <a:lnTo>
                    <a:pt x="11667" y="9840"/>
                  </a:lnTo>
                  <a:lnTo>
                    <a:pt x="11253" y="10011"/>
                  </a:lnTo>
                  <a:lnTo>
                    <a:pt x="10839" y="10157"/>
                  </a:lnTo>
                  <a:lnTo>
                    <a:pt x="10425" y="10278"/>
                  </a:lnTo>
                  <a:lnTo>
                    <a:pt x="9986" y="10376"/>
                  </a:lnTo>
                  <a:lnTo>
                    <a:pt x="9548" y="10449"/>
                  </a:lnTo>
                  <a:lnTo>
                    <a:pt x="9109" y="10498"/>
                  </a:lnTo>
                  <a:lnTo>
                    <a:pt x="8647" y="10522"/>
                  </a:lnTo>
                  <a:lnTo>
                    <a:pt x="8647" y="10522"/>
                  </a:lnTo>
                  <a:lnTo>
                    <a:pt x="8233" y="10522"/>
                  </a:lnTo>
                  <a:lnTo>
                    <a:pt x="7843" y="10473"/>
                  </a:lnTo>
                  <a:lnTo>
                    <a:pt x="7453" y="10425"/>
                  </a:lnTo>
                  <a:lnTo>
                    <a:pt x="7064" y="10327"/>
                  </a:lnTo>
                  <a:lnTo>
                    <a:pt x="6674" y="10230"/>
                  </a:lnTo>
                  <a:lnTo>
                    <a:pt x="6284" y="10108"/>
                  </a:lnTo>
                  <a:lnTo>
                    <a:pt x="5919" y="9986"/>
                  </a:lnTo>
                  <a:lnTo>
                    <a:pt x="5554" y="9840"/>
                  </a:lnTo>
                  <a:lnTo>
                    <a:pt x="5213" y="9670"/>
                  </a:lnTo>
                  <a:lnTo>
                    <a:pt x="4847" y="9499"/>
                  </a:lnTo>
                  <a:lnTo>
                    <a:pt x="4190" y="9109"/>
                  </a:lnTo>
                  <a:lnTo>
                    <a:pt x="3557" y="8695"/>
                  </a:lnTo>
                  <a:lnTo>
                    <a:pt x="2972" y="8233"/>
                  </a:lnTo>
                  <a:lnTo>
                    <a:pt x="2412" y="7794"/>
                  </a:lnTo>
                  <a:lnTo>
                    <a:pt x="1900" y="7332"/>
                  </a:lnTo>
                  <a:lnTo>
                    <a:pt x="1438" y="6893"/>
                  </a:lnTo>
                  <a:lnTo>
                    <a:pt x="1048" y="6479"/>
                  </a:lnTo>
                  <a:lnTo>
                    <a:pt x="390" y="5748"/>
                  </a:lnTo>
                  <a:lnTo>
                    <a:pt x="1" y="5261"/>
                  </a:lnTo>
                  <a:lnTo>
                    <a:pt x="1" y="5261"/>
                  </a:lnTo>
                  <a:lnTo>
                    <a:pt x="390" y="4774"/>
                  </a:lnTo>
                  <a:lnTo>
                    <a:pt x="1048" y="4044"/>
                  </a:lnTo>
                  <a:lnTo>
                    <a:pt x="1438" y="3630"/>
                  </a:lnTo>
                  <a:lnTo>
                    <a:pt x="1900" y="3191"/>
                  </a:lnTo>
                  <a:lnTo>
                    <a:pt x="2412" y="2728"/>
                  </a:lnTo>
                  <a:lnTo>
                    <a:pt x="2972" y="2290"/>
                  </a:lnTo>
                  <a:lnTo>
                    <a:pt x="3557" y="1852"/>
                  </a:lnTo>
                  <a:lnTo>
                    <a:pt x="4190" y="1413"/>
                  </a:lnTo>
                  <a:lnTo>
                    <a:pt x="4847" y="1024"/>
                  </a:lnTo>
                  <a:lnTo>
                    <a:pt x="5213" y="853"/>
                  </a:lnTo>
                  <a:lnTo>
                    <a:pt x="5554" y="683"/>
                  </a:lnTo>
                  <a:lnTo>
                    <a:pt x="5919" y="536"/>
                  </a:lnTo>
                  <a:lnTo>
                    <a:pt x="6284" y="415"/>
                  </a:lnTo>
                  <a:lnTo>
                    <a:pt x="6674" y="293"/>
                  </a:lnTo>
                  <a:lnTo>
                    <a:pt x="7064" y="196"/>
                  </a:lnTo>
                  <a:lnTo>
                    <a:pt x="7453" y="98"/>
                  </a:lnTo>
                  <a:lnTo>
                    <a:pt x="7843" y="49"/>
                  </a:lnTo>
                  <a:lnTo>
                    <a:pt x="8233" y="1"/>
                  </a:lnTo>
                  <a:lnTo>
                    <a:pt x="8647" y="1"/>
                  </a:lnTo>
                  <a:lnTo>
                    <a:pt x="8647" y="1"/>
                  </a:lnTo>
                  <a:lnTo>
                    <a:pt x="9109" y="25"/>
                  </a:lnTo>
                  <a:lnTo>
                    <a:pt x="9548" y="74"/>
                  </a:lnTo>
                  <a:lnTo>
                    <a:pt x="9986" y="147"/>
                  </a:lnTo>
                  <a:lnTo>
                    <a:pt x="10425" y="244"/>
                  </a:lnTo>
                  <a:lnTo>
                    <a:pt x="10839" y="366"/>
                  </a:lnTo>
                  <a:lnTo>
                    <a:pt x="11253" y="512"/>
                  </a:lnTo>
                  <a:lnTo>
                    <a:pt x="11667" y="683"/>
                  </a:lnTo>
                  <a:lnTo>
                    <a:pt x="12056" y="853"/>
                  </a:lnTo>
                  <a:lnTo>
                    <a:pt x="12446" y="1048"/>
                  </a:lnTo>
                  <a:lnTo>
                    <a:pt x="12811" y="1243"/>
                  </a:lnTo>
                  <a:lnTo>
                    <a:pt x="13493" y="1681"/>
                  </a:lnTo>
                  <a:lnTo>
                    <a:pt x="14151" y="2144"/>
                  </a:lnTo>
                  <a:lnTo>
                    <a:pt x="14711" y="2607"/>
                  </a:lnTo>
                  <a:lnTo>
                    <a:pt x="14711" y="2607"/>
                  </a:lnTo>
                  <a:lnTo>
                    <a:pt x="15198" y="3021"/>
                  </a:lnTo>
                  <a:lnTo>
                    <a:pt x="15637" y="3435"/>
                  </a:lnTo>
                  <a:lnTo>
                    <a:pt x="16026" y="3824"/>
                  </a:lnTo>
                  <a:lnTo>
                    <a:pt x="16367" y="4190"/>
                  </a:lnTo>
                  <a:lnTo>
                    <a:pt x="16927" y="4823"/>
                  </a:lnTo>
                  <a:lnTo>
                    <a:pt x="17293" y="5261"/>
                  </a:lnTo>
                  <a:lnTo>
                    <a:pt x="17293" y="5261"/>
                  </a:lnTo>
                  <a:lnTo>
                    <a:pt x="16927" y="5700"/>
                  </a:lnTo>
                  <a:lnTo>
                    <a:pt x="16367" y="6333"/>
                  </a:lnTo>
                  <a:lnTo>
                    <a:pt x="16026" y="6698"/>
                  </a:lnTo>
                  <a:lnTo>
                    <a:pt x="15637" y="7088"/>
                  </a:lnTo>
                  <a:lnTo>
                    <a:pt x="15198" y="7502"/>
                  </a:lnTo>
                  <a:lnTo>
                    <a:pt x="14711" y="7916"/>
                  </a:lnTo>
                  <a:lnTo>
                    <a:pt x="14711" y="7916"/>
                  </a:lnTo>
                  <a:close/>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824;p39">
              <a:extLst>
                <a:ext uri="{FF2B5EF4-FFF2-40B4-BE49-F238E27FC236}">
                  <a16:creationId xmlns:a16="http://schemas.microsoft.com/office/drawing/2014/main" id="{062740D8-C706-7F0A-A743-CED219841EDC}"/>
                </a:ext>
              </a:extLst>
            </p:cNvPr>
            <p:cNvSpPr/>
            <p:nvPr/>
          </p:nvSpPr>
          <p:spPr>
            <a:xfrm>
              <a:off x="3445875" y="3155825"/>
              <a:ext cx="80400" cy="80400"/>
            </a:xfrm>
            <a:custGeom>
              <a:avLst/>
              <a:gdLst/>
              <a:ahLst/>
              <a:cxnLst/>
              <a:rect l="l" t="t" r="r" b="b"/>
              <a:pathLst>
                <a:path w="3216" h="3216" fill="none" extrusionOk="0">
                  <a:moveTo>
                    <a:pt x="0" y="1608"/>
                  </a:moveTo>
                  <a:lnTo>
                    <a:pt x="0" y="1608"/>
                  </a:lnTo>
                  <a:lnTo>
                    <a:pt x="25" y="1438"/>
                  </a:lnTo>
                  <a:lnTo>
                    <a:pt x="49" y="1292"/>
                  </a:lnTo>
                  <a:lnTo>
                    <a:pt x="73" y="1121"/>
                  </a:lnTo>
                  <a:lnTo>
                    <a:pt x="146" y="975"/>
                  </a:lnTo>
                  <a:lnTo>
                    <a:pt x="195" y="853"/>
                  </a:lnTo>
                  <a:lnTo>
                    <a:pt x="293" y="707"/>
                  </a:lnTo>
                  <a:lnTo>
                    <a:pt x="366" y="585"/>
                  </a:lnTo>
                  <a:lnTo>
                    <a:pt x="487" y="488"/>
                  </a:lnTo>
                  <a:lnTo>
                    <a:pt x="585" y="366"/>
                  </a:lnTo>
                  <a:lnTo>
                    <a:pt x="707" y="293"/>
                  </a:lnTo>
                  <a:lnTo>
                    <a:pt x="853" y="196"/>
                  </a:lnTo>
                  <a:lnTo>
                    <a:pt x="974" y="147"/>
                  </a:lnTo>
                  <a:lnTo>
                    <a:pt x="1121" y="74"/>
                  </a:lnTo>
                  <a:lnTo>
                    <a:pt x="1291" y="50"/>
                  </a:lnTo>
                  <a:lnTo>
                    <a:pt x="1437" y="25"/>
                  </a:lnTo>
                  <a:lnTo>
                    <a:pt x="1608" y="1"/>
                  </a:lnTo>
                  <a:lnTo>
                    <a:pt x="1608" y="1"/>
                  </a:lnTo>
                  <a:lnTo>
                    <a:pt x="1778" y="25"/>
                  </a:lnTo>
                  <a:lnTo>
                    <a:pt x="1924" y="50"/>
                  </a:lnTo>
                  <a:lnTo>
                    <a:pt x="2095" y="74"/>
                  </a:lnTo>
                  <a:lnTo>
                    <a:pt x="2241" y="147"/>
                  </a:lnTo>
                  <a:lnTo>
                    <a:pt x="2363" y="196"/>
                  </a:lnTo>
                  <a:lnTo>
                    <a:pt x="2509" y="293"/>
                  </a:lnTo>
                  <a:lnTo>
                    <a:pt x="2631" y="366"/>
                  </a:lnTo>
                  <a:lnTo>
                    <a:pt x="2728" y="488"/>
                  </a:lnTo>
                  <a:lnTo>
                    <a:pt x="2850" y="585"/>
                  </a:lnTo>
                  <a:lnTo>
                    <a:pt x="2923" y="707"/>
                  </a:lnTo>
                  <a:lnTo>
                    <a:pt x="3020" y="853"/>
                  </a:lnTo>
                  <a:lnTo>
                    <a:pt x="3069" y="975"/>
                  </a:lnTo>
                  <a:lnTo>
                    <a:pt x="3142" y="1121"/>
                  </a:lnTo>
                  <a:lnTo>
                    <a:pt x="3166" y="1292"/>
                  </a:lnTo>
                  <a:lnTo>
                    <a:pt x="3191" y="1438"/>
                  </a:lnTo>
                  <a:lnTo>
                    <a:pt x="3215" y="1608"/>
                  </a:lnTo>
                  <a:lnTo>
                    <a:pt x="3215" y="1608"/>
                  </a:lnTo>
                  <a:lnTo>
                    <a:pt x="3191" y="1779"/>
                  </a:lnTo>
                  <a:lnTo>
                    <a:pt x="3166" y="1925"/>
                  </a:lnTo>
                  <a:lnTo>
                    <a:pt x="3142" y="2095"/>
                  </a:lnTo>
                  <a:lnTo>
                    <a:pt x="3069" y="2242"/>
                  </a:lnTo>
                  <a:lnTo>
                    <a:pt x="3020" y="2363"/>
                  </a:lnTo>
                  <a:lnTo>
                    <a:pt x="2923" y="2509"/>
                  </a:lnTo>
                  <a:lnTo>
                    <a:pt x="2850" y="2631"/>
                  </a:lnTo>
                  <a:lnTo>
                    <a:pt x="2728" y="2729"/>
                  </a:lnTo>
                  <a:lnTo>
                    <a:pt x="2631" y="2850"/>
                  </a:lnTo>
                  <a:lnTo>
                    <a:pt x="2509" y="2924"/>
                  </a:lnTo>
                  <a:lnTo>
                    <a:pt x="2363" y="3021"/>
                  </a:lnTo>
                  <a:lnTo>
                    <a:pt x="2241" y="3070"/>
                  </a:lnTo>
                  <a:lnTo>
                    <a:pt x="2095" y="3143"/>
                  </a:lnTo>
                  <a:lnTo>
                    <a:pt x="1924" y="3167"/>
                  </a:lnTo>
                  <a:lnTo>
                    <a:pt x="1778" y="3191"/>
                  </a:lnTo>
                  <a:lnTo>
                    <a:pt x="1608" y="3216"/>
                  </a:lnTo>
                  <a:lnTo>
                    <a:pt x="1608" y="3216"/>
                  </a:lnTo>
                  <a:lnTo>
                    <a:pt x="1437" y="3191"/>
                  </a:lnTo>
                  <a:lnTo>
                    <a:pt x="1291" y="3167"/>
                  </a:lnTo>
                  <a:lnTo>
                    <a:pt x="1121" y="3143"/>
                  </a:lnTo>
                  <a:lnTo>
                    <a:pt x="974" y="3070"/>
                  </a:lnTo>
                  <a:lnTo>
                    <a:pt x="853" y="3021"/>
                  </a:lnTo>
                  <a:lnTo>
                    <a:pt x="707" y="2924"/>
                  </a:lnTo>
                  <a:lnTo>
                    <a:pt x="585" y="2850"/>
                  </a:lnTo>
                  <a:lnTo>
                    <a:pt x="487" y="2729"/>
                  </a:lnTo>
                  <a:lnTo>
                    <a:pt x="366" y="2631"/>
                  </a:lnTo>
                  <a:lnTo>
                    <a:pt x="293" y="2509"/>
                  </a:lnTo>
                  <a:lnTo>
                    <a:pt x="195" y="2363"/>
                  </a:lnTo>
                  <a:lnTo>
                    <a:pt x="146" y="2242"/>
                  </a:lnTo>
                  <a:lnTo>
                    <a:pt x="73" y="2095"/>
                  </a:lnTo>
                  <a:lnTo>
                    <a:pt x="49" y="1925"/>
                  </a:lnTo>
                  <a:lnTo>
                    <a:pt x="25" y="1779"/>
                  </a:lnTo>
                  <a:lnTo>
                    <a:pt x="0" y="1608"/>
                  </a:lnTo>
                  <a:lnTo>
                    <a:pt x="0" y="1608"/>
                  </a:lnTo>
                  <a:close/>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825;p39">
              <a:extLst>
                <a:ext uri="{FF2B5EF4-FFF2-40B4-BE49-F238E27FC236}">
                  <a16:creationId xmlns:a16="http://schemas.microsoft.com/office/drawing/2014/main" id="{E46D0668-7755-94D2-A2BF-66B6C0D0AB68}"/>
                </a:ext>
              </a:extLst>
            </p:cNvPr>
            <p:cNvSpPr/>
            <p:nvPr/>
          </p:nvSpPr>
          <p:spPr>
            <a:xfrm>
              <a:off x="3381925" y="3091900"/>
              <a:ext cx="208275" cy="208275"/>
            </a:xfrm>
            <a:custGeom>
              <a:avLst/>
              <a:gdLst/>
              <a:ahLst/>
              <a:cxnLst/>
              <a:rect l="l" t="t" r="r" b="b"/>
              <a:pathLst>
                <a:path w="8331" h="8331" fill="none" extrusionOk="0">
                  <a:moveTo>
                    <a:pt x="1" y="4165"/>
                  </a:moveTo>
                  <a:lnTo>
                    <a:pt x="1" y="4165"/>
                  </a:lnTo>
                  <a:lnTo>
                    <a:pt x="25" y="3751"/>
                  </a:lnTo>
                  <a:lnTo>
                    <a:pt x="74" y="3337"/>
                  </a:lnTo>
                  <a:lnTo>
                    <a:pt x="196" y="2923"/>
                  </a:lnTo>
                  <a:lnTo>
                    <a:pt x="318" y="2534"/>
                  </a:lnTo>
                  <a:lnTo>
                    <a:pt x="512" y="2168"/>
                  </a:lnTo>
                  <a:lnTo>
                    <a:pt x="707" y="1827"/>
                  </a:lnTo>
                  <a:lnTo>
                    <a:pt x="951" y="1511"/>
                  </a:lnTo>
                  <a:lnTo>
                    <a:pt x="1219" y="1218"/>
                  </a:lnTo>
                  <a:lnTo>
                    <a:pt x="1511" y="951"/>
                  </a:lnTo>
                  <a:lnTo>
                    <a:pt x="1828" y="707"/>
                  </a:lnTo>
                  <a:lnTo>
                    <a:pt x="2169" y="512"/>
                  </a:lnTo>
                  <a:lnTo>
                    <a:pt x="2534" y="317"/>
                  </a:lnTo>
                  <a:lnTo>
                    <a:pt x="2924" y="195"/>
                  </a:lnTo>
                  <a:lnTo>
                    <a:pt x="3313" y="74"/>
                  </a:lnTo>
                  <a:lnTo>
                    <a:pt x="3727" y="25"/>
                  </a:lnTo>
                  <a:lnTo>
                    <a:pt x="4166" y="1"/>
                  </a:lnTo>
                  <a:lnTo>
                    <a:pt x="4166" y="1"/>
                  </a:lnTo>
                  <a:lnTo>
                    <a:pt x="4580" y="25"/>
                  </a:lnTo>
                  <a:lnTo>
                    <a:pt x="4994" y="74"/>
                  </a:lnTo>
                  <a:lnTo>
                    <a:pt x="5408" y="195"/>
                  </a:lnTo>
                  <a:lnTo>
                    <a:pt x="5797" y="317"/>
                  </a:lnTo>
                  <a:lnTo>
                    <a:pt x="6163" y="512"/>
                  </a:lnTo>
                  <a:lnTo>
                    <a:pt x="6504" y="707"/>
                  </a:lnTo>
                  <a:lnTo>
                    <a:pt x="6820" y="951"/>
                  </a:lnTo>
                  <a:lnTo>
                    <a:pt x="7113" y="1218"/>
                  </a:lnTo>
                  <a:lnTo>
                    <a:pt x="7381" y="1511"/>
                  </a:lnTo>
                  <a:lnTo>
                    <a:pt x="7624" y="1827"/>
                  </a:lnTo>
                  <a:lnTo>
                    <a:pt x="7819" y="2168"/>
                  </a:lnTo>
                  <a:lnTo>
                    <a:pt x="8014" y="2534"/>
                  </a:lnTo>
                  <a:lnTo>
                    <a:pt x="8136" y="2923"/>
                  </a:lnTo>
                  <a:lnTo>
                    <a:pt x="8257" y="3337"/>
                  </a:lnTo>
                  <a:lnTo>
                    <a:pt x="8306" y="3751"/>
                  </a:lnTo>
                  <a:lnTo>
                    <a:pt x="8330" y="4165"/>
                  </a:lnTo>
                  <a:lnTo>
                    <a:pt x="8330" y="4165"/>
                  </a:lnTo>
                  <a:lnTo>
                    <a:pt x="8306" y="4579"/>
                  </a:lnTo>
                  <a:lnTo>
                    <a:pt x="8257" y="4993"/>
                  </a:lnTo>
                  <a:lnTo>
                    <a:pt x="8136" y="5407"/>
                  </a:lnTo>
                  <a:lnTo>
                    <a:pt x="8014" y="5797"/>
                  </a:lnTo>
                  <a:lnTo>
                    <a:pt x="7819" y="6162"/>
                  </a:lnTo>
                  <a:lnTo>
                    <a:pt x="7624" y="6503"/>
                  </a:lnTo>
                  <a:lnTo>
                    <a:pt x="7381" y="6820"/>
                  </a:lnTo>
                  <a:lnTo>
                    <a:pt x="7113" y="7112"/>
                  </a:lnTo>
                  <a:lnTo>
                    <a:pt x="6820" y="7380"/>
                  </a:lnTo>
                  <a:lnTo>
                    <a:pt x="6504" y="7624"/>
                  </a:lnTo>
                  <a:lnTo>
                    <a:pt x="6163" y="7819"/>
                  </a:lnTo>
                  <a:lnTo>
                    <a:pt x="5797" y="8013"/>
                  </a:lnTo>
                  <a:lnTo>
                    <a:pt x="5408" y="8135"/>
                  </a:lnTo>
                  <a:lnTo>
                    <a:pt x="4994" y="8257"/>
                  </a:lnTo>
                  <a:lnTo>
                    <a:pt x="4580" y="8306"/>
                  </a:lnTo>
                  <a:lnTo>
                    <a:pt x="4166" y="8330"/>
                  </a:lnTo>
                  <a:lnTo>
                    <a:pt x="4166" y="8330"/>
                  </a:lnTo>
                  <a:lnTo>
                    <a:pt x="3727" y="8306"/>
                  </a:lnTo>
                  <a:lnTo>
                    <a:pt x="3313" y="8257"/>
                  </a:lnTo>
                  <a:lnTo>
                    <a:pt x="2924" y="8135"/>
                  </a:lnTo>
                  <a:lnTo>
                    <a:pt x="2534" y="8013"/>
                  </a:lnTo>
                  <a:lnTo>
                    <a:pt x="2169" y="7819"/>
                  </a:lnTo>
                  <a:lnTo>
                    <a:pt x="1828" y="7624"/>
                  </a:lnTo>
                  <a:lnTo>
                    <a:pt x="1511" y="7380"/>
                  </a:lnTo>
                  <a:lnTo>
                    <a:pt x="1219" y="7112"/>
                  </a:lnTo>
                  <a:lnTo>
                    <a:pt x="951" y="6820"/>
                  </a:lnTo>
                  <a:lnTo>
                    <a:pt x="707" y="6503"/>
                  </a:lnTo>
                  <a:lnTo>
                    <a:pt x="512" y="6162"/>
                  </a:lnTo>
                  <a:lnTo>
                    <a:pt x="318" y="5797"/>
                  </a:lnTo>
                  <a:lnTo>
                    <a:pt x="196" y="5407"/>
                  </a:lnTo>
                  <a:lnTo>
                    <a:pt x="74" y="4993"/>
                  </a:lnTo>
                  <a:lnTo>
                    <a:pt x="25" y="4579"/>
                  </a:lnTo>
                  <a:lnTo>
                    <a:pt x="1" y="4165"/>
                  </a:lnTo>
                  <a:lnTo>
                    <a:pt x="1" y="4165"/>
                  </a:lnTo>
                  <a:close/>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 name="Text Placeholder 6">
            <a:extLst>
              <a:ext uri="{FF2B5EF4-FFF2-40B4-BE49-F238E27FC236}">
                <a16:creationId xmlns:a16="http://schemas.microsoft.com/office/drawing/2014/main" id="{A35BF5FD-2178-4EEF-E949-3E6F6CAEB068}"/>
              </a:ext>
            </a:extLst>
          </p:cNvPr>
          <p:cNvSpPr txBox="1">
            <a:spLocks/>
          </p:cNvSpPr>
          <p:nvPr/>
        </p:nvSpPr>
        <p:spPr>
          <a:xfrm>
            <a:off x="809852" y="1565257"/>
            <a:ext cx="8257024" cy="560718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Clr>
                <a:srgbClr val="19753C"/>
              </a:buClr>
              <a:buNone/>
              <a:tabLst>
                <a:tab pos="398463" algn="l"/>
                <a:tab pos="574675" algn="l"/>
                <a:tab pos="833438" algn="l"/>
              </a:tabLst>
            </a:pPr>
            <a:r>
              <a:rPr lang="nl-NL" sz="2400" dirty="0">
                <a:solidFill>
                  <a:srgbClr val="595959"/>
                </a:solidFill>
              </a:rPr>
              <a:t>Pushback op het bezwaar door assertief maar NIET arrogant te zijn
</a:t>
            </a:r>
            <a:r>
              <a:rPr lang="nl-NL" sz="2400" b="1" dirty="0">
                <a:solidFill>
                  <a:srgbClr val="FF0000"/>
                </a:solidFill>
              </a:rPr>
              <a:t>Prospect:</a:t>
            </a:r>
            <a:r>
              <a:rPr lang="nl-NL" sz="2400" dirty="0">
                <a:solidFill>
                  <a:srgbClr val="595959"/>
                </a:solidFill>
              </a:rPr>
              <a:t> Ik begrijp dat je geen kortingen aanbiedt.
</a:t>
            </a:r>
            <a:r>
              <a:rPr lang="nl-NL" sz="2400" b="1" dirty="0">
                <a:solidFill>
                  <a:srgbClr val="FF0000"/>
                </a:solidFill>
              </a:rPr>
              <a:t>Jij</a:t>
            </a:r>
            <a:r>
              <a:rPr lang="nl-NL" sz="2400" dirty="0">
                <a:solidFill>
                  <a:srgbClr val="595959"/>
                </a:solidFill>
              </a:rPr>
              <a:t>: Ik kan me voorstellen dat je dat denkt, maar we bieden wel degelijk volumekortingen aan</a:t>
            </a:r>
          </a:p>
          <a:p>
            <a:pPr marL="0" indent="0">
              <a:spcBef>
                <a:spcPts val="0"/>
              </a:spcBef>
              <a:buClr>
                <a:srgbClr val="19753C"/>
              </a:buClr>
              <a:buNone/>
              <a:tabLst>
                <a:tab pos="398463" algn="l"/>
                <a:tab pos="574675" algn="l"/>
                <a:tab pos="833438" algn="l"/>
              </a:tabLst>
            </a:pPr>
            <a:r>
              <a:rPr lang="nl-NL" sz="2400" dirty="0">
                <a:solidFill>
                  <a:srgbClr val="595959"/>
                </a:solidFill>
              </a:rPr>
              <a:t>
Op deze manier kunt u de klant vertellen dat hij ongelijk heeft zonder de klant te vertellen dat hij ongelijk heeft, d.w.z. de verklaring in diskrediet brengt en NIET de klant. De aanpak vermijdt confrontaties en toont empathie door de bezorgdheid te valideren</a:t>
            </a:r>
            <a:endParaRPr lang="en-US" sz="2400" dirty="0">
              <a:solidFill>
                <a:srgbClr val="595959"/>
              </a:solidFill>
            </a:endParaRPr>
          </a:p>
        </p:txBody>
      </p:sp>
    </p:spTree>
    <p:extLst>
      <p:ext uri="{BB962C8B-B14F-4D97-AF65-F5344CB8AC3E}">
        <p14:creationId xmlns:p14="http://schemas.microsoft.com/office/powerpoint/2010/main" val="271494821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818147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81286" y="761603"/>
            <a:ext cx="9632553" cy="803654"/>
          </a:xfrm>
        </p:spPr>
        <p:txBody>
          <a:bodyPr/>
          <a:lstStyle/>
          <a:p>
            <a:r>
              <a:rPr lang="en-US" dirty="0">
                <a:solidFill>
                  <a:schemeClr val="bg1"/>
                </a:solidFill>
              </a:rPr>
              <a:t>Reframing-</a:t>
            </a:r>
            <a:r>
              <a:rPr lang="en-US" dirty="0" err="1">
                <a:solidFill>
                  <a:schemeClr val="bg1"/>
                </a:solidFill>
              </a:rPr>
              <a:t>techniek</a:t>
            </a:r>
            <a:endParaRPr lang="en-US" dirty="0"/>
          </a:p>
        </p:txBody>
      </p:sp>
      <p:sp>
        <p:nvSpPr>
          <p:cNvPr id="3" name="Oval 2">
            <a:extLst>
              <a:ext uri="{FF2B5EF4-FFF2-40B4-BE49-F238E27FC236}">
                <a16:creationId xmlns:a16="http://schemas.microsoft.com/office/drawing/2014/main" id="{1E44C1FD-7676-3D5C-1BA7-C2628947D62A}"/>
              </a:ext>
            </a:extLst>
          </p:cNvPr>
          <p:cNvSpPr/>
          <p:nvPr/>
        </p:nvSpPr>
        <p:spPr>
          <a:xfrm>
            <a:off x="9069790" y="1662396"/>
            <a:ext cx="916056" cy="916056"/>
          </a:xfrm>
          <a:prstGeom prst="ellipse">
            <a:avLst/>
          </a:pr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cxnSp>
        <p:nvCxnSpPr>
          <p:cNvPr id="6" name="Straight Connector 5">
            <a:extLst>
              <a:ext uri="{FF2B5EF4-FFF2-40B4-BE49-F238E27FC236}">
                <a16:creationId xmlns:a16="http://schemas.microsoft.com/office/drawing/2014/main" id="{78B5F934-09AD-550B-6AB8-03CAF01005E1}"/>
              </a:ext>
            </a:extLst>
          </p:cNvPr>
          <p:cNvCxnSpPr>
            <a:cxnSpLocks/>
          </p:cNvCxnSpPr>
          <p:nvPr/>
        </p:nvCxnSpPr>
        <p:spPr>
          <a:xfrm flipH="1">
            <a:off x="9527818" y="2175287"/>
            <a:ext cx="4680" cy="3920459"/>
          </a:xfrm>
          <a:prstGeom prst="line">
            <a:avLst/>
          </a:prstGeom>
          <a:ln>
            <a:solidFill>
              <a:srgbClr val="DE0A1D"/>
            </a:solidFill>
          </a:ln>
        </p:spPr>
        <p:style>
          <a:lnRef idx="1">
            <a:schemeClr val="accent1"/>
          </a:lnRef>
          <a:fillRef idx="0">
            <a:schemeClr val="accent1"/>
          </a:fillRef>
          <a:effectRef idx="0">
            <a:schemeClr val="accent1"/>
          </a:effectRef>
          <a:fontRef idx="minor">
            <a:schemeClr val="tx1"/>
          </a:fontRef>
        </p:style>
      </p:cxnSp>
      <p:sp>
        <p:nvSpPr>
          <p:cNvPr id="12" name="Text Placeholder 6">
            <a:extLst>
              <a:ext uri="{FF2B5EF4-FFF2-40B4-BE49-F238E27FC236}">
                <a16:creationId xmlns:a16="http://schemas.microsoft.com/office/drawing/2014/main" id="{97082FD8-7554-3632-4EEA-B848EAD335CA}"/>
              </a:ext>
            </a:extLst>
          </p:cNvPr>
          <p:cNvSpPr txBox="1">
            <a:spLocks/>
          </p:cNvSpPr>
          <p:nvPr/>
        </p:nvSpPr>
        <p:spPr>
          <a:xfrm>
            <a:off x="899096" y="1964864"/>
            <a:ext cx="7282377" cy="104367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003841"/>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R="0" lvl="0" algn="l" defTabSz="914400" rtl="0" eaLnBrk="1" fontAlgn="auto" latinLnBrk="0" hangingPunct="1">
              <a:lnSpc>
                <a:spcPct val="90000"/>
              </a:lnSpc>
              <a:spcBef>
                <a:spcPts val="1000"/>
              </a:spcBef>
              <a:spcAft>
                <a:spcPts val="0"/>
              </a:spcAft>
              <a:buClrTx/>
              <a:buSzTx/>
              <a:tabLst/>
              <a:defRPr/>
            </a:pPr>
            <a:endParaRPr kumimoji="0" lang="en-US" sz="2400" b="0" i="0" u="none" strike="noStrike" kern="1200" cap="none" spc="0" normalizeH="0" baseline="0" noProof="0" dirty="0">
              <a:ln>
                <a:noFill/>
              </a:ln>
              <a:solidFill>
                <a:srgbClr val="595959"/>
              </a:solidFill>
              <a:effectLst/>
              <a:uLnTx/>
              <a:uFillTx/>
              <a:latin typeface="Calibri" panose="020F0502020204030204"/>
              <a:ea typeface="+mn-ea"/>
              <a:cs typeface="+mn-cs"/>
            </a:endParaRPr>
          </a:p>
        </p:txBody>
      </p:sp>
      <p:sp>
        <p:nvSpPr>
          <p:cNvPr id="7" name="Google Shape;530;p39">
            <a:extLst>
              <a:ext uri="{FF2B5EF4-FFF2-40B4-BE49-F238E27FC236}">
                <a16:creationId xmlns:a16="http://schemas.microsoft.com/office/drawing/2014/main" id="{04184C7E-E564-5136-01F0-F0F39049A939}"/>
              </a:ext>
            </a:extLst>
          </p:cNvPr>
          <p:cNvSpPr/>
          <p:nvPr/>
        </p:nvSpPr>
        <p:spPr>
          <a:xfrm>
            <a:off x="9225322" y="1817928"/>
            <a:ext cx="604991" cy="604991"/>
          </a:xfrm>
          <a:custGeom>
            <a:avLst/>
            <a:gdLst/>
            <a:ahLst/>
            <a:cxnLst/>
            <a:rect l="l" t="t" r="r" b="b"/>
            <a:pathLst>
              <a:path w="16027" h="16027" fill="none" extrusionOk="0">
                <a:moveTo>
                  <a:pt x="14029" y="4019"/>
                </a:moveTo>
                <a:lnTo>
                  <a:pt x="14029" y="4019"/>
                </a:lnTo>
                <a:lnTo>
                  <a:pt x="14200" y="3849"/>
                </a:lnTo>
                <a:lnTo>
                  <a:pt x="14395" y="3752"/>
                </a:lnTo>
                <a:lnTo>
                  <a:pt x="14614" y="3678"/>
                </a:lnTo>
                <a:lnTo>
                  <a:pt x="14809" y="3630"/>
                </a:lnTo>
                <a:lnTo>
                  <a:pt x="15028" y="3581"/>
                </a:lnTo>
                <a:lnTo>
                  <a:pt x="15247" y="3484"/>
                </a:lnTo>
                <a:lnTo>
                  <a:pt x="15442" y="3362"/>
                </a:lnTo>
                <a:lnTo>
                  <a:pt x="15661" y="3191"/>
                </a:lnTo>
                <a:lnTo>
                  <a:pt x="15661" y="3191"/>
                </a:lnTo>
                <a:lnTo>
                  <a:pt x="15832" y="2997"/>
                </a:lnTo>
                <a:lnTo>
                  <a:pt x="15929" y="2777"/>
                </a:lnTo>
                <a:lnTo>
                  <a:pt x="16002" y="2534"/>
                </a:lnTo>
                <a:lnTo>
                  <a:pt x="16026" y="2266"/>
                </a:lnTo>
                <a:lnTo>
                  <a:pt x="16026" y="2266"/>
                </a:lnTo>
                <a:lnTo>
                  <a:pt x="16002" y="2047"/>
                </a:lnTo>
                <a:lnTo>
                  <a:pt x="15978" y="1827"/>
                </a:lnTo>
                <a:lnTo>
                  <a:pt x="15905" y="1633"/>
                </a:lnTo>
                <a:lnTo>
                  <a:pt x="15807" y="1413"/>
                </a:lnTo>
                <a:lnTo>
                  <a:pt x="15710" y="1243"/>
                </a:lnTo>
                <a:lnTo>
                  <a:pt x="15588" y="1048"/>
                </a:lnTo>
                <a:lnTo>
                  <a:pt x="15466" y="878"/>
                </a:lnTo>
                <a:lnTo>
                  <a:pt x="15320" y="707"/>
                </a:lnTo>
                <a:lnTo>
                  <a:pt x="15320" y="707"/>
                </a:lnTo>
                <a:lnTo>
                  <a:pt x="15150" y="561"/>
                </a:lnTo>
                <a:lnTo>
                  <a:pt x="14979" y="439"/>
                </a:lnTo>
                <a:lnTo>
                  <a:pt x="14784" y="317"/>
                </a:lnTo>
                <a:lnTo>
                  <a:pt x="14590" y="196"/>
                </a:lnTo>
                <a:lnTo>
                  <a:pt x="14395" y="123"/>
                </a:lnTo>
                <a:lnTo>
                  <a:pt x="14175" y="50"/>
                </a:lnTo>
                <a:lnTo>
                  <a:pt x="13981" y="25"/>
                </a:lnTo>
                <a:lnTo>
                  <a:pt x="13761" y="1"/>
                </a:lnTo>
                <a:lnTo>
                  <a:pt x="13761" y="1"/>
                </a:lnTo>
                <a:lnTo>
                  <a:pt x="13494" y="25"/>
                </a:lnTo>
                <a:lnTo>
                  <a:pt x="13250" y="98"/>
                </a:lnTo>
                <a:lnTo>
                  <a:pt x="13031" y="196"/>
                </a:lnTo>
                <a:lnTo>
                  <a:pt x="12836" y="366"/>
                </a:lnTo>
                <a:lnTo>
                  <a:pt x="12836" y="366"/>
                </a:lnTo>
                <a:lnTo>
                  <a:pt x="12665" y="561"/>
                </a:lnTo>
                <a:lnTo>
                  <a:pt x="12544" y="780"/>
                </a:lnTo>
                <a:lnTo>
                  <a:pt x="12471" y="975"/>
                </a:lnTo>
                <a:lnTo>
                  <a:pt x="12422" y="1194"/>
                </a:lnTo>
                <a:lnTo>
                  <a:pt x="12349" y="1413"/>
                </a:lnTo>
                <a:lnTo>
                  <a:pt x="12276" y="1608"/>
                </a:lnTo>
                <a:lnTo>
                  <a:pt x="12178" y="1827"/>
                </a:lnTo>
                <a:lnTo>
                  <a:pt x="12008" y="1998"/>
                </a:lnTo>
                <a:lnTo>
                  <a:pt x="12008" y="1998"/>
                </a:lnTo>
                <a:lnTo>
                  <a:pt x="11740" y="2266"/>
                </a:lnTo>
                <a:lnTo>
                  <a:pt x="11496" y="2436"/>
                </a:lnTo>
                <a:lnTo>
                  <a:pt x="11277" y="2534"/>
                </a:lnTo>
                <a:lnTo>
                  <a:pt x="11082" y="2582"/>
                </a:lnTo>
                <a:lnTo>
                  <a:pt x="10888" y="2582"/>
                </a:lnTo>
                <a:lnTo>
                  <a:pt x="10717" y="2534"/>
                </a:lnTo>
                <a:lnTo>
                  <a:pt x="10547" y="2412"/>
                </a:lnTo>
                <a:lnTo>
                  <a:pt x="10376" y="2290"/>
                </a:lnTo>
                <a:lnTo>
                  <a:pt x="10206" y="2095"/>
                </a:lnTo>
                <a:lnTo>
                  <a:pt x="10035" y="1901"/>
                </a:lnTo>
                <a:lnTo>
                  <a:pt x="9670" y="1413"/>
                </a:lnTo>
                <a:lnTo>
                  <a:pt x="9231" y="878"/>
                </a:lnTo>
                <a:lnTo>
                  <a:pt x="8988" y="585"/>
                </a:lnTo>
                <a:lnTo>
                  <a:pt x="8720" y="293"/>
                </a:lnTo>
                <a:lnTo>
                  <a:pt x="8720" y="293"/>
                </a:lnTo>
                <a:lnTo>
                  <a:pt x="8574" y="171"/>
                </a:lnTo>
                <a:lnTo>
                  <a:pt x="8379" y="74"/>
                </a:lnTo>
                <a:lnTo>
                  <a:pt x="8209" y="25"/>
                </a:lnTo>
                <a:lnTo>
                  <a:pt x="8014" y="1"/>
                </a:lnTo>
                <a:lnTo>
                  <a:pt x="8014" y="1"/>
                </a:lnTo>
                <a:lnTo>
                  <a:pt x="7916" y="25"/>
                </a:lnTo>
                <a:lnTo>
                  <a:pt x="7770" y="98"/>
                </a:lnTo>
                <a:lnTo>
                  <a:pt x="7307" y="366"/>
                </a:lnTo>
                <a:lnTo>
                  <a:pt x="7039" y="537"/>
                </a:lnTo>
                <a:lnTo>
                  <a:pt x="6747" y="756"/>
                </a:lnTo>
                <a:lnTo>
                  <a:pt x="6431" y="975"/>
                </a:lnTo>
                <a:lnTo>
                  <a:pt x="6138" y="1243"/>
                </a:lnTo>
                <a:lnTo>
                  <a:pt x="5870" y="1511"/>
                </a:lnTo>
                <a:lnTo>
                  <a:pt x="5627" y="1803"/>
                </a:lnTo>
                <a:lnTo>
                  <a:pt x="5432" y="2095"/>
                </a:lnTo>
                <a:lnTo>
                  <a:pt x="5359" y="2242"/>
                </a:lnTo>
                <a:lnTo>
                  <a:pt x="5310" y="2412"/>
                </a:lnTo>
                <a:lnTo>
                  <a:pt x="5262" y="2558"/>
                </a:lnTo>
                <a:lnTo>
                  <a:pt x="5237" y="2704"/>
                </a:lnTo>
                <a:lnTo>
                  <a:pt x="5237" y="2850"/>
                </a:lnTo>
                <a:lnTo>
                  <a:pt x="5262" y="3021"/>
                </a:lnTo>
                <a:lnTo>
                  <a:pt x="5310" y="3167"/>
                </a:lnTo>
                <a:lnTo>
                  <a:pt x="5383" y="3313"/>
                </a:lnTo>
                <a:lnTo>
                  <a:pt x="5481" y="3459"/>
                </a:lnTo>
                <a:lnTo>
                  <a:pt x="5603" y="3605"/>
                </a:lnTo>
                <a:lnTo>
                  <a:pt x="5603" y="3605"/>
                </a:lnTo>
                <a:lnTo>
                  <a:pt x="5797" y="3752"/>
                </a:lnTo>
                <a:lnTo>
                  <a:pt x="5992" y="3849"/>
                </a:lnTo>
                <a:lnTo>
                  <a:pt x="6187" y="3946"/>
                </a:lnTo>
                <a:lnTo>
                  <a:pt x="6406" y="3995"/>
                </a:lnTo>
                <a:lnTo>
                  <a:pt x="6625" y="4044"/>
                </a:lnTo>
                <a:lnTo>
                  <a:pt x="6845" y="4141"/>
                </a:lnTo>
                <a:lnTo>
                  <a:pt x="7039" y="4239"/>
                </a:lnTo>
                <a:lnTo>
                  <a:pt x="7234" y="4409"/>
                </a:lnTo>
                <a:lnTo>
                  <a:pt x="7234" y="4409"/>
                </a:lnTo>
                <a:lnTo>
                  <a:pt x="7405" y="4604"/>
                </a:lnTo>
                <a:lnTo>
                  <a:pt x="7502" y="4823"/>
                </a:lnTo>
                <a:lnTo>
                  <a:pt x="7575" y="5067"/>
                </a:lnTo>
                <a:lnTo>
                  <a:pt x="7600" y="5359"/>
                </a:lnTo>
                <a:lnTo>
                  <a:pt x="7600" y="5359"/>
                </a:lnTo>
                <a:lnTo>
                  <a:pt x="7575" y="5554"/>
                </a:lnTo>
                <a:lnTo>
                  <a:pt x="7551" y="5773"/>
                </a:lnTo>
                <a:lnTo>
                  <a:pt x="7478" y="5968"/>
                </a:lnTo>
                <a:lnTo>
                  <a:pt x="7405" y="6163"/>
                </a:lnTo>
                <a:lnTo>
                  <a:pt x="7307" y="6357"/>
                </a:lnTo>
                <a:lnTo>
                  <a:pt x="7186" y="6552"/>
                </a:lnTo>
                <a:lnTo>
                  <a:pt x="7039" y="6723"/>
                </a:lnTo>
                <a:lnTo>
                  <a:pt x="6893" y="6893"/>
                </a:lnTo>
                <a:lnTo>
                  <a:pt x="6893" y="6893"/>
                </a:lnTo>
                <a:lnTo>
                  <a:pt x="6723" y="7039"/>
                </a:lnTo>
                <a:lnTo>
                  <a:pt x="6552" y="7186"/>
                </a:lnTo>
                <a:lnTo>
                  <a:pt x="6382" y="7283"/>
                </a:lnTo>
                <a:lnTo>
                  <a:pt x="6187" y="7405"/>
                </a:lnTo>
                <a:lnTo>
                  <a:pt x="5992" y="7478"/>
                </a:lnTo>
                <a:lnTo>
                  <a:pt x="5773" y="7551"/>
                </a:lnTo>
                <a:lnTo>
                  <a:pt x="5554" y="7575"/>
                </a:lnTo>
                <a:lnTo>
                  <a:pt x="5359" y="7600"/>
                </a:lnTo>
                <a:lnTo>
                  <a:pt x="5359" y="7600"/>
                </a:lnTo>
                <a:lnTo>
                  <a:pt x="5091" y="7575"/>
                </a:lnTo>
                <a:lnTo>
                  <a:pt x="4848" y="7502"/>
                </a:lnTo>
                <a:lnTo>
                  <a:pt x="4604" y="7405"/>
                </a:lnTo>
                <a:lnTo>
                  <a:pt x="4409" y="7234"/>
                </a:lnTo>
                <a:lnTo>
                  <a:pt x="4409" y="7234"/>
                </a:lnTo>
                <a:lnTo>
                  <a:pt x="4239" y="7039"/>
                </a:lnTo>
                <a:lnTo>
                  <a:pt x="4117" y="6820"/>
                </a:lnTo>
                <a:lnTo>
                  <a:pt x="4044" y="6601"/>
                </a:lnTo>
                <a:lnTo>
                  <a:pt x="3971" y="6382"/>
                </a:lnTo>
                <a:lnTo>
                  <a:pt x="3922" y="6187"/>
                </a:lnTo>
                <a:lnTo>
                  <a:pt x="3849" y="5992"/>
                </a:lnTo>
                <a:lnTo>
                  <a:pt x="3752" y="5797"/>
                </a:lnTo>
                <a:lnTo>
                  <a:pt x="3605" y="5602"/>
                </a:lnTo>
                <a:lnTo>
                  <a:pt x="3605" y="5602"/>
                </a:lnTo>
                <a:lnTo>
                  <a:pt x="3459" y="5481"/>
                </a:lnTo>
                <a:lnTo>
                  <a:pt x="3313" y="5383"/>
                </a:lnTo>
                <a:lnTo>
                  <a:pt x="3167" y="5310"/>
                </a:lnTo>
                <a:lnTo>
                  <a:pt x="3021" y="5262"/>
                </a:lnTo>
                <a:lnTo>
                  <a:pt x="2850" y="5237"/>
                </a:lnTo>
                <a:lnTo>
                  <a:pt x="2704" y="5237"/>
                </a:lnTo>
                <a:lnTo>
                  <a:pt x="2558" y="5262"/>
                </a:lnTo>
                <a:lnTo>
                  <a:pt x="2412" y="5310"/>
                </a:lnTo>
                <a:lnTo>
                  <a:pt x="2242" y="5359"/>
                </a:lnTo>
                <a:lnTo>
                  <a:pt x="2095" y="5432"/>
                </a:lnTo>
                <a:lnTo>
                  <a:pt x="1803" y="5627"/>
                </a:lnTo>
                <a:lnTo>
                  <a:pt x="1511" y="5870"/>
                </a:lnTo>
                <a:lnTo>
                  <a:pt x="1243" y="6138"/>
                </a:lnTo>
                <a:lnTo>
                  <a:pt x="975" y="6431"/>
                </a:lnTo>
                <a:lnTo>
                  <a:pt x="756" y="6747"/>
                </a:lnTo>
                <a:lnTo>
                  <a:pt x="537" y="7039"/>
                </a:lnTo>
                <a:lnTo>
                  <a:pt x="366" y="7307"/>
                </a:lnTo>
                <a:lnTo>
                  <a:pt x="98" y="7770"/>
                </a:lnTo>
                <a:lnTo>
                  <a:pt x="25" y="7916"/>
                </a:lnTo>
                <a:lnTo>
                  <a:pt x="1" y="8014"/>
                </a:lnTo>
                <a:lnTo>
                  <a:pt x="1" y="8014"/>
                </a:lnTo>
                <a:lnTo>
                  <a:pt x="25" y="8208"/>
                </a:lnTo>
                <a:lnTo>
                  <a:pt x="74" y="8379"/>
                </a:lnTo>
                <a:lnTo>
                  <a:pt x="171" y="8574"/>
                </a:lnTo>
                <a:lnTo>
                  <a:pt x="293" y="8720"/>
                </a:lnTo>
                <a:lnTo>
                  <a:pt x="293" y="8720"/>
                </a:lnTo>
                <a:lnTo>
                  <a:pt x="585" y="8988"/>
                </a:lnTo>
                <a:lnTo>
                  <a:pt x="878" y="9231"/>
                </a:lnTo>
                <a:lnTo>
                  <a:pt x="1413" y="9670"/>
                </a:lnTo>
                <a:lnTo>
                  <a:pt x="1901" y="10035"/>
                </a:lnTo>
                <a:lnTo>
                  <a:pt x="2095" y="10206"/>
                </a:lnTo>
                <a:lnTo>
                  <a:pt x="2290" y="10376"/>
                </a:lnTo>
                <a:lnTo>
                  <a:pt x="2412" y="10547"/>
                </a:lnTo>
                <a:lnTo>
                  <a:pt x="2534" y="10717"/>
                </a:lnTo>
                <a:lnTo>
                  <a:pt x="2583" y="10888"/>
                </a:lnTo>
                <a:lnTo>
                  <a:pt x="2583" y="11082"/>
                </a:lnTo>
                <a:lnTo>
                  <a:pt x="2534" y="11277"/>
                </a:lnTo>
                <a:lnTo>
                  <a:pt x="2436" y="11496"/>
                </a:lnTo>
                <a:lnTo>
                  <a:pt x="2266" y="11740"/>
                </a:lnTo>
                <a:lnTo>
                  <a:pt x="1998" y="12008"/>
                </a:lnTo>
                <a:lnTo>
                  <a:pt x="1998" y="12008"/>
                </a:lnTo>
                <a:lnTo>
                  <a:pt x="1828" y="12178"/>
                </a:lnTo>
                <a:lnTo>
                  <a:pt x="1633" y="12276"/>
                </a:lnTo>
                <a:lnTo>
                  <a:pt x="1413" y="12349"/>
                </a:lnTo>
                <a:lnTo>
                  <a:pt x="1219" y="12398"/>
                </a:lnTo>
                <a:lnTo>
                  <a:pt x="999" y="12446"/>
                </a:lnTo>
                <a:lnTo>
                  <a:pt x="780" y="12544"/>
                </a:lnTo>
                <a:lnTo>
                  <a:pt x="585" y="12665"/>
                </a:lnTo>
                <a:lnTo>
                  <a:pt x="366" y="12836"/>
                </a:lnTo>
                <a:lnTo>
                  <a:pt x="366" y="12836"/>
                </a:lnTo>
                <a:lnTo>
                  <a:pt x="196" y="13031"/>
                </a:lnTo>
                <a:lnTo>
                  <a:pt x="98" y="13250"/>
                </a:lnTo>
                <a:lnTo>
                  <a:pt x="25" y="13493"/>
                </a:lnTo>
                <a:lnTo>
                  <a:pt x="1" y="13761"/>
                </a:lnTo>
                <a:lnTo>
                  <a:pt x="1" y="13761"/>
                </a:lnTo>
                <a:lnTo>
                  <a:pt x="25" y="13981"/>
                </a:lnTo>
                <a:lnTo>
                  <a:pt x="50" y="14200"/>
                </a:lnTo>
                <a:lnTo>
                  <a:pt x="123" y="14395"/>
                </a:lnTo>
                <a:lnTo>
                  <a:pt x="220" y="14614"/>
                </a:lnTo>
                <a:lnTo>
                  <a:pt x="318" y="14784"/>
                </a:lnTo>
                <a:lnTo>
                  <a:pt x="439" y="14979"/>
                </a:lnTo>
                <a:lnTo>
                  <a:pt x="561" y="15150"/>
                </a:lnTo>
                <a:lnTo>
                  <a:pt x="707" y="15320"/>
                </a:lnTo>
                <a:lnTo>
                  <a:pt x="707" y="15320"/>
                </a:lnTo>
                <a:lnTo>
                  <a:pt x="878" y="15466"/>
                </a:lnTo>
                <a:lnTo>
                  <a:pt x="1048" y="15588"/>
                </a:lnTo>
                <a:lnTo>
                  <a:pt x="1243" y="15710"/>
                </a:lnTo>
                <a:lnTo>
                  <a:pt x="1438" y="15832"/>
                </a:lnTo>
                <a:lnTo>
                  <a:pt x="1633" y="15905"/>
                </a:lnTo>
                <a:lnTo>
                  <a:pt x="1852" y="15978"/>
                </a:lnTo>
                <a:lnTo>
                  <a:pt x="2047" y="16002"/>
                </a:lnTo>
                <a:lnTo>
                  <a:pt x="2266" y="16026"/>
                </a:lnTo>
                <a:lnTo>
                  <a:pt x="2266" y="16026"/>
                </a:lnTo>
                <a:lnTo>
                  <a:pt x="2534" y="16002"/>
                </a:lnTo>
                <a:lnTo>
                  <a:pt x="2777" y="15929"/>
                </a:lnTo>
                <a:lnTo>
                  <a:pt x="2997" y="15832"/>
                </a:lnTo>
                <a:lnTo>
                  <a:pt x="3191" y="15661"/>
                </a:lnTo>
                <a:lnTo>
                  <a:pt x="3191" y="15661"/>
                </a:lnTo>
                <a:lnTo>
                  <a:pt x="3362" y="15466"/>
                </a:lnTo>
                <a:lnTo>
                  <a:pt x="3484" y="15247"/>
                </a:lnTo>
                <a:lnTo>
                  <a:pt x="3557" y="15052"/>
                </a:lnTo>
                <a:lnTo>
                  <a:pt x="3605" y="14833"/>
                </a:lnTo>
                <a:lnTo>
                  <a:pt x="3679" y="14614"/>
                </a:lnTo>
                <a:lnTo>
                  <a:pt x="3752" y="14419"/>
                </a:lnTo>
                <a:lnTo>
                  <a:pt x="3849" y="14200"/>
                </a:lnTo>
                <a:lnTo>
                  <a:pt x="4019" y="14029"/>
                </a:lnTo>
                <a:lnTo>
                  <a:pt x="4019" y="14029"/>
                </a:lnTo>
                <a:lnTo>
                  <a:pt x="4287" y="13786"/>
                </a:lnTo>
                <a:lnTo>
                  <a:pt x="4531" y="13591"/>
                </a:lnTo>
                <a:lnTo>
                  <a:pt x="4750" y="13493"/>
                </a:lnTo>
                <a:lnTo>
                  <a:pt x="4945" y="13445"/>
                </a:lnTo>
                <a:lnTo>
                  <a:pt x="5140" y="13445"/>
                </a:lnTo>
                <a:lnTo>
                  <a:pt x="5310" y="13493"/>
                </a:lnTo>
                <a:lnTo>
                  <a:pt x="5481" y="13615"/>
                </a:lnTo>
                <a:lnTo>
                  <a:pt x="5651" y="13737"/>
                </a:lnTo>
                <a:lnTo>
                  <a:pt x="5822" y="13932"/>
                </a:lnTo>
                <a:lnTo>
                  <a:pt x="5992" y="14127"/>
                </a:lnTo>
                <a:lnTo>
                  <a:pt x="6358" y="14614"/>
                </a:lnTo>
                <a:lnTo>
                  <a:pt x="6796" y="15150"/>
                </a:lnTo>
                <a:lnTo>
                  <a:pt x="7039" y="15442"/>
                </a:lnTo>
                <a:lnTo>
                  <a:pt x="7307" y="15734"/>
                </a:lnTo>
                <a:lnTo>
                  <a:pt x="7307" y="15734"/>
                </a:lnTo>
                <a:lnTo>
                  <a:pt x="7454" y="15856"/>
                </a:lnTo>
                <a:lnTo>
                  <a:pt x="7648" y="15953"/>
                </a:lnTo>
                <a:lnTo>
                  <a:pt x="7819" y="16002"/>
                </a:lnTo>
                <a:lnTo>
                  <a:pt x="8014" y="16026"/>
                </a:lnTo>
                <a:lnTo>
                  <a:pt x="8014" y="16026"/>
                </a:lnTo>
                <a:lnTo>
                  <a:pt x="8111" y="16002"/>
                </a:lnTo>
                <a:lnTo>
                  <a:pt x="8257" y="15929"/>
                </a:lnTo>
                <a:lnTo>
                  <a:pt x="8720" y="15661"/>
                </a:lnTo>
                <a:lnTo>
                  <a:pt x="8988" y="15491"/>
                </a:lnTo>
                <a:lnTo>
                  <a:pt x="9280" y="15271"/>
                </a:lnTo>
                <a:lnTo>
                  <a:pt x="9597" y="15052"/>
                </a:lnTo>
                <a:lnTo>
                  <a:pt x="9889" y="14784"/>
                </a:lnTo>
                <a:lnTo>
                  <a:pt x="10157" y="14516"/>
                </a:lnTo>
                <a:lnTo>
                  <a:pt x="10400" y="14224"/>
                </a:lnTo>
                <a:lnTo>
                  <a:pt x="10595" y="13932"/>
                </a:lnTo>
                <a:lnTo>
                  <a:pt x="10668" y="13786"/>
                </a:lnTo>
                <a:lnTo>
                  <a:pt x="10717" y="13615"/>
                </a:lnTo>
                <a:lnTo>
                  <a:pt x="10766" y="13469"/>
                </a:lnTo>
                <a:lnTo>
                  <a:pt x="10790" y="13323"/>
                </a:lnTo>
                <a:lnTo>
                  <a:pt x="10790" y="13177"/>
                </a:lnTo>
                <a:lnTo>
                  <a:pt x="10766" y="13006"/>
                </a:lnTo>
                <a:lnTo>
                  <a:pt x="10717" y="12860"/>
                </a:lnTo>
                <a:lnTo>
                  <a:pt x="10644" y="12714"/>
                </a:lnTo>
                <a:lnTo>
                  <a:pt x="10547" y="12568"/>
                </a:lnTo>
                <a:lnTo>
                  <a:pt x="10425" y="12422"/>
                </a:lnTo>
                <a:lnTo>
                  <a:pt x="10425" y="12422"/>
                </a:lnTo>
                <a:lnTo>
                  <a:pt x="10230" y="12276"/>
                </a:lnTo>
                <a:lnTo>
                  <a:pt x="10035" y="12178"/>
                </a:lnTo>
                <a:lnTo>
                  <a:pt x="9840" y="12105"/>
                </a:lnTo>
                <a:lnTo>
                  <a:pt x="9621" y="12032"/>
                </a:lnTo>
                <a:lnTo>
                  <a:pt x="9402" y="11983"/>
                </a:lnTo>
                <a:lnTo>
                  <a:pt x="9183" y="11886"/>
                </a:lnTo>
                <a:lnTo>
                  <a:pt x="8988" y="11789"/>
                </a:lnTo>
                <a:lnTo>
                  <a:pt x="8793" y="11618"/>
                </a:lnTo>
                <a:lnTo>
                  <a:pt x="8793" y="11618"/>
                </a:lnTo>
                <a:lnTo>
                  <a:pt x="8623" y="11423"/>
                </a:lnTo>
                <a:lnTo>
                  <a:pt x="8525" y="11204"/>
                </a:lnTo>
                <a:lnTo>
                  <a:pt x="8452" y="10961"/>
                </a:lnTo>
                <a:lnTo>
                  <a:pt x="8428" y="10668"/>
                </a:lnTo>
                <a:lnTo>
                  <a:pt x="8428" y="10668"/>
                </a:lnTo>
                <a:lnTo>
                  <a:pt x="8452" y="10473"/>
                </a:lnTo>
                <a:lnTo>
                  <a:pt x="8476" y="10254"/>
                </a:lnTo>
                <a:lnTo>
                  <a:pt x="8549" y="10059"/>
                </a:lnTo>
                <a:lnTo>
                  <a:pt x="8623" y="9865"/>
                </a:lnTo>
                <a:lnTo>
                  <a:pt x="8720" y="9670"/>
                </a:lnTo>
                <a:lnTo>
                  <a:pt x="8842" y="9475"/>
                </a:lnTo>
                <a:lnTo>
                  <a:pt x="8988" y="9304"/>
                </a:lnTo>
                <a:lnTo>
                  <a:pt x="9134" y="9134"/>
                </a:lnTo>
                <a:lnTo>
                  <a:pt x="9134" y="9134"/>
                </a:lnTo>
                <a:lnTo>
                  <a:pt x="9304" y="8988"/>
                </a:lnTo>
                <a:lnTo>
                  <a:pt x="9475" y="8866"/>
                </a:lnTo>
                <a:lnTo>
                  <a:pt x="9645" y="8744"/>
                </a:lnTo>
                <a:lnTo>
                  <a:pt x="9840" y="8622"/>
                </a:lnTo>
                <a:lnTo>
                  <a:pt x="10035" y="8549"/>
                </a:lnTo>
                <a:lnTo>
                  <a:pt x="10254" y="8476"/>
                </a:lnTo>
                <a:lnTo>
                  <a:pt x="10474" y="8452"/>
                </a:lnTo>
                <a:lnTo>
                  <a:pt x="10668" y="8428"/>
                </a:lnTo>
                <a:lnTo>
                  <a:pt x="10668" y="8428"/>
                </a:lnTo>
                <a:lnTo>
                  <a:pt x="10936" y="8452"/>
                </a:lnTo>
                <a:lnTo>
                  <a:pt x="11180" y="8525"/>
                </a:lnTo>
                <a:lnTo>
                  <a:pt x="11423" y="8622"/>
                </a:lnTo>
                <a:lnTo>
                  <a:pt x="11618" y="8793"/>
                </a:lnTo>
                <a:lnTo>
                  <a:pt x="11618" y="8793"/>
                </a:lnTo>
                <a:lnTo>
                  <a:pt x="11789" y="8988"/>
                </a:lnTo>
                <a:lnTo>
                  <a:pt x="11910" y="9207"/>
                </a:lnTo>
                <a:lnTo>
                  <a:pt x="11984" y="9426"/>
                </a:lnTo>
                <a:lnTo>
                  <a:pt x="12057" y="9645"/>
                </a:lnTo>
                <a:lnTo>
                  <a:pt x="12105" y="9840"/>
                </a:lnTo>
                <a:lnTo>
                  <a:pt x="12178" y="10035"/>
                </a:lnTo>
                <a:lnTo>
                  <a:pt x="12276" y="10230"/>
                </a:lnTo>
                <a:lnTo>
                  <a:pt x="12422" y="10425"/>
                </a:lnTo>
                <a:lnTo>
                  <a:pt x="12422" y="10425"/>
                </a:lnTo>
                <a:lnTo>
                  <a:pt x="12568" y="10547"/>
                </a:lnTo>
                <a:lnTo>
                  <a:pt x="12714" y="10644"/>
                </a:lnTo>
                <a:lnTo>
                  <a:pt x="12860" y="10717"/>
                </a:lnTo>
                <a:lnTo>
                  <a:pt x="13006" y="10766"/>
                </a:lnTo>
                <a:lnTo>
                  <a:pt x="13177" y="10790"/>
                </a:lnTo>
                <a:lnTo>
                  <a:pt x="13323" y="10790"/>
                </a:lnTo>
                <a:lnTo>
                  <a:pt x="13469" y="10766"/>
                </a:lnTo>
                <a:lnTo>
                  <a:pt x="13615" y="10717"/>
                </a:lnTo>
                <a:lnTo>
                  <a:pt x="13786" y="10668"/>
                </a:lnTo>
                <a:lnTo>
                  <a:pt x="13932" y="10595"/>
                </a:lnTo>
                <a:lnTo>
                  <a:pt x="14224" y="10400"/>
                </a:lnTo>
                <a:lnTo>
                  <a:pt x="14516" y="10157"/>
                </a:lnTo>
                <a:lnTo>
                  <a:pt x="14784" y="9889"/>
                </a:lnTo>
                <a:lnTo>
                  <a:pt x="15052" y="9597"/>
                </a:lnTo>
                <a:lnTo>
                  <a:pt x="15271" y="9280"/>
                </a:lnTo>
                <a:lnTo>
                  <a:pt x="15491" y="8988"/>
                </a:lnTo>
                <a:lnTo>
                  <a:pt x="15661" y="8720"/>
                </a:lnTo>
                <a:lnTo>
                  <a:pt x="15929" y="8257"/>
                </a:lnTo>
                <a:lnTo>
                  <a:pt x="16002" y="8111"/>
                </a:lnTo>
                <a:lnTo>
                  <a:pt x="16026" y="8014"/>
                </a:lnTo>
                <a:lnTo>
                  <a:pt x="16026" y="8014"/>
                </a:lnTo>
                <a:lnTo>
                  <a:pt x="16002" y="7819"/>
                </a:lnTo>
                <a:lnTo>
                  <a:pt x="15953" y="7648"/>
                </a:lnTo>
                <a:lnTo>
                  <a:pt x="15856" y="7453"/>
                </a:lnTo>
                <a:lnTo>
                  <a:pt x="15734" y="7307"/>
                </a:lnTo>
                <a:lnTo>
                  <a:pt x="15734" y="7307"/>
                </a:lnTo>
                <a:lnTo>
                  <a:pt x="15442" y="7039"/>
                </a:lnTo>
                <a:lnTo>
                  <a:pt x="15150" y="6796"/>
                </a:lnTo>
                <a:lnTo>
                  <a:pt x="14614" y="6357"/>
                </a:lnTo>
                <a:lnTo>
                  <a:pt x="14127" y="5992"/>
                </a:lnTo>
                <a:lnTo>
                  <a:pt x="13932" y="5822"/>
                </a:lnTo>
                <a:lnTo>
                  <a:pt x="13737" y="5651"/>
                </a:lnTo>
                <a:lnTo>
                  <a:pt x="13615" y="5481"/>
                </a:lnTo>
                <a:lnTo>
                  <a:pt x="13494" y="5310"/>
                </a:lnTo>
                <a:lnTo>
                  <a:pt x="13445" y="5140"/>
                </a:lnTo>
                <a:lnTo>
                  <a:pt x="13445" y="4945"/>
                </a:lnTo>
                <a:lnTo>
                  <a:pt x="13494" y="4750"/>
                </a:lnTo>
                <a:lnTo>
                  <a:pt x="13591" y="4531"/>
                </a:lnTo>
                <a:lnTo>
                  <a:pt x="13761" y="4287"/>
                </a:lnTo>
                <a:lnTo>
                  <a:pt x="14029" y="4019"/>
                </a:lnTo>
                <a:lnTo>
                  <a:pt x="14029" y="4019"/>
                </a:lnTo>
                <a:close/>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Text Placeholder 6">
            <a:extLst>
              <a:ext uri="{FF2B5EF4-FFF2-40B4-BE49-F238E27FC236}">
                <a16:creationId xmlns:a16="http://schemas.microsoft.com/office/drawing/2014/main" id="{22E39D54-B4A6-FB31-DAEA-60901A66F6D6}"/>
              </a:ext>
            </a:extLst>
          </p:cNvPr>
          <p:cNvSpPr txBox="1">
            <a:spLocks/>
          </p:cNvSpPr>
          <p:nvPr/>
        </p:nvSpPr>
        <p:spPr>
          <a:xfrm>
            <a:off x="643577" y="1553327"/>
            <a:ext cx="8581745" cy="565215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Clr>
                <a:srgbClr val="DE0A1D"/>
              </a:buClr>
              <a:buNone/>
              <a:tabLst>
                <a:tab pos="398463" algn="l"/>
                <a:tab pos="657225" algn="l"/>
              </a:tabLst>
            </a:pPr>
            <a:r>
              <a:rPr lang="nl-NL" sz="2200" dirty="0">
                <a:solidFill>
                  <a:srgbClr val="595959"/>
                </a:solidFill>
              </a:rPr>
              <a:t>Herformuleer het bezwaar zodat je het gesprek op een positieve manier bijstuurt en verder gaat met je verkooppresentatie
</a:t>
            </a:r>
          </a:p>
          <a:p>
            <a:pPr marL="0" indent="0">
              <a:spcBef>
                <a:spcPts val="0"/>
              </a:spcBef>
              <a:buClr>
                <a:srgbClr val="DE0A1D"/>
              </a:buClr>
              <a:buNone/>
              <a:tabLst>
                <a:tab pos="398463" algn="l"/>
                <a:tab pos="657225" algn="l"/>
              </a:tabLst>
            </a:pPr>
            <a:r>
              <a:rPr lang="nl-NL" sz="2200" b="1" dirty="0">
                <a:solidFill>
                  <a:srgbClr val="FF0000"/>
                </a:solidFill>
              </a:rPr>
              <a:t>Vooruitzicht: </a:t>
            </a:r>
            <a:r>
              <a:rPr lang="nl-NL" sz="2200" dirty="0">
                <a:solidFill>
                  <a:srgbClr val="595959"/>
                </a:solidFill>
              </a:rPr>
              <a:t>Ik hoef niet meer geld uit te geven aan zakelijke ondersteuning/boekhouddiensten, we geven al genoeg uit aan administratiekosten.
</a:t>
            </a:r>
            <a:r>
              <a:rPr lang="nl-NL" sz="2200" b="1" dirty="0">
                <a:solidFill>
                  <a:srgbClr val="FF0000"/>
                </a:solidFill>
              </a:rPr>
              <a:t>U: </a:t>
            </a:r>
            <a:r>
              <a:rPr lang="nl-NL" sz="2200" dirty="0">
                <a:solidFill>
                  <a:srgbClr val="595959"/>
                </a:solidFill>
              </a:rPr>
              <a:t>Eigenlijk is dat precies de reden waarom u zou moeten overwegen om in onze oplossingen te investeren, zodat u geld kunt besparen door al uw administratie te stroomlijnen in één betaalbare en efficiënte service. </a:t>
            </a:r>
          </a:p>
          <a:p>
            <a:pPr marL="0" indent="0">
              <a:spcBef>
                <a:spcPts val="0"/>
              </a:spcBef>
              <a:buClr>
                <a:srgbClr val="DE0A1D"/>
              </a:buClr>
              <a:buNone/>
              <a:tabLst>
                <a:tab pos="398463" algn="l"/>
                <a:tab pos="657225" algn="l"/>
              </a:tabLst>
            </a:pPr>
            <a:r>
              <a:rPr lang="nl-NL" sz="2200" dirty="0">
                <a:solidFill>
                  <a:srgbClr val="595959"/>
                </a:solidFill>
              </a:rPr>
              <a:t>
Je kunt een doelstelling herformuleren als koopmotief. Het helpt uw prospect om op een heel andere dimensie na te denken over een aankoop.</a:t>
            </a:r>
            <a:endParaRPr lang="en-US" sz="2200" dirty="0">
              <a:solidFill>
                <a:srgbClr val="595959"/>
              </a:solidFill>
            </a:endParaRPr>
          </a:p>
        </p:txBody>
      </p:sp>
    </p:spTree>
    <p:extLst>
      <p:ext uri="{BB962C8B-B14F-4D97-AF65-F5344CB8AC3E}">
        <p14:creationId xmlns:p14="http://schemas.microsoft.com/office/powerpoint/2010/main" val="406309031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54304"/>
            <a:ext cx="818147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81286" y="761603"/>
            <a:ext cx="9632553" cy="803654"/>
          </a:xfrm>
        </p:spPr>
        <p:txBody>
          <a:bodyPr/>
          <a:lstStyle/>
          <a:p>
            <a:r>
              <a:rPr lang="en-US" dirty="0" err="1">
                <a:solidFill>
                  <a:schemeClr val="bg1"/>
                </a:solidFill>
              </a:rPr>
              <a:t>Rechtvaardiging-techniek</a:t>
            </a:r>
            <a:endParaRPr lang="en-US" dirty="0">
              <a:solidFill>
                <a:schemeClr val="bg1"/>
              </a:solidFill>
            </a:endParaRPr>
          </a:p>
        </p:txBody>
      </p:sp>
      <p:sp>
        <p:nvSpPr>
          <p:cNvPr id="3" name="Oval 2">
            <a:extLst>
              <a:ext uri="{FF2B5EF4-FFF2-40B4-BE49-F238E27FC236}">
                <a16:creationId xmlns:a16="http://schemas.microsoft.com/office/drawing/2014/main" id="{1E44C1FD-7676-3D5C-1BA7-C2628947D62A}"/>
              </a:ext>
            </a:extLst>
          </p:cNvPr>
          <p:cNvSpPr/>
          <p:nvPr/>
        </p:nvSpPr>
        <p:spPr>
          <a:xfrm>
            <a:off x="9240314" y="1624867"/>
            <a:ext cx="916056" cy="916056"/>
          </a:xfrm>
          <a:prstGeom prst="ellipse">
            <a:avLst/>
          </a:pr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cxnSp>
        <p:nvCxnSpPr>
          <p:cNvPr id="6" name="Straight Connector 5">
            <a:extLst>
              <a:ext uri="{FF2B5EF4-FFF2-40B4-BE49-F238E27FC236}">
                <a16:creationId xmlns:a16="http://schemas.microsoft.com/office/drawing/2014/main" id="{78B5F934-09AD-550B-6AB8-03CAF01005E1}"/>
              </a:ext>
            </a:extLst>
          </p:cNvPr>
          <p:cNvCxnSpPr>
            <a:cxnSpLocks/>
          </p:cNvCxnSpPr>
          <p:nvPr/>
        </p:nvCxnSpPr>
        <p:spPr>
          <a:xfrm flipH="1">
            <a:off x="9708778" y="2175938"/>
            <a:ext cx="4680" cy="3920459"/>
          </a:xfrm>
          <a:prstGeom prst="line">
            <a:avLst/>
          </a:prstGeom>
          <a:ln>
            <a:solidFill>
              <a:srgbClr val="DE0A1D"/>
            </a:solidFill>
          </a:ln>
        </p:spPr>
        <p:style>
          <a:lnRef idx="1">
            <a:schemeClr val="accent1"/>
          </a:lnRef>
          <a:fillRef idx="0">
            <a:schemeClr val="accent1"/>
          </a:fillRef>
          <a:effectRef idx="0">
            <a:schemeClr val="accent1"/>
          </a:effectRef>
          <a:fontRef idx="minor">
            <a:schemeClr val="tx1"/>
          </a:fontRef>
        </p:style>
      </p:cxnSp>
      <p:sp>
        <p:nvSpPr>
          <p:cNvPr id="12" name="Text Placeholder 6">
            <a:extLst>
              <a:ext uri="{FF2B5EF4-FFF2-40B4-BE49-F238E27FC236}">
                <a16:creationId xmlns:a16="http://schemas.microsoft.com/office/drawing/2014/main" id="{97082FD8-7554-3632-4EEA-B848EAD335CA}"/>
              </a:ext>
            </a:extLst>
          </p:cNvPr>
          <p:cNvSpPr txBox="1">
            <a:spLocks/>
          </p:cNvSpPr>
          <p:nvPr/>
        </p:nvSpPr>
        <p:spPr>
          <a:xfrm>
            <a:off x="463378" y="1624867"/>
            <a:ext cx="8816318" cy="392045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003841"/>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00000"/>
              </a:lnSpc>
              <a:spcBef>
                <a:spcPts val="0"/>
              </a:spcBef>
              <a:buClr>
                <a:srgbClr val="DE0A1D"/>
              </a:buClr>
              <a:tabLst>
                <a:tab pos="398463" algn="l"/>
                <a:tab pos="611188" algn="l"/>
              </a:tabLst>
            </a:pPr>
            <a:r>
              <a:rPr lang="nl-NL" sz="2000" dirty="0"/>
              <a:t>Rechtvaardig waarom het bezwaar redelijk is in plaats van het te bestrijden</a:t>
            </a:r>
          </a:p>
          <a:p>
            <a:pPr>
              <a:lnSpc>
                <a:spcPct val="100000"/>
              </a:lnSpc>
              <a:spcBef>
                <a:spcPts val="0"/>
              </a:spcBef>
              <a:buClr>
                <a:srgbClr val="DE0A1D"/>
              </a:buClr>
              <a:tabLst>
                <a:tab pos="398463" algn="l"/>
                <a:tab pos="611188" algn="l"/>
              </a:tabLst>
            </a:pPr>
            <a:r>
              <a:rPr lang="nl-NL" sz="2000" dirty="0"/>
              <a:t>
	</a:t>
            </a:r>
            <a:r>
              <a:rPr lang="nl-NL" sz="2000" b="1" dirty="0">
                <a:solidFill>
                  <a:srgbClr val="FF0000"/>
                </a:solidFill>
              </a:rPr>
              <a:t>Vooruitzicht</a:t>
            </a:r>
            <a:r>
              <a:rPr lang="nl-NL" sz="2000" dirty="0"/>
              <a:t>: Deze producten zijn erg duur
	</a:t>
            </a:r>
            <a:r>
              <a:rPr lang="nl-NL" sz="2000" b="1" dirty="0">
                <a:solidFill>
                  <a:srgbClr val="FF0000"/>
                </a:solidFill>
              </a:rPr>
              <a:t>U: </a:t>
            </a:r>
            <a:r>
              <a:rPr lang="nl-NL" sz="2000" dirty="0"/>
              <a:t>Ja, het lijkt misschien duurder, maar onze producten gaan 30% langer mee dan uw huidige leverancier, dus u bespaart op de lange termijn geld op uw jaarlijkse rekening omdat u minder zult verbruiken - dat is goed voor uw portemonnee EN het milieu. 
</a:t>
            </a:r>
          </a:p>
          <a:p>
            <a:pPr>
              <a:lnSpc>
                <a:spcPct val="100000"/>
              </a:lnSpc>
              <a:spcBef>
                <a:spcPts val="0"/>
              </a:spcBef>
              <a:buClr>
                <a:srgbClr val="DE0A1D"/>
              </a:buClr>
              <a:tabLst>
                <a:tab pos="398463" algn="l"/>
                <a:tab pos="611188" algn="l"/>
              </a:tabLst>
            </a:pPr>
            <a:r>
              <a:rPr lang="nl-NL" sz="2000" dirty="0"/>
              <a:t>Met deze techniek kunt u zich concentreren op kwaliteit en prijs in plaats van alleen op prijs. Concentreer u op uw schat aan ervaring en productvoordelen. Maak gebruik van verwijzingen en getuigenissen om het prijsbezwaar af te wijzen.</a:t>
            </a:r>
            <a:endParaRPr kumimoji="0" lang="en-US" sz="2000" b="0" i="0" u="none" strike="noStrike" kern="1200" cap="none" spc="0" normalizeH="0" baseline="0" noProof="0" dirty="0">
              <a:ln>
                <a:noFill/>
              </a:ln>
              <a:solidFill>
                <a:srgbClr val="595959"/>
              </a:solidFill>
              <a:effectLst/>
              <a:uLnTx/>
              <a:uFillTx/>
              <a:latin typeface="Calibri" panose="020F0502020204030204"/>
              <a:ea typeface="+mn-ea"/>
              <a:cs typeface="+mn-cs"/>
            </a:endParaRPr>
          </a:p>
        </p:txBody>
      </p:sp>
      <p:grpSp>
        <p:nvGrpSpPr>
          <p:cNvPr id="7" name="Google Shape;612;p39">
            <a:extLst>
              <a:ext uri="{FF2B5EF4-FFF2-40B4-BE49-F238E27FC236}">
                <a16:creationId xmlns:a16="http://schemas.microsoft.com/office/drawing/2014/main" id="{099B1C97-C001-9D88-5926-FF1F362A853F}"/>
              </a:ext>
            </a:extLst>
          </p:cNvPr>
          <p:cNvGrpSpPr/>
          <p:nvPr/>
        </p:nvGrpSpPr>
        <p:grpSpPr>
          <a:xfrm>
            <a:off x="9402480" y="1814265"/>
            <a:ext cx="591724" cy="604125"/>
            <a:chOff x="3951850" y="2985350"/>
            <a:chExt cx="407950" cy="416500"/>
          </a:xfrm>
        </p:grpSpPr>
        <p:sp>
          <p:nvSpPr>
            <p:cNvPr id="8" name="Google Shape;613;p39">
              <a:extLst>
                <a:ext uri="{FF2B5EF4-FFF2-40B4-BE49-F238E27FC236}">
                  <a16:creationId xmlns:a16="http://schemas.microsoft.com/office/drawing/2014/main" id="{7B607C5F-F5AC-EF67-3982-E0236FB334AD}"/>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14;p39">
              <a:extLst>
                <a:ext uri="{FF2B5EF4-FFF2-40B4-BE49-F238E27FC236}">
                  <a16:creationId xmlns:a16="http://schemas.microsoft.com/office/drawing/2014/main" id="{1161C841-DB6C-8F4E-206F-CF644E2454C7}"/>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615;p39">
              <a:extLst>
                <a:ext uri="{FF2B5EF4-FFF2-40B4-BE49-F238E27FC236}">
                  <a16:creationId xmlns:a16="http://schemas.microsoft.com/office/drawing/2014/main" id="{EDBA12F4-C3D7-E53B-8F7B-A20B3500ECAA}"/>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16;p39">
              <a:extLst>
                <a:ext uri="{FF2B5EF4-FFF2-40B4-BE49-F238E27FC236}">
                  <a16:creationId xmlns:a16="http://schemas.microsoft.com/office/drawing/2014/main" id="{1AF1365E-02F1-16F9-8D31-EC00BABB6090}"/>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05750891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818147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285750" indent="-285750" algn="ctr">
              <a:buClr>
                <a:srgbClr val="DE0A1D"/>
              </a:buClr>
              <a:buFont typeface="Arial" panose="020B0604020202020204" pitchFamily="34" charset="0"/>
              <a:buChar char="•"/>
            </a:pP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81286" y="761603"/>
            <a:ext cx="9632553" cy="803654"/>
          </a:xfrm>
        </p:spPr>
        <p:txBody>
          <a:bodyPr/>
          <a:lstStyle/>
          <a:p>
            <a:r>
              <a:rPr lang="en-US">
                <a:solidFill>
                  <a:schemeClr val="bg1"/>
                </a:solidFill>
              </a:rPr>
              <a:t>Preventieve techniek</a:t>
            </a:r>
            <a:endParaRPr lang="en-US" dirty="0">
              <a:solidFill>
                <a:schemeClr val="bg1"/>
              </a:solidFill>
            </a:endParaRPr>
          </a:p>
        </p:txBody>
      </p:sp>
      <p:sp>
        <p:nvSpPr>
          <p:cNvPr id="3" name="Oval 2">
            <a:extLst>
              <a:ext uri="{FF2B5EF4-FFF2-40B4-BE49-F238E27FC236}">
                <a16:creationId xmlns:a16="http://schemas.microsoft.com/office/drawing/2014/main" id="{1E44C1FD-7676-3D5C-1BA7-C2628947D62A}"/>
              </a:ext>
            </a:extLst>
          </p:cNvPr>
          <p:cNvSpPr/>
          <p:nvPr/>
        </p:nvSpPr>
        <p:spPr>
          <a:xfrm>
            <a:off x="9569378" y="1645617"/>
            <a:ext cx="916056" cy="916056"/>
          </a:xfrm>
          <a:prstGeom prst="ellipse">
            <a:avLst/>
          </a:pr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cxnSp>
        <p:nvCxnSpPr>
          <p:cNvPr id="6" name="Straight Connector 5">
            <a:extLst>
              <a:ext uri="{FF2B5EF4-FFF2-40B4-BE49-F238E27FC236}">
                <a16:creationId xmlns:a16="http://schemas.microsoft.com/office/drawing/2014/main" id="{78B5F934-09AD-550B-6AB8-03CAF01005E1}"/>
              </a:ext>
            </a:extLst>
          </p:cNvPr>
          <p:cNvCxnSpPr>
            <a:cxnSpLocks/>
          </p:cNvCxnSpPr>
          <p:nvPr/>
        </p:nvCxnSpPr>
        <p:spPr>
          <a:xfrm flipH="1">
            <a:off x="10080140" y="2200865"/>
            <a:ext cx="4680" cy="3920459"/>
          </a:xfrm>
          <a:prstGeom prst="line">
            <a:avLst/>
          </a:prstGeom>
          <a:ln>
            <a:solidFill>
              <a:srgbClr val="DE0A1D"/>
            </a:solidFill>
          </a:ln>
        </p:spPr>
        <p:style>
          <a:lnRef idx="1">
            <a:schemeClr val="accent1"/>
          </a:lnRef>
          <a:fillRef idx="0">
            <a:schemeClr val="accent1"/>
          </a:fillRef>
          <a:effectRef idx="0">
            <a:schemeClr val="accent1"/>
          </a:effectRef>
          <a:fontRef idx="minor">
            <a:schemeClr val="tx1"/>
          </a:fontRef>
        </p:style>
      </p:cxnSp>
      <p:sp>
        <p:nvSpPr>
          <p:cNvPr id="12" name="Text Placeholder 6">
            <a:extLst>
              <a:ext uri="{FF2B5EF4-FFF2-40B4-BE49-F238E27FC236}">
                <a16:creationId xmlns:a16="http://schemas.microsoft.com/office/drawing/2014/main" id="{97082FD8-7554-3632-4EEA-B848EAD335CA}"/>
              </a:ext>
            </a:extLst>
          </p:cNvPr>
          <p:cNvSpPr txBox="1">
            <a:spLocks/>
          </p:cNvSpPr>
          <p:nvPr/>
        </p:nvSpPr>
        <p:spPr>
          <a:xfrm>
            <a:off x="1063223" y="1518000"/>
            <a:ext cx="8770077" cy="104367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003841"/>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spcBef>
                <a:spcPts val="0"/>
              </a:spcBef>
              <a:buClr>
                <a:srgbClr val="DE0A1D"/>
              </a:buClr>
              <a:tabLst>
                <a:tab pos="398463" algn="l"/>
                <a:tab pos="611188" algn="l"/>
              </a:tabLst>
            </a:pPr>
            <a:r>
              <a:rPr lang="nl-NL" sz="2200" dirty="0">
                <a:solidFill>
                  <a:srgbClr val="595959"/>
                </a:solidFill>
              </a:rPr>
              <a:t>Behandel het bezwaar voordat de prospect tijd heeft om het naar voren te brengen</a:t>
            </a:r>
            <a:r>
              <a:rPr lang="en-US" sz="2200" dirty="0">
                <a:solidFill>
                  <a:srgbClr val="595959"/>
                </a:solidFill>
              </a:rPr>
              <a:t>.</a:t>
            </a:r>
          </a:p>
          <a:p>
            <a:pPr marL="342900" indent="-342900">
              <a:spcBef>
                <a:spcPts val="0"/>
              </a:spcBef>
              <a:buClr>
                <a:srgbClr val="EC2179"/>
              </a:buClr>
              <a:buFont typeface="Arial" charset="0"/>
              <a:buChar char="•"/>
              <a:tabLst>
                <a:tab pos="398463" algn="l"/>
                <a:tab pos="611188" algn="l"/>
              </a:tabLst>
            </a:pPr>
            <a:endParaRPr lang="en-US" sz="2200" dirty="0">
              <a:solidFill>
                <a:srgbClr val="595959"/>
              </a:solidFill>
            </a:endParaRPr>
          </a:p>
          <a:p>
            <a:pPr marL="342900" indent="-342900">
              <a:spcBef>
                <a:spcPts val="0"/>
              </a:spcBef>
              <a:buClr>
                <a:srgbClr val="EC2179"/>
              </a:buClr>
              <a:tabLst>
                <a:tab pos="398463" algn="l"/>
                <a:tab pos="611188" algn="l"/>
              </a:tabLst>
            </a:pPr>
            <a:r>
              <a:rPr lang="en-US" sz="2200" dirty="0">
                <a:solidFill>
                  <a:srgbClr val="595959"/>
                </a:solidFill>
              </a:rPr>
              <a:t>	</a:t>
            </a:r>
            <a:r>
              <a:rPr lang="en-US" sz="2200" b="1" dirty="0">
                <a:solidFill>
                  <a:srgbClr val="DE0A1D"/>
                </a:solidFill>
              </a:rPr>
              <a:t>U</a:t>
            </a:r>
            <a:r>
              <a:rPr lang="en-US" sz="2200" b="1" dirty="0">
                <a:solidFill>
                  <a:srgbClr val="595959"/>
                </a:solidFill>
              </a:rPr>
              <a:t>: </a:t>
            </a:r>
            <a:r>
              <a:rPr lang="nl-NL" sz="2200" i="1" dirty="0">
                <a:solidFill>
                  <a:srgbClr val="595959"/>
                </a:solidFill>
              </a:rPr>
              <a:t>Misschien vindt u dit duur, maar we kunnen een maandelijks betalingsplan uitwerken</a:t>
            </a:r>
            <a:endParaRPr lang="en-US" sz="2200" dirty="0">
              <a:solidFill>
                <a:srgbClr val="595959"/>
              </a:solidFill>
            </a:endParaRPr>
          </a:p>
          <a:p>
            <a:pPr>
              <a:spcBef>
                <a:spcPts val="0"/>
              </a:spcBef>
              <a:buClr>
                <a:srgbClr val="EC2179"/>
              </a:buClr>
              <a:tabLst>
                <a:tab pos="398463" algn="l"/>
                <a:tab pos="611188" algn="l"/>
              </a:tabLst>
            </a:pPr>
            <a:r>
              <a:rPr lang="en-US" sz="2200" dirty="0">
                <a:solidFill>
                  <a:srgbClr val="595959"/>
                </a:solidFill>
              </a:rPr>
              <a:t>	</a:t>
            </a:r>
            <a:r>
              <a:rPr lang="en-US" sz="2200" b="1" dirty="0">
                <a:solidFill>
                  <a:srgbClr val="DE0A1D"/>
                </a:solidFill>
              </a:rPr>
              <a:t>U</a:t>
            </a:r>
            <a:r>
              <a:rPr lang="en-US" sz="2200" b="1" dirty="0">
                <a:solidFill>
                  <a:srgbClr val="595959"/>
                </a:solidFill>
              </a:rPr>
              <a:t>: </a:t>
            </a:r>
            <a:r>
              <a:rPr lang="nl-NL" sz="2200" i="1" dirty="0">
                <a:solidFill>
                  <a:srgbClr val="595959"/>
                </a:solidFill>
              </a:rPr>
              <a:t>Een klant van mij zat er niet op te wachten om de administratie extern uit te besteden, totdat ik vertelde over de enorme kostenbesparende maatregelen die het oplevert.</a:t>
            </a:r>
            <a:endParaRPr lang="en-US" sz="2200" i="1" dirty="0">
              <a:solidFill>
                <a:srgbClr val="595959"/>
              </a:solidFill>
            </a:endParaRPr>
          </a:p>
          <a:p>
            <a:r>
              <a:rPr lang="nl-NL" sz="2200" dirty="0">
                <a:solidFill>
                  <a:srgbClr val="595959"/>
                </a:solidFill>
              </a:rPr>
              <a:t>Plaatst u als verkoper in een sterke positie. Ze brengen het bezwaar eerst naar voren, zodat het niet opnieuw kan worden aangevoerd.  Het bezwaar wordt zwakker en de hanteerbaarheid wordt sterker.  Voorbeelden van eerdere klanten zijn essentieel om empathie te tonen en isolatie te voorkomen.</a:t>
            </a:r>
            <a:endParaRPr lang="en-US" sz="2200" dirty="0">
              <a:solidFill>
                <a:srgbClr val="595959"/>
              </a:solidFill>
            </a:endParaRPr>
          </a:p>
          <a:p>
            <a:pPr marR="0" lvl="0" algn="l" defTabSz="914400" rtl="0" eaLnBrk="1" fontAlgn="auto" latinLnBrk="0" hangingPunct="1">
              <a:lnSpc>
                <a:spcPct val="90000"/>
              </a:lnSpc>
              <a:spcBef>
                <a:spcPts val="1000"/>
              </a:spcBef>
              <a:spcAft>
                <a:spcPts val="0"/>
              </a:spcAft>
              <a:buClrTx/>
              <a:buSzTx/>
              <a:tabLst/>
              <a:defRPr/>
            </a:pPr>
            <a:endParaRPr kumimoji="0" lang="en-US" sz="2200" b="0" i="0" u="none" strike="noStrike" kern="1200" cap="none" spc="0" normalizeH="0" baseline="0" noProof="0" dirty="0">
              <a:ln>
                <a:noFill/>
              </a:ln>
              <a:solidFill>
                <a:srgbClr val="595959"/>
              </a:solidFill>
              <a:effectLst/>
              <a:uLnTx/>
              <a:uFillTx/>
              <a:latin typeface="Calibri" panose="020F0502020204030204"/>
              <a:ea typeface="+mn-ea"/>
              <a:cs typeface="+mn-cs"/>
            </a:endParaRPr>
          </a:p>
        </p:txBody>
      </p:sp>
      <p:grpSp>
        <p:nvGrpSpPr>
          <p:cNvPr id="7" name="Google Shape;543;p39">
            <a:extLst>
              <a:ext uri="{FF2B5EF4-FFF2-40B4-BE49-F238E27FC236}">
                <a16:creationId xmlns:a16="http://schemas.microsoft.com/office/drawing/2014/main" id="{7DC74D54-8E37-8B03-7230-CA8FE22EF979}"/>
              </a:ext>
            </a:extLst>
          </p:cNvPr>
          <p:cNvGrpSpPr/>
          <p:nvPr/>
        </p:nvGrpSpPr>
        <p:grpSpPr>
          <a:xfrm>
            <a:off x="9742317" y="1759776"/>
            <a:ext cx="570177" cy="597822"/>
            <a:chOff x="5961125" y="1623900"/>
            <a:chExt cx="427450" cy="448175"/>
          </a:xfrm>
        </p:grpSpPr>
        <p:sp>
          <p:nvSpPr>
            <p:cNvPr id="8" name="Google Shape;544;p39">
              <a:extLst>
                <a:ext uri="{FF2B5EF4-FFF2-40B4-BE49-F238E27FC236}">
                  <a16:creationId xmlns:a16="http://schemas.microsoft.com/office/drawing/2014/main" id="{9E36E320-4E3E-82E6-90A6-F55403D01498}"/>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45;p39">
              <a:extLst>
                <a:ext uri="{FF2B5EF4-FFF2-40B4-BE49-F238E27FC236}">
                  <a16:creationId xmlns:a16="http://schemas.microsoft.com/office/drawing/2014/main" id="{77283CFE-7A5A-C9A4-2214-8DC15258BDC1}"/>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46;p39">
              <a:extLst>
                <a:ext uri="{FF2B5EF4-FFF2-40B4-BE49-F238E27FC236}">
                  <a16:creationId xmlns:a16="http://schemas.microsoft.com/office/drawing/2014/main" id="{F667C1DC-9C38-E9E4-C9F0-1F845E416C8C}"/>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47;p39">
              <a:extLst>
                <a:ext uri="{FF2B5EF4-FFF2-40B4-BE49-F238E27FC236}">
                  <a16:creationId xmlns:a16="http://schemas.microsoft.com/office/drawing/2014/main" id="{FA916ABE-804C-3536-E2E8-0B7B071C2829}"/>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48;p39">
              <a:extLst>
                <a:ext uri="{FF2B5EF4-FFF2-40B4-BE49-F238E27FC236}">
                  <a16:creationId xmlns:a16="http://schemas.microsoft.com/office/drawing/2014/main" id="{39E007C4-5917-E744-F13E-4F79D4B99C5E}"/>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49;p39">
              <a:extLst>
                <a:ext uri="{FF2B5EF4-FFF2-40B4-BE49-F238E27FC236}">
                  <a16:creationId xmlns:a16="http://schemas.microsoft.com/office/drawing/2014/main" id="{B8F12D73-FED0-337C-D27E-1A204FEA8AD2}"/>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50;p39">
              <a:extLst>
                <a:ext uri="{FF2B5EF4-FFF2-40B4-BE49-F238E27FC236}">
                  <a16:creationId xmlns:a16="http://schemas.microsoft.com/office/drawing/2014/main" id="{01407163-0C52-632F-9819-80A69E7F8493}"/>
                </a:ext>
              </a:extLst>
            </p:cNvPr>
            <p:cNvSpPr/>
            <p:nvPr/>
          </p:nvSpPr>
          <p:spPr>
            <a:xfrm>
              <a:off x="6137700" y="1623900"/>
              <a:ext cx="250875" cy="255150"/>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76357773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3EC5B8-1353-E6CA-9142-D7C219EE9B3C}"/>
              </a:ext>
            </a:extLst>
          </p:cNvPr>
          <p:cNvSpPr>
            <a:spLocks noGrp="1"/>
          </p:cNvSpPr>
          <p:nvPr>
            <p:ph type="body" sz="quarter" idx="18"/>
          </p:nvPr>
        </p:nvSpPr>
        <p:spPr>
          <a:xfrm>
            <a:off x="1022344" y="3230177"/>
            <a:ext cx="4867011" cy="3025975"/>
          </a:xfrm>
        </p:spPr>
        <p:txBody>
          <a:bodyPr/>
          <a:lstStyle/>
          <a:p>
            <a:pPr marL="0" indent="0"/>
            <a:r>
              <a:rPr lang="nl-NL" dirty="0"/>
              <a:t>U moet in staat zijn om de verkoop te sluiten wanneer u denkt dat de koper klaar is om te kopen</a:t>
            </a:r>
            <a:endParaRPr lang="en-IE" dirty="0"/>
          </a:p>
        </p:txBody>
      </p:sp>
      <p:sp>
        <p:nvSpPr>
          <p:cNvPr id="3" name="Text Placeholder 2">
            <a:extLst>
              <a:ext uri="{FF2B5EF4-FFF2-40B4-BE49-F238E27FC236}">
                <a16:creationId xmlns:a16="http://schemas.microsoft.com/office/drawing/2014/main" id="{6660F4E4-7F58-4254-C4E1-A0ABF398CF50}"/>
              </a:ext>
            </a:extLst>
          </p:cNvPr>
          <p:cNvSpPr>
            <a:spLocks noGrp="1"/>
          </p:cNvSpPr>
          <p:nvPr>
            <p:ph type="body" sz="quarter" idx="16"/>
          </p:nvPr>
        </p:nvSpPr>
        <p:spPr>
          <a:xfrm>
            <a:off x="960351" y="1964033"/>
            <a:ext cx="4990998" cy="992652"/>
          </a:xfrm>
        </p:spPr>
        <p:txBody>
          <a:bodyPr/>
          <a:lstStyle/>
          <a:p>
            <a:r>
              <a:rPr lang="nl-NL" dirty="0"/>
              <a:t>Ben je klaar om die verkoop te doen?</a:t>
            </a:r>
            <a:endParaRPr lang="en-IE" dirty="0"/>
          </a:p>
        </p:txBody>
      </p:sp>
      <p:pic>
        <p:nvPicPr>
          <p:cNvPr id="6" name="Picture Placeholder 5">
            <a:extLst>
              <a:ext uri="{FF2B5EF4-FFF2-40B4-BE49-F238E27FC236}">
                <a16:creationId xmlns:a16="http://schemas.microsoft.com/office/drawing/2014/main" id="{C37829A5-3E41-0935-E970-0800CE6725E6}"/>
              </a:ext>
            </a:extLst>
          </p:cNvPr>
          <p:cNvPicPr>
            <a:picLocks noGrp="1" noChangeAspect="1"/>
          </p:cNvPicPr>
          <p:nvPr>
            <p:ph type="pic" sz="quarter" idx="42"/>
          </p:nvPr>
        </p:nvPicPr>
        <p:blipFill>
          <a:blip r:embed="rId2"/>
          <a:srcRect l="9519" r="9519"/>
          <a:stretch>
            <a:fillRect/>
          </a:stretch>
        </p:blipFill>
        <p:spPr/>
      </p:pic>
    </p:spTree>
    <p:extLst>
      <p:ext uri="{BB962C8B-B14F-4D97-AF65-F5344CB8AC3E}">
        <p14:creationId xmlns:p14="http://schemas.microsoft.com/office/powerpoint/2010/main" val="142992901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818147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81286" y="761603"/>
            <a:ext cx="9632553" cy="803654"/>
          </a:xfrm>
        </p:spPr>
        <p:txBody>
          <a:bodyPr/>
          <a:lstStyle/>
          <a:p>
            <a:r>
              <a:rPr lang="nl-NL" dirty="0">
                <a:solidFill>
                  <a:schemeClr val="bg1"/>
                </a:solidFill>
              </a:rPr>
              <a:t>Ben je klaar om de deal te sluiten?</a:t>
            </a:r>
            <a:endParaRPr lang="en-US" dirty="0"/>
          </a:p>
        </p:txBody>
      </p:sp>
      <p:sp>
        <p:nvSpPr>
          <p:cNvPr id="3" name="Oval 2">
            <a:extLst>
              <a:ext uri="{FF2B5EF4-FFF2-40B4-BE49-F238E27FC236}">
                <a16:creationId xmlns:a16="http://schemas.microsoft.com/office/drawing/2014/main" id="{1E44C1FD-7676-3D5C-1BA7-C2628947D62A}"/>
              </a:ext>
            </a:extLst>
          </p:cNvPr>
          <p:cNvSpPr/>
          <p:nvPr/>
        </p:nvSpPr>
        <p:spPr>
          <a:xfrm>
            <a:off x="9458532" y="1631004"/>
            <a:ext cx="916056" cy="916056"/>
          </a:xfrm>
          <a:prstGeom prst="ellipse">
            <a:avLst/>
          </a:pr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cxnSp>
        <p:nvCxnSpPr>
          <p:cNvPr id="6" name="Straight Connector 5">
            <a:extLst>
              <a:ext uri="{FF2B5EF4-FFF2-40B4-BE49-F238E27FC236}">
                <a16:creationId xmlns:a16="http://schemas.microsoft.com/office/drawing/2014/main" id="{78B5F934-09AD-550B-6AB8-03CAF01005E1}"/>
              </a:ext>
            </a:extLst>
          </p:cNvPr>
          <p:cNvCxnSpPr>
            <a:cxnSpLocks/>
          </p:cNvCxnSpPr>
          <p:nvPr/>
        </p:nvCxnSpPr>
        <p:spPr>
          <a:xfrm flipH="1">
            <a:off x="9883759" y="2257340"/>
            <a:ext cx="4680" cy="3920459"/>
          </a:xfrm>
          <a:prstGeom prst="line">
            <a:avLst/>
          </a:prstGeom>
          <a:ln>
            <a:solidFill>
              <a:srgbClr val="DE0A1D"/>
            </a:solidFill>
          </a:ln>
        </p:spPr>
        <p:style>
          <a:lnRef idx="1">
            <a:schemeClr val="accent1"/>
          </a:lnRef>
          <a:fillRef idx="0">
            <a:schemeClr val="accent1"/>
          </a:fillRef>
          <a:effectRef idx="0">
            <a:schemeClr val="accent1"/>
          </a:effectRef>
          <a:fontRef idx="minor">
            <a:schemeClr val="tx1"/>
          </a:fontRef>
        </p:style>
      </p:cxnSp>
      <p:grpSp>
        <p:nvGrpSpPr>
          <p:cNvPr id="7" name="Google Shape;543;p39">
            <a:extLst>
              <a:ext uri="{FF2B5EF4-FFF2-40B4-BE49-F238E27FC236}">
                <a16:creationId xmlns:a16="http://schemas.microsoft.com/office/drawing/2014/main" id="{7DC74D54-8E37-8B03-7230-CA8FE22EF979}"/>
              </a:ext>
            </a:extLst>
          </p:cNvPr>
          <p:cNvGrpSpPr/>
          <p:nvPr/>
        </p:nvGrpSpPr>
        <p:grpSpPr>
          <a:xfrm>
            <a:off x="9598670" y="1790121"/>
            <a:ext cx="570177" cy="597822"/>
            <a:chOff x="5961125" y="1623900"/>
            <a:chExt cx="427450" cy="448175"/>
          </a:xfrm>
        </p:grpSpPr>
        <p:sp>
          <p:nvSpPr>
            <p:cNvPr id="8" name="Google Shape;544;p39">
              <a:extLst>
                <a:ext uri="{FF2B5EF4-FFF2-40B4-BE49-F238E27FC236}">
                  <a16:creationId xmlns:a16="http://schemas.microsoft.com/office/drawing/2014/main" id="{9E36E320-4E3E-82E6-90A6-F55403D01498}"/>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45;p39">
              <a:extLst>
                <a:ext uri="{FF2B5EF4-FFF2-40B4-BE49-F238E27FC236}">
                  <a16:creationId xmlns:a16="http://schemas.microsoft.com/office/drawing/2014/main" id="{77283CFE-7A5A-C9A4-2214-8DC15258BDC1}"/>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46;p39">
              <a:extLst>
                <a:ext uri="{FF2B5EF4-FFF2-40B4-BE49-F238E27FC236}">
                  <a16:creationId xmlns:a16="http://schemas.microsoft.com/office/drawing/2014/main" id="{F667C1DC-9C38-E9E4-C9F0-1F845E416C8C}"/>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47;p39">
              <a:extLst>
                <a:ext uri="{FF2B5EF4-FFF2-40B4-BE49-F238E27FC236}">
                  <a16:creationId xmlns:a16="http://schemas.microsoft.com/office/drawing/2014/main" id="{FA916ABE-804C-3536-E2E8-0B7B071C2829}"/>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48;p39">
              <a:extLst>
                <a:ext uri="{FF2B5EF4-FFF2-40B4-BE49-F238E27FC236}">
                  <a16:creationId xmlns:a16="http://schemas.microsoft.com/office/drawing/2014/main" id="{39E007C4-5917-E744-F13E-4F79D4B99C5E}"/>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49;p39">
              <a:extLst>
                <a:ext uri="{FF2B5EF4-FFF2-40B4-BE49-F238E27FC236}">
                  <a16:creationId xmlns:a16="http://schemas.microsoft.com/office/drawing/2014/main" id="{B8F12D73-FED0-337C-D27E-1A204FEA8AD2}"/>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50;p39">
              <a:extLst>
                <a:ext uri="{FF2B5EF4-FFF2-40B4-BE49-F238E27FC236}">
                  <a16:creationId xmlns:a16="http://schemas.microsoft.com/office/drawing/2014/main" id="{01407163-0C52-632F-9819-80A69E7F8493}"/>
                </a:ext>
              </a:extLst>
            </p:cNvPr>
            <p:cNvSpPr/>
            <p:nvPr/>
          </p:nvSpPr>
          <p:spPr>
            <a:xfrm>
              <a:off x="6137700" y="1623900"/>
              <a:ext cx="250875" cy="255150"/>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 name="TextBox 8">
            <a:extLst>
              <a:ext uri="{FF2B5EF4-FFF2-40B4-BE49-F238E27FC236}">
                <a16:creationId xmlns:a16="http://schemas.microsoft.com/office/drawing/2014/main" id="{A6319E8D-B8E9-F377-2BA0-8B7BE95EE031}"/>
              </a:ext>
            </a:extLst>
          </p:cNvPr>
          <p:cNvSpPr txBox="1"/>
          <p:nvPr/>
        </p:nvSpPr>
        <p:spPr>
          <a:xfrm>
            <a:off x="594910" y="1565257"/>
            <a:ext cx="8647567" cy="4154984"/>
          </a:xfrm>
          <a:prstGeom prst="rect">
            <a:avLst/>
          </a:prstGeom>
          <a:noFill/>
        </p:spPr>
        <p:txBody>
          <a:bodyPr wrap="square">
            <a:spAutoFit/>
          </a:bodyPr>
          <a:lstStyle/>
          <a:p>
            <a:pPr marL="285750" indent="-285750">
              <a:buClr>
                <a:srgbClr val="DE0A1D"/>
              </a:buClr>
              <a:buFont typeface="Wingdings" panose="05000000000000000000" pitchFamily="2" charset="2"/>
              <a:buChar char="ü"/>
            </a:pPr>
            <a:r>
              <a:rPr lang="nl-NL" sz="2400" dirty="0">
                <a:solidFill>
                  <a:srgbClr val="595959"/>
                </a:solidFill>
              </a:rPr>
              <a:t>Heeft u er alles aan gedaan om de behoeften van de prospect goed in te schatten?
Heb je alle bezwaren behandeld?
Heb je alle vragen beantwoord?
Heeft u gebruik gemaakt van visuele hulpmiddelen om de claims van het product te ondersteunen of om te laten zien wat het kan?
Heeft u getuigenissen aangeboden van andere klanten die het product/de dienst gebruiken?
Heeft u vastgesteld of er nog andere mensen zijn die betrokken moeten worden bij de aankoopbeslissing? Zo ja, heb je ze ontmoet?</a:t>
            </a:r>
            <a:endParaRPr lang="en-GB" sz="2400" dirty="0">
              <a:solidFill>
                <a:srgbClr val="595959"/>
              </a:solidFill>
            </a:endParaRPr>
          </a:p>
        </p:txBody>
      </p:sp>
    </p:spTree>
    <p:extLst>
      <p:ext uri="{BB962C8B-B14F-4D97-AF65-F5344CB8AC3E}">
        <p14:creationId xmlns:p14="http://schemas.microsoft.com/office/powerpoint/2010/main" val="1963569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905256" y="1403654"/>
            <a:ext cx="4901986" cy="3849918"/>
          </a:xfrm>
        </p:spPr>
        <p:txBody>
          <a:bodyPr/>
          <a:lstStyle/>
          <a:p>
            <a:pPr marL="0" indent="0"/>
            <a:r>
              <a:rPr lang="nl-NL"/>
              <a:t>In de kern is marketing elk contact tussen u en iemand die van u kan kopen. 
Het is alles wat u doet om uw product of dienst in handen te geven van potentiële klanten.
 Het is belangrijk om marketing te zien als een proces, niet als een evenement.
 Het is geen functie; Het is een manier van zakendoen. Het is een mentaliteit.</a:t>
            </a:r>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1" y="600000"/>
            <a:ext cx="806917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Marketing gaat over opvallen</a:t>
            </a:r>
            <a:endParaRPr lang="en-US" dirty="0"/>
          </a:p>
        </p:txBody>
      </p:sp>
      <p:pic>
        <p:nvPicPr>
          <p:cNvPr id="7" name="Picture 6">
            <a:extLst>
              <a:ext uri="{FF2B5EF4-FFF2-40B4-BE49-F238E27FC236}">
                <a16:creationId xmlns:a16="http://schemas.microsoft.com/office/drawing/2014/main" id="{110B2787-71D6-727C-B657-9ED7ACFE2601}"/>
              </a:ext>
            </a:extLst>
          </p:cNvPr>
          <p:cNvPicPr>
            <a:picLocks noChangeAspect="1"/>
          </p:cNvPicPr>
          <p:nvPr/>
        </p:nvPicPr>
        <p:blipFill>
          <a:blip r:embed="rId2"/>
          <a:stretch>
            <a:fillRect/>
          </a:stretch>
        </p:blipFill>
        <p:spPr>
          <a:xfrm>
            <a:off x="5807242" y="1637781"/>
            <a:ext cx="4901987" cy="3267991"/>
          </a:xfrm>
          <a:prstGeom prst="rect">
            <a:avLst/>
          </a:prstGeom>
        </p:spPr>
      </p:pic>
      <p:sp>
        <p:nvSpPr>
          <p:cNvPr id="9" name="TextBox 8">
            <a:extLst>
              <a:ext uri="{FF2B5EF4-FFF2-40B4-BE49-F238E27FC236}">
                <a16:creationId xmlns:a16="http://schemas.microsoft.com/office/drawing/2014/main" id="{44690549-DBB9-DFC6-EF6E-5A33B7E6F374}"/>
              </a:ext>
            </a:extLst>
          </p:cNvPr>
          <p:cNvSpPr txBox="1"/>
          <p:nvPr/>
        </p:nvSpPr>
        <p:spPr>
          <a:xfrm>
            <a:off x="5807242" y="4978296"/>
            <a:ext cx="5084278" cy="830997"/>
          </a:xfrm>
          <a:prstGeom prst="rect">
            <a:avLst/>
          </a:prstGeom>
          <a:noFill/>
        </p:spPr>
        <p:txBody>
          <a:bodyPr wrap="square">
            <a:spAutoFit/>
          </a:bodyPr>
          <a:lstStyle/>
          <a:p>
            <a:r>
              <a:rPr lang="nl-NL" sz="2400">
                <a:solidFill>
                  <a:srgbClr val="47B5C8"/>
                </a:solidFill>
              </a:rPr>
              <a:t>Het gaat erom u te helpen opgemerkt te worden in een drukke markt.</a:t>
            </a:r>
            <a:endParaRPr lang="en-US" sz="2400" dirty="0">
              <a:solidFill>
                <a:srgbClr val="47B5C8"/>
              </a:solidFill>
            </a:endParaRPr>
          </a:p>
        </p:txBody>
      </p:sp>
    </p:spTree>
    <p:extLst>
      <p:ext uri="{BB962C8B-B14F-4D97-AF65-F5344CB8AC3E}">
        <p14:creationId xmlns:p14="http://schemas.microsoft.com/office/powerpoint/2010/main" val="270665332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381286" y="545334"/>
            <a:ext cx="818147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2900" y="662704"/>
            <a:ext cx="9632553" cy="803654"/>
          </a:xfrm>
        </p:spPr>
        <p:txBody>
          <a:bodyPr/>
          <a:lstStyle/>
          <a:p>
            <a:r>
              <a:rPr lang="en-US" dirty="0">
                <a:solidFill>
                  <a:schemeClr val="bg1"/>
                </a:solidFill>
              </a:rPr>
              <a:t>Closing-</a:t>
            </a:r>
            <a:r>
              <a:rPr lang="en-US" dirty="0" err="1">
                <a:solidFill>
                  <a:schemeClr val="bg1"/>
                </a:solidFill>
              </a:rPr>
              <a:t>techniek</a:t>
            </a:r>
            <a:endParaRPr lang="en-US" dirty="0"/>
          </a:p>
        </p:txBody>
      </p:sp>
      <p:sp>
        <p:nvSpPr>
          <p:cNvPr id="8" name="TextBox 7">
            <a:extLst>
              <a:ext uri="{FF2B5EF4-FFF2-40B4-BE49-F238E27FC236}">
                <a16:creationId xmlns:a16="http://schemas.microsoft.com/office/drawing/2014/main" id="{2BB58133-E930-3DFD-5B29-B40CA050D9B6}"/>
              </a:ext>
            </a:extLst>
          </p:cNvPr>
          <p:cNvSpPr txBox="1"/>
          <p:nvPr/>
        </p:nvSpPr>
        <p:spPr>
          <a:xfrm>
            <a:off x="918628" y="4085116"/>
            <a:ext cx="1729478" cy="646331"/>
          </a:xfrm>
          <a:prstGeom prst="rect">
            <a:avLst/>
          </a:prstGeom>
          <a:noFill/>
        </p:spPr>
        <p:txBody>
          <a:bodyPr wrap="square">
            <a:spAutoFit/>
          </a:bodyPr>
          <a:lstStyle/>
          <a:p>
            <a:pPr marL="17463" lvl="1" algn="ctr"/>
            <a:r>
              <a:rPr lang="en-US" altLang="en-US" dirty="0">
                <a:solidFill>
                  <a:srgbClr val="47B5C8"/>
                </a:solidFill>
              </a:rPr>
              <a:t>VERMOEDELIJK SLUITEN</a:t>
            </a:r>
            <a:endParaRPr lang="is-IS" altLang="en-US" dirty="0">
              <a:solidFill>
                <a:srgbClr val="47B5C8"/>
              </a:solidFill>
            </a:endParaRPr>
          </a:p>
        </p:txBody>
      </p:sp>
      <p:cxnSp>
        <p:nvCxnSpPr>
          <p:cNvPr id="5" name="Straight Connector 4">
            <a:extLst>
              <a:ext uri="{FF2B5EF4-FFF2-40B4-BE49-F238E27FC236}">
                <a16:creationId xmlns:a16="http://schemas.microsoft.com/office/drawing/2014/main" id="{4407558B-CE70-4C34-0495-5FB713400527}"/>
              </a:ext>
            </a:extLst>
          </p:cNvPr>
          <p:cNvCxnSpPr>
            <a:cxnSpLocks/>
          </p:cNvCxnSpPr>
          <p:nvPr/>
        </p:nvCxnSpPr>
        <p:spPr>
          <a:xfrm>
            <a:off x="381286" y="3429000"/>
            <a:ext cx="10660525"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51C01154-BAF5-429D-CCFD-593AFE52A0D5}"/>
              </a:ext>
            </a:extLst>
          </p:cNvPr>
          <p:cNvSpPr/>
          <p:nvPr/>
        </p:nvSpPr>
        <p:spPr>
          <a:xfrm>
            <a:off x="1263057" y="2772885"/>
            <a:ext cx="1127722" cy="1119596"/>
          </a:xfrm>
          <a:prstGeom prst="ellipse">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sp>
        <p:nvSpPr>
          <p:cNvPr id="13" name="Oval 12">
            <a:extLst>
              <a:ext uri="{FF2B5EF4-FFF2-40B4-BE49-F238E27FC236}">
                <a16:creationId xmlns:a16="http://schemas.microsoft.com/office/drawing/2014/main" id="{AF70BB4C-F533-C805-8E41-7C60E5F92B8F}"/>
              </a:ext>
            </a:extLst>
          </p:cNvPr>
          <p:cNvSpPr/>
          <p:nvPr/>
        </p:nvSpPr>
        <p:spPr>
          <a:xfrm>
            <a:off x="3719188" y="2803881"/>
            <a:ext cx="1127721" cy="1119596"/>
          </a:xfrm>
          <a:prstGeom prst="ellipse">
            <a:avLst/>
          </a:pr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sp>
        <p:nvSpPr>
          <p:cNvPr id="15" name="Oval 14">
            <a:extLst>
              <a:ext uri="{FF2B5EF4-FFF2-40B4-BE49-F238E27FC236}">
                <a16:creationId xmlns:a16="http://schemas.microsoft.com/office/drawing/2014/main" id="{8CA0C4C8-E2AE-F870-A921-B3E4B6A54B44}"/>
              </a:ext>
            </a:extLst>
          </p:cNvPr>
          <p:cNvSpPr/>
          <p:nvPr/>
        </p:nvSpPr>
        <p:spPr>
          <a:xfrm>
            <a:off x="6175319" y="2740545"/>
            <a:ext cx="1127722" cy="1119596"/>
          </a:xfrm>
          <a:prstGeom prst="ellipse">
            <a:avLst/>
          </a:pr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sp>
        <p:nvSpPr>
          <p:cNvPr id="16" name="Oval 15">
            <a:extLst>
              <a:ext uri="{FF2B5EF4-FFF2-40B4-BE49-F238E27FC236}">
                <a16:creationId xmlns:a16="http://schemas.microsoft.com/office/drawing/2014/main" id="{29CE3B80-CE16-CCE4-08B1-4BCA7AB39393}"/>
              </a:ext>
            </a:extLst>
          </p:cNvPr>
          <p:cNvSpPr/>
          <p:nvPr/>
        </p:nvSpPr>
        <p:spPr>
          <a:xfrm>
            <a:off x="8444723" y="2671315"/>
            <a:ext cx="1127722" cy="1119596"/>
          </a:xfrm>
          <a:prstGeom prst="ellipse">
            <a:avLst/>
          </a:pr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sp>
        <p:nvSpPr>
          <p:cNvPr id="35" name="TextBox 34">
            <a:extLst>
              <a:ext uri="{FF2B5EF4-FFF2-40B4-BE49-F238E27FC236}">
                <a16:creationId xmlns:a16="http://schemas.microsoft.com/office/drawing/2014/main" id="{0B68FD6B-D72E-4E33-2480-F4AADE47AEB5}"/>
              </a:ext>
            </a:extLst>
          </p:cNvPr>
          <p:cNvSpPr txBox="1"/>
          <p:nvPr/>
        </p:nvSpPr>
        <p:spPr>
          <a:xfrm>
            <a:off x="3259419" y="4054119"/>
            <a:ext cx="2047257" cy="646331"/>
          </a:xfrm>
          <a:prstGeom prst="rect">
            <a:avLst/>
          </a:prstGeom>
          <a:noFill/>
        </p:spPr>
        <p:txBody>
          <a:bodyPr wrap="square">
            <a:spAutoFit/>
          </a:bodyPr>
          <a:lstStyle/>
          <a:p>
            <a:pPr marL="17463" lvl="1" algn="ctr"/>
            <a:r>
              <a:rPr lang="is-IS" altLang="en-US">
                <a:solidFill>
                  <a:srgbClr val="FDBD22"/>
                </a:solidFill>
              </a:rPr>
              <a:t>VOORWAARDELIJKE AFSLUITING</a:t>
            </a:r>
            <a:endParaRPr lang="is-IS" altLang="en-US" dirty="0">
              <a:solidFill>
                <a:srgbClr val="FDBD22"/>
              </a:solidFill>
            </a:endParaRPr>
          </a:p>
        </p:txBody>
      </p:sp>
      <p:sp>
        <p:nvSpPr>
          <p:cNvPr id="36" name="TextBox 35">
            <a:extLst>
              <a:ext uri="{FF2B5EF4-FFF2-40B4-BE49-F238E27FC236}">
                <a16:creationId xmlns:a16="http://schemas.microsoft.com/office/drawing/2014/main" id="{6ABFD330-474A-7DD1-34BD-DF47895C9E4B}"/>
              </a:ext>
            </a:extLst>
          </p:cNvPr>
          <p:cNvSpPr txBox="1"/>
          <p:nvPr/>
        </p:nvSpPr>
        <p:spPr>
          <a:xfrm>
            <a:off x="6072179" y="4054119"/>
            <a:ext cx="1377594" cy="646331"/>
          </a:xfrm>
          <a:prstGeom prst="rect">
            <a:avLst/>
          </a:prstGeom>
          <a:noFill/>
        </p:spPr>
        <p:txBody>
          <a:bodyPr wrap="square">
            <a:spAutoFit/>
          </a:bodyPr>
          <a:lstStyle/>
          <a:p>
            <a:pPr marL="17463" lvl="1" algn="ctr"/>
            <a:r>
              <a:rPr lang="en-US" altLang="en-US">
                <a:solidFill>
                  <a:srgbClr val="D9552F"/>
                </a:solidFill>
              </a:rPr>
              <a:t>BONUS SLUITEN</a:t>
            </a:r>
            <a:endParaRPr lang="is-IS" altLang="en-US" dirty="0">
              <a:solidFill>
                <a:srgbClr val="D9552F"/>
              </a:solidFill>
            </a:endParaRPr>
          </a:p>
        </p:txBody>
      </p:sp>
      <p:sp>
        <p:nvSpPr>
          <p:cNvPr id="37" name="TextBox 36">
            <a:extLst>
              <a:ext uri="{FF2B5EF4-FFF2-40B4-BE49-F238E27FC236}">
                <a16:creationId xmlns:a16="http://schemas.microsoft.com/office/drawing/2014/main" id="{6C9C66EB-BD51-0B00-98E6-665908809798}"/>
              </a:ext>
            </a:extLst>
          </p:cNvPr>
          <p:cNvSpPr txBox="1"/>
          <p:nvPr/>
        </p:nvSpPr>
        <p:spPr>
          <a:xfrm>
            <a:off x="8010665" y="4075235"/>
            <a:ext cx="1995835" cy="646331"/>
          </a:xfrm>
          <a:prstGeom prst="rect">
            <a:avLst/>
          </a:prstGeom>
          <a:noFill/>
        </p:spPr>
        <p:txBody>
          <a:bodyPr wrap="square">
            <a:spAutoFit/>
          </a:bodyPr>
          <a:lstStyle/>
          <a:p>
            <a:pPr marL="17463" lvl="1" algn="ctr"/>
            <a:r>
              <a:rPr lang="en-US" altLang="en-US" dirty="0">
                <a:solidFill>
                  <a:srgbClr val="DE0A1D"/>
                </a:solidFill>
              </a:rPr>
              <a:t>KLANTREFERENTIE SLUITEN</a:t>
            </a:r>
            <a:endParaRPr lang="is-IS" altLang="en-US" dirty="0">
              <a:solidFill>
                <a:srgbClr val="DE0A1D"/>
              </a:solidFill>
            </a:endParaRPr>
          </a:p>
        </p:txBody>
      </p:sp>
      <p:sp>
        <p:nvSpPr>
          <p:cNvPr id="3" name="Google Shape;232;p8">
            <a:extLst>
              <a:ext uri="{FF2B5EF4-FFF2-40B4-BE49-F238E27FC236}">
                <a16:creationId xmlns:a16="http://schemas.microsoft.com/office/drawing/2014/main" id="{5C1722B2-2672-2946-49D7-DA8D84DCCE32}"/>
              </a:ext>
            </a:extLst>
          </p:cNvPr>
          <p:cNvSpPr/>
          <p:nvPr/>
        </p:nvSpPr>
        <p:spPr>
          <a:xfrm>
            <a:off x="1445883" y="3164150"/>
            <a:ext cx="674968" cy="431840"/>
          </a:xfrm>
          <a:custGeom>
            <a:avLst/>
            <a:gdLst/>
            <a:ahLst/>
            <a:cxnLst/>
            <a:rect l="l" t="t" r="r" b="b"/>
            <a:pathLst>
              <a:path w="6674" h="4270" extrusionOk="0">
                <a:moveTo>
                  <a:pt x="3058" y="578"/>
                </a:moveTo>
                <a:lnTo>
                  <a:pt x="3132" y="672"/>
                </a:lnTo>
                <a:lnTo>
                  <a:pt x="3207" y="765"/>
                </a:lnTo>
                <a:lnTo>
                  <a:pt x="3244" y="895"/>
                </a:lnTo>
                <a:lnTo>
                  <a:pt x="3244" y="1026"/>
                </a:lnTo>
                <a:lnTo>
                  <a:pt x="3225" y="1156"/>
                </a:lnTo>
                <a:lnTo>
                  <a:pt x="3188" y="1268"/>
                </a:lnTo>
                <a:lnTo>
                  <a:pt x="3132" y="1380"/>
                </a:lnTo>
                <a:lnTo>
                  <a:pt x="3058" y="1473"/>
                </a:lnTo>
                <a:lnTo>
                  <a:pt x="2965" y="1566"/>
                </a:lnTo>
                <a:lnTo>
                  <a:pt x="2853" y="1622"/>
                </a:lnTo>
                <a:lnTo>
                  <a:pt x="2722" y="1659"/>
                </a:lnTo>
                <a:lnTo>
                  <a:pt x="2592" y="1678"/>
                </a:lnTo>
                <a:lnTo>
                  <a:pt x="2461" y="1659"/>
                </a:lnTo>
                <a:lnTo>
                  <a:pt x="2349" y="1622"/>
                </a:lnTo>
                <a:lnTo>
                  <a:pt x="2238" y="1566"/>
                </a:lnTo>
                <a:lnTo>
                  <a:pt x="2144" y="1473"/>
                </a:lnTo>
                <a:lnTo>
                  <a:pt x="2051" y="1380"/>
                </a:lnTo>
                <a:lnTo>
                  <a:pt x="1995" y="1268"/>
                </a:lnTo>
                <a:lnTo>
                  <a:pt x="1958" y="1156"/>
                </a:lnTo>
                <a:lnTo>
                  <a:pt x="1958" y="1026"/>
                </a:lnTo>
                <a:lnTo>
                  <a:pt x="1865" y="1193"/>
                </a:lnTo>
                <a:lnTo>
                  <a:pt x="1809" y="1380"/>
                </a:lnTo>
                <a:lnTo>
                  <a:pt x="1772" y="1566"/>
                </a:lnTo>
                <a:lnTo>
                  <a:pt x="1772" y="1771"/>
                </a:lnTo>
                <a:lnTo>
                  <a:pt x="1772" y="1920"/>
                </a:lnTo>
                <a:lnTo>
                  <a:pt x="1790" y="2088"/>
                </a:lnTo>
                <a:lnTo>
                  <a:pt x="1827" y="2237"/>
                </a:lnTo>
                <a:lnTo>
                  <a:pt x="1883" y="2386"/>
                </a:lnTo>
                <a:lnTo>
                  <a:pt x="1958" y="2517"/>
                </a:lnTo>
                <a:lnTo>
                  <a:pt x="2033" y="2647"/>
                </a:lnTo>
                <a:lnTo>
                  <a:pt x="2126" y="2759"/>
                </a:lnTo>
                <a:lnTo>
                  <a:pt x="2219" y="2871"/>
                </a:lnTo>
                <a:lnTo>
                  <a:pt x="2331" y="2983"/>
                </a:lnTo>
                <a:lnTo>
                  <a:pt x="2461" y="3076"/>
                </a:lnTo>
                <a:lnTo>
                  <a:pt x="2592" y="3151"/>
                </a:lnTo>
                <a:lnTo>
                  <a:pt x="2722" y="3225"/>
                </a:lnTo>
                <a:lnTo>
                  <a:pt x="2871" y="3263"/>
                </a:lnTo>
                <a:lnTo>
                  <a:pt x="3020" y="3318"/>
                </a:lnTo>
                <a:lnTo>
                  <a:pt x="3188" y="3337"/>
                </a:lnTo>
                <a:lnTo>
                  <a:pt x="3505" y="3337"/>
                </a:lnTo>
                <a:lnTo>
                  <a:pt x="3654" y="3318"/>
                </a:lnTo>
                <a:lnTo>
                  <a:pt x="3803" y="3263"/>
                </a:lnTo>
                <a:lnTo>
                  <a:pt x="3952" y="3225"/>
                </a:lnTo>
                <a:lnTo>
                  <a:pt x="4102" y="3151"/>
                </a:lnTo>
                <a:lnTo>
                  <a:pt x="4232" y="3076"/>
                </a:lnTo>
                <a:lnTo>
                  <a:pt x="4344" y="2983"/>
                </a:lnTo>
                <a:lnTo>
                  <a:pt x="4456" y="2871"/>
                </a:lnTo>
                <a:lnTo>
                  <a:pt x="4568" y="2759"/>
                </a:lnTo>
                <a:lnTo>
                  <a:pt x="4642" y="2647"/>
                </a:lnTo>
                <a:lnTo>
                  <a:pt x="4735" y="2517"/>
                </a:lnTo>
                <a:lnTo>
                  <a:pt x="4791" y="2386"/>
                </a:lnTo>
                <a:lnTo>
                  <a:pt x="4847" y="2237"/>
                </a:lnTo>
                <a:lnTo>
                  <a:pt x="4884" y="2088"/>
                </a:lnTo>
                <a:lnTo>
                  <a:pt x="4903" y="1920"/>
                </a:lnTo>
                <a:lnTo>
                  <a:pt x="4922" y="1771"/>
                </a:lnTo>
                <a:lnTo>
                  <a:pt x="4922" y="1622"/>
                </a:lnTo>
                <a:lnTo>
                  <a:pt x="4903" y="1492"/>
                </a:lnTo>
                <a:lnTo>
                  <a:pt x="4829" y="1249"/>
                </a:lnTo>
                <a:lnTo>
                  <a:pt x="4735" y="1026"/>
                </a:lnTo>
                <a:lnTo>
                  <a:pt x="4586" y="802"/>
                </a:lnTo>
                <a:lnTo>
                  <a:pt x="4829" y="914"/>
                </a:lnTo>
                <a:lnTo>
                  <a:pt x="5052" y="1044"/>
                </a:lnTo>
                <a:lnTo>
                  <a:pt x="5276" y="1193"/>
                </a:lnTo>
                <a:lnTo>
                  <a:pt x="5462" y="1343"/>
                </a:lnTo>
                <a:lnTo>
                  <a:pt x="5667" y="1529"/>
                </a:lnTo>
                <a:lnTo>
                  <a:pt x="5835" y="1715"/>
                </a:lnTo>
                <a:lnTo>
                  <a:pt x="5984" y="1920"/>
                </a:lnTo>
                <a:lnTo>
                  <a:pt x="6133" y="2144"/>
                </a:lnTo>
                <a:lnTo>
                  <a:pt x="6021" y="2312"/>
                </a:lnTo>
                <a:lnTo>
                  <a:pt x="5891" y="2480"/>
                </a:lnTo>
                <a:lnTo>
                  <a:pt x="5761" y="2629"/>
                </a:lnTo>
                <a:lnTo>
                  <a:pt x="5630" y="2778"/>
                </a:lnTo>
                <a:lnTo>
                  <a:pt x="5481" y="2927"/>
                </a:lnTo>
                <a:lnTo>
                  <a:pt x="5313" y="3057"/>
                </a:lnTo>
                <a:lnTo>
                  <a:pt x="5145" y="3169"/>
                </a:lnTo>
                <a:lnTo>
                  <a:pt x="4978" y="3281"/>
                </a:lnTo>
                <a:lnTo>
                  <a:pt x="4791" y="3374"/>
                </a:lnTo>
                <a:lnTo>
                  <a:pt x="4605" y="3468"/>
                </a:lnTo>
                <a:lnTo>
                  <a:pt x="4400" y="3542"/>
                </a:lnTo>
                <a:lnTo>
                  <a:pt x="4195" y="3598"/>
                </a:lnTo>
                <a:lnTo>
                  <a:pt x="3990" y="3654"/>
                </a:lnTo>
                <a:lnTo>
                  <a:pt x="3785" y="3691"/>
                </a:lnTo>
                <a:lnTo>
                  <a:pt x="3561" y="3710"/>
                </a:lnTo>
                <a:lnTo>
                  <a:pt x="3114" y="3710"/>
                </a:lnTo>
                <a:lnTo>
                  <a:pt x="2909" y="3691"/>
                </a:lnTo>
                <a:lnTo>
                  <a:pt x="2685" y="3654"/>
                </a:lnTo>
                <a:lnTo>
                  <a:pt x="2480" y="3598"/>
                </a:lnTo>
                <a:lnTo>
                  <a:pt x="2275" y="3542"/>
                </a:lnTo>
                <a:lnTo>
                  <a:pt x="2088" y="3468"/>
                </a:lnTo>
                <a:lnTo>
                  <a:pt x="1902" y="3374"/>
                </a:lnTo>
                <a:lnTo>
                  <a:pt x="1716" y="3281"/>
                </a:lnTo>
                <a:lnTo>
                  <a:pt x="1529" y="3169"/>
                </a:lnTo>
                <a:lnTo>
                  <a:pt x="1361" y="3057"/>
                </a:lnTo>
                <a:lnTo>
                  <a:pt x="1212" y="2927"/>
                </a:lnTo>
                <a:lnTo>
                  <a:pt x="1063" y="2778"/>
                </a:lnTo>
                <a:lnTo>
                  <a:pt x="914" y="2629"/>
                </a:lnTo>
                <a:lnTo>
                  <a:pt x="784" y="2480"/>
                </a:lnTo>
                <a:lnTo>
                  <a:pt x="672" y="2312"/>
                </a:lnTo>
                <a:lnTo>
                  <a:pt x="560" y="2144"/>
                </a:lnTo>
                <a:lnTo>
                  <a:pt x="653" y="1976"/>
                </a:lnTo>
                <a:lnTo>
                  <a:pt x="765" y="1827"/>
                </a:lnTo>
                <a:lnTo>
                  <a:pt x="1007" y="1529"/>
                </a:lnTo>
                <a:lnTo>
                  <a:pt x="1287" y="1287"/>
                </a:lnTo>
                <a:lnTo>
                  <a:pt x="1436" y="1175"/>
                </a:lnTo>
                <a:lnTo>
                  <a:pt x="1604" y="1063"/>
                </a:lnTo>
                <a:lnTo>
                  <a:pt x="1772" y="970"/>
                </a:lnTo>
                <a:lnTo>
                  <a:pt x="1939" y="877"/>
                </a:lnTo>
                <a:lnTo>
                  <a:pt x="2107" y="802"/>
                </a:lnTo>
                <a:lnTo>
                  <a:pt x="2293" y="727"/>
                </a:lnTo>
                <a:lnTo>
                  <a:pt x="2480" y="672"/>
                </a:lnTo>
                <a:lnTo>
                  <a:pt x="2666" y="634"/>
                </a:lnTo>
                <a:lnTo>
                  <a:pt x="2871" y="597"/>
                </a:lnTo>
                <a:lnTo>
                  <a:pt x="3058" y="578"/>
                </a:lnTo>
                <a:close/>
                <a:moveTo>
                  <a:pt x="3337" y="1"/>
                </a:moveTo>
                <a:lnTo>
                  <a:pt x="3076" y="19"/>
                </a:lnTo>
                <a:lnTo>
                  <a:pt x="2834" y="38"/>
                </a:lnTo>
                <a:lnTo>
                  <a:pt x="2573" y="75"/>
                </a:lnTo>
                <a:lnTo>
                  <a:pt x="2331" y="131"/>
                </a:lnTo>
                <a:lnTo>
                  <a:pt x="2107" y="206"/>
                </a:lnTo>
                <a:lnTo>
                  <a:pt x="1865" y="299"/>
                </a:lnTo>
                <a:lnTo>
                  <a:pt x="1641" y="392"/>
                </a:lnTo>
                <a:lnTo>
                  <a:pt x="1436" y="504"/>
                </a:lnTo>
                <a:lnTo>
                  <a:pt x="1231" y="634"/>
                </a:lnTo>
                <a:lnTo>
                  <a:pt x="1026" y="783"/>
                </a:lnTo>
                <a:lnTo>
                  <a:pt x="840" y="933"/>
                </a:lnTo>
                <a:lnTo>
                  <a:pt x="672" y="1100"/>
                </a:lnTo>
                <a:lnTo>
                  <a:pt x="504" y="1268"/>
                </a:lnTo>
                <a:lnTo>
                  <a:pt x="355" y="1454"/>
                </a:lnTo>
                <a:lnTo>
                  <a:pt x="206" y="1641"/>
                </a:lnTo>
                <a:lnTo>
                  <a:pt x="75" y="1846"/>
                </a:lnTo>
                <a:lnTo>
                  <a:pt x="19" y="1995"/>
                </a:lnTo>
                <a:lnTo>
                  <a:pt x="1" y="2144"/>
                </a:lnTo>
                <a:lnTo>
                  <a:pt x="19" y="2275"/>
                </a:lnTo>
                <a:lnTo>
                  <a:pt x="75" y="2424"/>
                </a:lnTo>
                <a:lnTo>
                  <a:pt x="206" y="2629"/>
                </a:lnTo>
                <a:lnTo>
                  <a:pt x="355" y="2815"/>
                </a:lnTo>
                <a:lnTo>
                  <a:pt x="504" y="3002"/>
                </a:lnTo>
                <a:lnTo>
                  <a:pt x="672" y="3169"/>
                </a:lnTo>
                <a:lnTo>
                  <a:pt x="840" y="3337"/>
                </a:lnTo>
                <a:lnTo>
                  <a:pt x="1026" y="3486"/>
                </a:lnTo>
                <a:lnTo>
                  <a:pt x="1231" y="3635"/>
                </a:lnTo>
                <a:lnTo>
                  <a:pt x="1436" y="3766"/>
                </a:lnTo>
                <a:lnTo>
                  <a:pt x="1641" y="3878"/>
                </a:lnTo>
                <a:lnTo>
                  <a:pt x="1865" y="3971"/>
                </a:lnTo>
                <a:lnTo>
                  <a:pt x="2107" y="4064"/>
                </a:lnTo>
                <a:lnTo>
                  <a:pt x="2331" y="4139"/>
                </a:lnTo>
                <a:lnTo>
                  <a:pt x="2573" y="4195"/>
                </a:lnTo>
                <a:lnTo>
                  <a:pt x="2834" y="4232"/>
                </a:lnTo>
                <a:lnTo>
                  <a:pt x="3076" y="4269"/>
                </a:lnTo>
                <a:lnTo>
                  <a:pt x="3598" y="4269"/>
                </a:lnTo>
                <a:lnTo>
                  <a:pt x="3859" y="4232"/>
                </a:lnTo>
                <a:lnTo>
                  <a:pt x="4102" y="4195"/>
                </a:lnTo>
                <a:lnTo>
                  <a:pt x="4344" y="4139"/>
                </a:lnTo>
                <a:lnTo>
                  <a:pt x="4586" y="4064"/>
                </a:lnTo>
                <a:lnTo>
                  <a:pt x="4810" y="3971"/>
                </a:lnTo>
                <a:lnTo>
                  <a:pt x="5034" y="3878"/>
                </a:lnTo>
                <a:lnTo>
                  <a:pt x="5257" y="3766"/>
                </a:lnTo>
                <a:lnTo>
                  <a:pt x="5462" y="3635"/>
                </a:lnTo>
                <a:lnTo>
                  <a:pt x="5649" y="3486"/>
                </a:lnTo>
                <a:lnTo>
                  <a:pt x="5835" y="3337"/>
                </a:lnTo>
                <a:lnTo>
                  <a:pt x="6021" y="3169"/>
                </a:lnTo>
                <a:lnTo>
                  <a:pt x="6189" y="3002"/>
                </a:lnTo>
                <a:lnTo>
                  <a:pt x="6338" y="2815"/>
                </a:lnTo>
                <a:lnTo>
                  <a:pt x="6469" y="2629"/>
                </a:lnTo>
                <a:lnTo>
                  <a:pt x="6599" y="2424"/>
                </a:lnTo>
                <a:lnTo>
                  <a:pt x="6655" y="2275"/>
                </a:lnTo>
                <a:lnTo>
                  <a:pt x="6674" y="2144"/>
                </a:lnTo>
                <a:lnTo>
                  <a:pt x="6655" y="1995"/>
                </a:lnTo>
                <a:lnTo>
                  <a:pt x="6599" y="1846"/>
                </a:lnTo>
                <a:lnTo>
                  <a:pt x="6469" y="1641"/>
                </a:lnTo>
                <a:lnTo>
                  <a:pt x="6338" y="1454"/>
                </a:lnTo>
                <a:lnTo>
                  <a:pt x="6171" y="1268"/>
                </a:lnTo>
                <a:lnTo>
                  <a:pt x="6021" y="1100"/>
                </a:lnTo>
                <a:lnTo>
                  <a:pt x="5835" y="933"/>
                </a:lnTo>
                <a:lnTo>
                  <a:pt x="5649" y="783"/>
                </a:lnTo>
                <a:lnTo>
                  <a:pt x="5462" y="634"/>
                </a:lnTo>
                <a:lnTo>
                  <a:pt x="5257" y="504"/>
                </a:lnTo>
                <a:lnTo>
                  <a:pt x="5034" y="392"/>
                </a:lnTo>
                <a:lnTo>
                  <a:pt x="4810" y="299"/>
                </a:lnTo>
                <a:lnTo>
                  <a:pt x="4586" y="206"/>
                </a:lnTo>
                <a:lnTo>
                  <a:pt x="4344" y="131"/>
                </a:lnTo>
                <a:lnTo>
                  <a:pt x="4102" y="75"/>
                </a:lnTo>
                <a:lnTo>
                  <a:pt x="3859" y="38"/>
                </a:lnTo>
                <a:lnTo>
                  <a:pt x="3598" y="19"/>
                </a:lnTo>
                <a:lnTo>
                  <a:pt x="3337" y="1"/>
                </a:lnTo>
                <a:close/>
              </a:path>
            </a:pathLst>
          </a:custGeom>
          <a:noFill/>
          <a:ln w="19050">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26;p7">
            <a:extLst>
              <a:ext uri="{FF2B5EF4-FFF2-40B4-BE49-F238E27FC236}">
                <a16:creationId xmlns:a16="http://schemas.microsoft.com/office/drawing/2014/main" id="{2E676BE1-2C60-1442-BBAF-4BBD6B5BCC4F}"/>
              </a:ext>
            </a:extLst>
          </p:cNvPr>
          <p:cNvSpPr/>
          <p:nvPr/>
        </p:nvSpPr>
        <p:spPr>
          <a:xfrm>
            <a:off x="6459879" y="2908191"/>
            <a:ext cx="602193" cy="604020"/>
          </a:xfrm>
          <a:custGeom>
            <a:avLst/>
            <a:gdLst/>
            <a:ahLst/>
            <a:cxnLst/>
            <a:rect l="l" t="t" r="r" b="b"/>
            <a:pathLst>
              <a:path w="5929" h="5947" extrusionOk="0">
                <a:moveTo>
                  <a:pt x="784" y="4940"/>
                </a:moveTo>
                <a:lnTo>
                  <a:pt x="839" y="4958"/>
                </a:lnTo>
                <a:lnTo>
                  <a:pt x="933" y="5014"/>
                </a:lnTo>
                <a:lnTo>
                  <a:pt x="989" y="5107"/>
                </a:lnTo>
                <a:lnTo>
                  <a:pt x="1007" y="5145"/>
                </a:lnTo>
                <a:lnTo>
                  <a:pt x="1007" y="5201"/>
                </a:lnTo>
                <a:lnTo>
                  <a:pt x="1007" y="5257"/>
                </a:lnTo>
                <a:lnTo>
                  <a:pt x="989" y="5313"/>
                </a:lnTo>
                <a:lnTo>
                  <a:pt x="933" y="5406"/>
                </a:lnTo>
                <a:lnTo>
                  <a:pt x="839" y="5462"/>
                </a:lnTo>
                <a:lnTo>
                  <a:pt x="784" y="5480"/>
                </a:lnTo>
                <a:lnTo>
                  <a:pt x="672" y="5480"/>
                </a:lnTo>
                <a:lnTo>
                  <a:pt x="634" y="5462"/>
                </a:lnTo>
                <a:lnTo>
                  <a:pt x="541" y="5406"/>
                </a:lnTo>
                <a:lnTo>
                  <a:pt x="485" y="5313"/>
                </a:lnTo>
                <a:lnTo>
                  <a:pt x="467" y="5257"/>
                </a:lnTo>
                <a:lnTo>
                  <a:pt x="448" y="5201"/>
                </a:lnTo>
                <a:lnTo>
                  <a:pt x="467" y="5145"/>
                </a:lnTo>
                <a:lnTo>
                  <a:pt x="485" y="5107"/>
                </a:lnTo>
                <a:lnTo>
                  <a:pt x="541" y="5014"/>
                </a:lnTo>
                <a:lnTo>
                  <a:pt x="634" y="4958"/>
                </a:lnTo>
                <a:lnTo>
                  <a:pt x="672" y="4940"/>
                </a:lnTo>
                <a:close/>
                <a:moveTo>
                  <a:pt x="206" y="2610"/>
                </a:moveTo>
                <a:lnTo>
                  <a:pt x="168" y="2628"/>
                </a:lnTo>
                <a:lnTo>
                  <a:pt x="75" y="2684"/>
                </a:lnTo>
                <a:lnTo>
                  <a:pt x="19" y="2777"/>
                </a:lnTo>
                <a:lnTo>
                  <a:pt x="1" y="2833"/>
                </a:lnTo>
                <a:lnTo>
                  <a:pt x="1" y="2889"/>
                </a:lnTo>
                <a:lnTo>
                  <a:pt x="1" y="5667"/>
                </a:lnTo>
                <a:lnTo>
                  <a:pt x="1" y="5723"/>
                </a:lnTo>
                <a:lnTo>
                  <a:pt x="19" y="5779"/>
                </a:lnTo>
                <a:lnTo>
                  <a:pt x="75" y="5872"/>
                </a:lnTo>
                <a:lnTo>
                  <a:pt x="168" y="5928"/>
                </a:lnTo>
                <a:lnTo>
                  <a:pt x="206" y="5946"/>
                </a:lnTo>
                <a:lnTo>
                  <a:pt x="1250" y="5946"/>
                </a:lnTo>
                <a:lnTo>
                  <a:pt x="1305" y="5928"/>
                </a:lnTo>
                <a:lnTo>
                  <a:pt x="1399" y="5872"/>
                </a:lnTo>
                <a:lnTo>
                  <a:pt x="1455" y="5779"/>
                </a:lnTo>
                <a:lnTo>
                  <a:pt x="1473" y="5723"/>
                </a:lnTo>
                <a:lnTo>
                  <a:pt x="1473" y="5667"/>
                </a:lnTo>
                <a:lnTo>
                  <a:pt x="1473" y="2889"/>
                </a:lnTo>
                <a:lnTo>
                  <a:pt x="1473" y="2833"/>
                </a:lnTo>
                <a:lnTo>
                  <a:pt x="1455" y="2777"/>
                </a:lnTo>
                <a:lnTo>
                  <a:pt x="1399" y="2684"/>
                </a:lnTo>
                <a:lnTo>
                  <a:pt x="1305" y="2628"/>
                </a:lnTo>
                <a:lnTo>
                  <a:pt x="1250" y="2610"/>
                </a:lnTo>
                <a:close/>
                <a:moveTo>
                  <a:pt x="3617" y="0"/>
                </a:moveTo>
                <a:lnTo>
                  <a:pt x="3524" y="19"/>
                </a:lnTo>
                <a:lnTo>
                  <a:pt x="3468" y="75"/>
                </a:lnTo>
                <a:lnTo>
                  <a:pt x="3393" y="168"/>
                </a:lnTo>
                <a:lnTo>
                  <a:pt x="3337" y="261"/>
                </a:lnTo>
                <a:lnTo>
                  <a:pt x="3263" y="485"/>
                </a:lnTo>
                <a:lnTo>
                  <a:pt x="3225" y="671"/>
                </a:lnTo>
                <a:lnTo>
                  <a:pt x="3169" y="858"/>
                </a:lnTo>
                <a:lnTo>
                  <a:pt x="3114" y="1044"/>
                </a:lnTo>
                <a:lnTo>
                  <a:pt x="3039" y="1212"/>
                </a:lnTo>
                <a:lnTo>
                  <a:pt x="2983" y="1286"/>
                </a:lnTo>
                <a:lnTo>
                  <a:pt x="2927" y="1361"/>
                </a:lnTo>
                <a:lnTo>
                  <a:pt x="2797" y="1510"/>
                </a:lnTo>
                <a:lnTo>
                  <a:pt x="2666" y="1659"/>
                </a:lnTo>
                <a:lnTo>
                  <a:pt x="2442" y="1995"/>
                </a:lnTo>
                <a:lnTo>
                  <a:pt x="2200" y="2330"/>
                </a:lnTo>
                <a:lnTo>
                  <a:pt x="2051" y="2498"/>
                </a:lnTo>
                <a:lnTo>
                  <a:pt x="1883" y="2666"/>
                </a:lnTo>
                <a:lnTo>
                  <a:pt x="1865" y="2722"/>
                </a:lnTo>
                <a:lnTo>
                  <a:pt x="1846" y="2777"/>
                </a:lnTo>
                <a:lnTo>
                  <a:pt x="1846" y="5257"/>
                </a:lnTo>
                <a:lnTo>
                  <a:pt x="1865" y="5313"/>
                </a:lnTo>
                <a:lnTo>
                  <a:pt x="1883" y="5350"/>
                </a:lnTo>
                <a:lnTo>
                  <a:pt x="1939" y="5387"/>
                </a:lnTo>
                <a:lnTo>
                  <a:pt x="1995" y="5387"/>
                </a:lnTo>
                <a:lnTo>
                  <a:pt x="2126" y="5406"/>
                </a:lnTo>
                <a:lnTo>
                  <a:pt x="2293" y="5462"/>
                </a:lnTo>
                <a:lnTo>
                  <a:pt x="2592" y="5573"/>
                </a:lnTo>
                <a:lnTo>
                  <a:pt x="2890" y="5704"/>
                </a:lnTo>
                <a:lnTo>
                  <a:pt x="3225" y="5816"/>
                </a:lnTo>
                <a:lnTo>
                  <a:pt x="3393" y="5872"/>
                </a:lnTo>
                <a:lnTo>
                  <a:pt x="3580" y="5909"/>
                </a:lnTo>
                <a:lnTo>
                  <a:pt x="3785" y="5946"/>
                </a:lnTo>
                <a:lnTo>
                  <a:pt x="4400" y="5946"/>
                </a:lnTo>
                <a:lnTo>
                  <a:pt x="4586" y="5928"/>
                </a:lnTo>
                <a:lnTo>
                  <a:pt x="4772" y="5909"/>
                </a:lnTo>
                <a:lnTo>
                  <a:pt x="4940" y="5853"/>
                </a:lnTo>
                <a:lnTo>
                  <a:pt x="5108" y="5797"/>
                </a:lnTo>
                <a:lnTo>
                  <a:pt x="5238" y="5723"/>
                </a:lnTo>
                <a:lnTo>
                  <a:pt x="5332" y="5611"/>
                </a:lnTo>
                <a:lnTo>
                  <a:pt x="5388" y="5499"/>
                </a:lnTo>
                <a:lnTo>
                  <a:pt x="5425" y="5368"/>
                </a:lnTo>
                <a:lnTo>
                  <a:pt x="5425" y="5238"/>
                </a:lnTo>
                <a:lnTo>
                  <a:pt x="5406" y="5089"/>
                </a:lnTo>
                <a:lnTo>
                  <a:pt x="5481" y="4996"/>
                </a:lnTo>
                <a:lnTo>
                  <a:pt x="5537" y="4902"/>
                </a:lnTo>
                <a:lnTo>
                  <a:pt x="5574" y="4809"/>
                </a:lnTo>
                <a:lnTo>
                  <a:pt x="5611" y="4697"/>
                </a:lnTo>
                <a:lnTo>
                  <a:pt x="5630" y="4567"/>
                </a:lnTo>
                <a:lnTo>
                  <a:pt x="5630" y="4455"/>
                </a:lnTo>
                <a:lnTo>
                  <a:pt x="5630" y="4325"/>
                </a:lnTo>
                <a:lnTo>
                  <a:pt x="5593" y="4213"/>
                </a:lnTo>
                <a:lnTo>
                  <a:pt x="5667" y="4101"/>
                </a:lnTo>
                <a:lnTo>
                  <a:pt x="5723" y="3989"/>
                </a:lnTo>
                <a:lnTo>
                  <a:pt x="5742" y="3877"/>
                </a:lnTo>
                <a:lnTo>
                  <a:pt x="5779" y="3747"/>
                </a:lnTo>
                <a:lnTo>
                  <a:pt x="5779" y="3635"/>
                </a:lnTo>
                <a:lnTo>
                  <a:pt x="5760" y="3523"/>
                </a:lnTo>
                <a:lnTo>
                  <a:pt x="5742" y="3393"/>
                </a:lnTo>
                <a:lnTo>
                  <a:pt x="5704" y="3299"/>
                </a:lnTo>
                <a:lnTo>
                  <a:pt x="5798" y="3169"/>
                </a:lnTo>
                <a:lnTo>
                  <a:pt x="5872" y="3038"/>
                </a:lnTo>
                <a:lnTo>
                  <a:pt x="5909" y="2889"/>
                </a:lnTo>
                <a:lnTo>
                  <a:pt x="5928" y="2722"/>
                </a:lnTo>
                <a:lnTo>
                  <a:pt x="5909" y="2591"/>
                </a:lnTo>
                <a:lnTo>
                  <a:pt x="5872" y="2461"/>
                </a:lnTo>
                <a:lnTo>
                  <a:pt x="5816" y="2349"/>
                </a:lnTo>
                <a:lnTo>
                  <a:pt x="5723" y="2256"/>
                </a:lnTo>
                <a:lnTo>
                  <a:pt x="5630" y="2162"/>
                </a:lnTo>
                <a:lnTo>
                  <a:pt x="5518" y="2106"/>
                </a:lnTo>
                <a:lnTo>
                  <a:pt x="5388" y="2069"/>
                </a:lnTo>
                <a:lnTo>
                  <a:pt x="5238" y="2051"/>
                </a:lnTo>
                <a:lnTo>
                  <a:pt x="4064" y="2051"/>
                </a:lnTo>
                <a:lnTo>
                  <a:pt x="4101" y="1920"/>
                </a:lnTo>
                <a:lnTo>
                  <a:pt x="4157" y="1808"/>
                </a:lnTo>
                <a:lnTo>
                  <a:pt x="4288" y="1566"/>
                </a:lnTo>
                <a:lnTo>
                  <a:pt x="4344" y="1435"/>
                </a:lnTo>
                <a:lnTo>
                  <a:pt x="4400" y="1286"/>
                </a:lnTo>
                <a:lnTo>
                  <a:pt x="4437" y="1119"/>
                </a:lnTo>
                <a:lnTo>
                  <a:pt x="4456" y="951"/>
                </a:lnTo>
                <a:lnTo>
                  <a:pt x="4437" y="802"/>
                </a:lnTo>
                <a:lnTo>
                  <a:pt x="4418" y="671"/>
                </a:lnTo>
                <a:lnTo>
                  <a:pt x="4400" y="541"/>
                </a:lnTo>
                <a:lnTo>
                  <a:pt x="4362" y="447"/>
                </a:lnTo>
                <a:lnTo>
                  <a:pt x="4306" y="354"/>
                </a:lnTo>
                <a:lnTo>
                  <a:pt x="4251" y="280"/>
                </a:lnTo>
                <a:lnTo>
                  <a:pt x="4195" y="205"/>
                </a:lnTo>
                <a:lnTo>
                  <a:pt x="4139" y="168"/>
                </a:lnTo>
                <a:lnTo>
                  <a:pt x="3990" y="75"/>
                </a:lnTo>
                <a:lnTo>
                  <a:pt x="3859" y="37"/>
                </a:lnTo>
                <a:lnTo>
                  <a:pt x="3729" y="19"/>
                </a:lnTo>
                <a:lnTo>
                  <a:pt x="3617" y="0"/>
                </a:lnTo>
                <a:close/>
              </a:path>
            </a:pathLst>
          </a:custGeom>
          <a:noFill/>
          <a:ln w="19050">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13;p8">
            <a:extLst>
              <a:ext uri="{FF2B5EF4-FFF2-40B4-BE49-F238E27FC236}">
                <a16:creationId xmlns:a16="http://schemas.microsoft.com/office/drawing/2014/main" id="{179DE9F5-D5B3-A852-A5FD-6347EED1E939}"/>
              </a:ext>
            </a:extLst>
          </p:cNvPr>
          <p:cNvSpPr/>
          <p:nvPr/>
        </p:nvSpPr>
        <p:spPr>
          <a:xfrm>
            <a:off x="3976736" y="3150648"/>
            <a:ext cx="566898" cy="440611"/>
          </a:xfrm>
          <a:custGeom>
            <a:avLst/>
            <a:gdLst/>
            <a:ahLst/>
            <a:cxnLst/>
            <a:rect l="l" t="t" r="r" b="b"/>
            <a:pathLst>
              <a:path w="6693" h="5202" extrusionOk="0">
                <a:moveTo>
                  <a:pt x="2424" y="1"/>
                </a:moveTo>
                <a:lnTo>
                  <a:pt x="2163" y="19"/>
                </a:lnTo>
                <a:lnTo>
                  <a:pt x="1939" y="38"/>
                </a:lnTo>
                <a:lnTo>
                  <a:pt x="1697" y="94"/>
                </a:lnTo>
                <a:lnTo>
                  <a:pt x="1473" y="150"/>
                </a:lnTo>
                <a:lnTo>
                  <a:pt x="1268" y="224"/>
                </a:lnTo>
                <a:lnTo>
                  <a:pt x="1063" y="318"/>
                </a:lnTo>
                <a:lnTo>
                  <a:pt x="877" y="429"/>
                </a:lnTo>
                <a:lnTo>
                  <a:pt x="709" y="541"/>
                </a:lnTo>
                <a:lnTo>
                  <a:pt x="560" y="672"/>
                </a:lnTo>
                <a:lnTo>
                  <a:pt x="411" y="821"/>
                </a:lnTo>
                <a:lnTo>
                  <a:pt x="299" y="970"/>
                </a:lnTo>
                <a:lnTo>
                  <a:pt x="187" y="1138"/>
                </a:lnTo>
                <a:lnTo>
                  <a:pt x="113" y="1305"/>
                </a:lnTo>
                <a:lnTo>
                  <a:pt x="57" y="1492"/>
                </a:lnTo>
                <a:lnTo>
                  <a:pt x="19" y="1678"/>
                </a:lnTo>
                <a:lnTo>
                  <a:pt x="1" y="1865"/>
                </a:lnTo>
                <a:lnTo>
                  <a:pt x="19" y="2014"/>
                </a:lnTo>
                <a:lnTo>
                  <a:pt x="38" y="2144"/>
                </a:lnTo>
                <a:lnTo>
                  <a:pt x="75" y="2293"/>
                </a:lnTo>
                <a:lnTo>
                  <a:pt x="131" y="2424"/>
                </a:lnTo>
                <a:lnTo>
                  <a:pt x="187" y="2554"/>
                </a:lnTo>
                <a:lnTo>
                  <a:pt x="262" y="2685"/>
                </a:lnTo>
                <a:lnTo>
                  <a:pt x="355" y="2815"/>
                </a:lnTo>
                <a:lnTo>
                  <a:pt x="448" y="2927"/>
                </a:lnTo>
                <a:lnTo>
                  <a:pt x="318" y="3169"/>
                </a:lnTo>
                <a:lnTo>
                  <a:pt x="187" y="3375"/>
                </a:lnTo>
                <a:lnTo>
                  <a:pt x="38" y="3561"/>
                </a:lnTo>
                <a:lnTo>
                  <a:pt x="1" y="3617"/>
                </a:lnTo>
                <a:lnTo>
                  <a:pt x="19" y="3654"/>
                </a:lnTo>
                <a:lnTo>
                  <a:pt x="57" y="3710"/>
                </a:lnTo>
                <a:lnTo>
                  <a:pt x="262" y="3710"/>
                </a:lnTo>
                <a:lnTo>
                  <a:pt x="411" y="3691"/>
                </a:lnTo>
                <a:lnTo>
                  <a:pt x="672" y="3635"/>
                </a:lnTo>
                <a:lnTo>
                  <a:pt x="914" y="3542"/>
                </a:lnTo>
                <a:lnTo>
                  <a:pt x="1119" y="3430"/>
                </a:lnTo>
                <a:lnTo>
                  <a:pt x="1417" y="3542"/>
                </a:lnTo>
                <a:lnTo>
                  <a:pt x="1734" y="3635"/>
                </a:lnTo>
                <a:lnTo>
                  <a:pt x="2070" y="3691"/>
                </a:lnTo>
                <a:lnTo>
                  <a:pt x="2424" y="3710"/>
                </a:lnTo>
                <a:lnTo>
                  <a:pt x="2666" y="3710"/>
                </a:lnTo>
                <a:lnTo>
                  <a:pt x="2909" y="3673"/>
                </a:lnTo>
                <a:lnTo>
                  <a:pt x="3132" y="3635"/>
                </a:lnTo>
                <a:lnTo>
                  <a:pt x="3356" y="3580"/>
                </a:lnTo>
                <a:lnTo>
                  <a:pt x="3561" y="3486"/>
                </a:lnTo>
                <a:lnTo>
                  <a:pt x="3766" y="3393"/>
                </a:lnTo>
                <a:lnTo>
                  <a:pt x="3952" y="3300"/>
                </a:lnTo>
                <a:lnTo>
                  <a:pt x="4120" y="3169"/>
                </a:lnTo>
                <a:lnTo>
                  <a:pt x="4288" y="3039"/>
                </a:lnTo>
                <a:lnTo>
                  <a:pt x="4418" y="2890"/>
                </a:lnTo>
                <a:lnTo>
                  <a:pt x="4549" y="2741"/>
                </a:lnTo>
                <a:lnTo>
                  <a:pt x="4642" y="2592"/>
                </a:lnTo>
                <a:lnTo>
                  <a:pt x="4717" y="2405"/>
                </a:lnTo>
                <a:lnTo>
                  <a:pt x="4791" y="2237"/>
                </a:lnTo>
                <a:lnTo>
                  <a:pt x="4810" y="2051"/>
                </a:lnTo>
                <a:lnTo>
                  <a:pt x="4828" y="1865"/>
                </a:lnTo>
                <a:lnTo>
                  <a:pt x="4810" y="1678"/>
                </a:lnTo>
                <a:lnTo>
                  <a:pt x="4791" y="1492"/>
                </a:lnTo>
                <a:lnTo>
                  <a:pt x="4717" y="1305"/>
                </a:lnTo>
                <a:lnTo>
                  <a:pt x="4642" y="1138"/>
                </a:lnTo>
                <a:lnTo>
                  <a:pt x="4549" y="970"/>
                </a:lnTo>
                <a:lnTo>
                  <a:pt x="4418" y="821"/>
                </a:lnTo>
                <a:lnTo>
                  <a:pt x="4288" y="672"/>
                </a:lnTo>
                <a:lnTo>
                  <a:pt x="4120" y="541"/>
                </a:lnTo>
                <a:lnTo>
                  <a:pt x="3952" y="429"/>
                </a:lnTo>
                <a:lnTo>
                  <a:pt x="3766" y="318"/>
                </a:lnTo>
                <a:lnTo>
                  <a:pt x="3561" y="224"/>
                </a:lnTo>
                <a:lnTo>
                  <a:pt x="3356" y="150"/>
                </a:lnTo>
                <a:lnTo>
                  <a:pt x="3132" y="94"/>
                </a:lnTo>
                <a:lnTo>
                  <a:pt x="2909" y="38"/>
                </a:lnTo>
                <a:lnTo>
                  <a:pt x="2666" y="19"/>
                </a:lnTo>
                <a:lnTo>
                  <a:pt x="2424" y="1"/>
                </a:lnTo>
                <a:close/>
                <a:moveTo>
                  <a:pt x="5183" y="1622"/>
                </a:moveTo>
                <a:lnTo>
                  <a:pt x="5201" y="1865"/>
                </a:lnTo>
                <a:lnTo>
                  <a:pt x="5183" y="2088"/>
                </a:lnTo>
                <a:lnTo>
                  <a:pt x="5145" y="2312"/>
                </a:lnTo>
                <a:lnTo>
                  <a:pt x="5071" y="2517"/>
                </a:lnTo>
                <a:lnTo>
                  <a:pt x="4978" y="2722"/>
                </a:lnTo>
                <a:lnTo>
                  <a:pt x="4866" y="2927"/>
                </a:lnTo>
                <a:lnTo>
                  <a:pt x="4735" y="3114"/>
                </a:lnTo>
                <a:lnTo>
                  <a:pt x="4568" y="3281"/>
                </a:lnTo>
                <a:lnTo>
                  <a:pt x="4381" y="3430"/>
                </a:lnTo>
                <a:lnTo>
                  <a:pt x="4195" y="3580"/>
                </a:lnTo>
                <a:lnTo>
                  <a:pt x="3971" y="3710"/>
                </a:lnTo>
                <a:lnTo>
                  <a:pt x="3747" y="3822"/>
                </a:lnTo>
                <a:lnTo>
                  <a:pt x="3505" y="3915"/>
                </a:lnTo>
                <a:lnTo>
                  <a:pt x="3244" y="3990"/>
                </a:lnTo>
                <a:lnTo>
                  <a:pt x="2983" y="4046"/>
                </a:lnTo>
                <a:lnTo>
                  <a:pt x="2704" y="4083"/>
                </a:lnTo>
                <a:lnTo>
                  <a:pt x="2238" y="4083"/>
                </a:lnTo>
                <a:lnTo>
                  <a:pt x="2051" y="4064"/>
                </a:lnTo>
                <a:lnTo>
                  <a:pt x="2126" y="4195"/>
                </a:lnTo>
                <a:lnTo>
                  <a:pt x="2219" y="4306"/>
                </a:lnTo>
                <a:lnTo>
                  <a:pt x="2312" y="4418"/>
                </a:lnTo>
                <a:lnTo>
                  <a:pt x="2405" y="4530"/>
                </a:lnTo>
                <a:lnTo>
                  <a:pt x="2648" y="4717"/>
                </a:lnTo>
                <a:lnTo>
                  <a:pt x="2927" y="4884"/>
                </a:lnTo>
                <a:lnTo>
                  <a:pt x="3225" y="5015"/>
                </a:lnTo>
                <a:lnTo>
                  <a:pt x="3561" y="5127"/>
                </a:lnTo>
                <a:lnTo>
                  <a:pt x="3915" y="5183"/>
                </a:lnTo>
                <a:lnTo>
                  <a:pt x="4269" y="5201"/>
                </a:lnTo>
                <a:lnTo>
                  <a:pt x="4623" y="5183"/>
                </a:lnTo>
                <a:lnTo>
                  <a:pt x="4959" y="5127"/>
                </a:lnTo>
                <a:lnTo>
                  <a:pt x="5276" y="5033"/>
                </a:lnTo>
                <a:lnTo>
                  <a:pt x="5574" y="4903"/>
                </a:lnTo>
                <a:lnTo>
                  <a:pt x="5779" y="5015"/>
                </a:lnTo>
                <a:lnTo>
                  <a:pt x="6021" y="5108"/>
                </a:lnTo>
                <a:lnTo>
                  <a:pt x="6282" y="5183"/>
                </a:lnTo>
                <a:lnTo>
                  <a:pt x="6432" y="5201"/>
                </a:lnTo>
                <a:lnTo>
                  <a:pt x="6599" y="5201"/>
                </a:lnTo>
                <a:lnTo>
                  <a:pt x="6655" y="5183"/>
                </a:lnTo>
                <a:lnTo>
                  <a:pt x="6674" y="5145"/>
                </a:lnTo>
                <a:lnTo>
                  <a:pt x="6692" y="5089"/>
                </a:lnTo>
                <a:lnTo>
                  <a:pt x="6655" y="5052"/>
                </a:lnTo>
                <a:lnTo>
                  <a:pt x="6506" y="4866"/>
                </a:lnTo>
                <a:lnTo>
                  <a:pt x="6376" y="4661"/>
                </a:lnTo>
                <a:lnTo>
                  <a:pt x="6245" y="4418"/>
                </a:lnTo>
                <a:lnTo>
                  <a:pt x="6338" y="4288"/>
                </a:lnTo>
                <a:lnTo>
                  <a:pt x="6432" y="4176"/>
                </a:lnTo>
                <a:lnTo>
                  <a:pt x="6506" y="4046"/>
                </a:lnTo>
                <a:lnTo>
                  <a:pt x="6562" y="3915"/>
                </a:lnTo>
                <a:lnTo>
                  <a:pt x="6618" y="3785"/>
                </a:lnTo>
                <a:lnTo>
                  <a:pt x="6655" y="3635"/>
                </a:lnTo>
                <a:lnTo>
                  <a:pt x="6674" y="3486"/>
                </a:lnTo>
                <a:lnTo>
                  <a:pt x="6692" y="3337"/>
                </a:lnTo>
                <a:lnTo>
                  <a:pt x="6674" y="3207"/>
                </a:lnTo>
                <a:lnTo>
                  <a:pt x="6655" y="3058"/>
                </a:lnTo>
                <a:lnTo>
                  <a:pt x="6618" y="2927"/>
                </a:lnTo>
                <a:lnTo>
                  <a:pt x="6581" y="2797"/>
                </a:lnTo>
                <a:lnTo>
                  <a:pt x="6525" y="2666"/>
                </a:lnTo>
                <a:lnTo>
                  <a:pt x="6450" y="2536"/>
                </a:lnTo>
                <a:lnTo>
                  <a:pt x="6357" y="2405"/>
                </a:lnTo>
                <a:lnTo>
                  <a:pt x="6264" y="2293"/>
                </a:lnTo>
                <a:lnTo>
                  <a:pt x="6171" y="2200"/>
                </a:lnTo>
                <a:lnTo>
                  <a:pt x="6040" y="2088"/>
                </a:lnTo>
                <a:lnTo>
                  <a:pt x="5798" y="1902"/>
                </a:lnTo>
                <a:lnTo>
                  <a:pt x="5500" y="1753"/>
                </a:lnTo>
                <a:lnTo>
                  <a:pt x="5183" y="1622"/>
                </a:lnTo>
                <a:close/>
              </a:path>
            </a:pathLst>
          </a:custGeom>
          <a:noFill/>
          <a:ln w="19050">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239;p8">
            <a:extLst>
              <a:ext uri="{FF2B5EF4-FFF2-40B4-BE49-F238E27FC236}">
                <a16:creationId xmlns:a16="http://schemas.microsoft.com/office/drawing/2014/main" id="{2D6CE58E-D270-F405-43C1-3E7C5CAABA7D}"/>
              </a:ext>
            </a:extLst>
          </p:cNvPr>
          <p:cNvSpPr/>
          <p:nvPr/>
        </p:nvSpPr>
        <p:spPr>
          <a:xfrm>
            <a:off x="8744552" y="3046766"/>
            <a:ext cx="528063" cy="467784"/>
          </a:xfrm>
          <a:custGeom>
            <a:avLst/>
            <a:gdLst/>
            <a:ahLst/>
            <a:cxnLst/>
            <a:rect l="l" t="t" r="r" b="b"/>
            <a:pathLst>
              <a:path w="6693" h="5929" extrusionOk="0">
                <a:moveTo>
                  <a:pt x="224" y="1"/>
                </a:moveTo>
                <a:lnTo>
                  <a:pt x="168" y="20"/>
                </a:lnTo>
                <a:lnTo>
                  <a:pt x="94" y="75"/>
                </a:lnTo>
                <a:lnTo>
                  <a:pt x="19" y="169"/>
                </a:lnTo>
                <a:lnTo>
                  <a:pt x="19" y="225"/>
                </a:lnTo>
                <a:lnTo>
                  <a:pt x="1" y="281"/>
                </a:lnTo>
                <a:lnTo>
                  <a:pt x="1" y="467"/>
                </a:lnTo>
                <a:lnTo>
                  <a:pt x="19" y="523"/>
                </a:lnTo>
                <a:lnTo>
                  <a:pt x="19" y="560"/>
                </a:lnTo>
                <a:lnTo>
                  <a:pt x="94" y="653"/>
                </a:lnTo>
                <a:lnTo>
                  <a:pt x="168" y="709"/>
                </a:lnTo>
                <a:lnTo>
                  <a:pt x="224" y="728"/>
                </a:lnTo>
                <a:lnTo>
                  <a:pt x="280" y="747"/>
                </a:lnTo>
                <a:lnTo>
                  <a:pt x="1100" y="747"/>
                </a:lnTo>
                <a:lnTo>
                  <a:pt x="1902" y="4717"/>
                </a:lnTo>
                <a:lnTo>
                  <a:pt x="1827" y="4773"/>
                </a:lnTo>
                <a:lnTo>
                  <a:pt x="1771" y="4829"/>
                </a:lnTo>
                <a:lnTo>
                  <a:pt x="1715" y="4903"/>
                </a:lnTo>
                <a:lnTo>
                  <a:pt x="1659" y="4978"/>
                </a:lnTo>
                <a:lnTo>
                  <a:pt x="1622" y="5052"/>
                </a:lnTo>
                <a:lnTo>
                  <a:pt x="1604" y="5127"/>
                </a:lnTo>
                <a:lnTo>
                  <a:pt x="1585" y="5220"/>
                </a:lnTo>
                <a:lnTo>
                  <a:pt x="1585" y="5313"/>
                </a:lnTo>
                <a:lnTo>
                  <a:pt x="1604" y="5444"/>
                </a:lnTo>
                <a:lnTo>
                  <a:pt x="1641" y="5556"/>
                </a:lnTo>
                <a:lnTo>
                  <a:pt x="1697" y="5649"/>
                </a:lnTo>
                <a:lnTo>
                  <a:pt x="1771" y="5742"/>
                </a:lnTo>
                <a:lnTo>
                  <a:pt x="1864" y="5817"/>
                </a:lnTo>
                <a:lnTo>
                  <a:pt x="1976" y="5872"/>
                </a:lnTo>
                <a:lnTo>
                  <a:pt x="2088" y="5910"/>
                </a:lnTo>
                <a:lnTo>
                  <a:pt x="2200" y="5928"/>
                </a:lnTo>
                <a:lnTo>
                  <a:pt x="2330" y="5928"/>
                </a:lnTo>
                <a:lnTo>
                  <a:pt x="2461" y="5891"/>
                </a:lnTo>
                <a:lnTo>
                  <a:pt x="2573" y="5835"/>
                </a:lnTo>
                <a:lnTo>
                  <a:pt x="2685" y="5761"/>
                </a:lnTo>
                <a:lnTo>
                  <a:pt x="2759" y="5649"/>
                </a:lnTo>
                <a:lnTo>
                  <a:pt x="2834" y="5537"/>
                </a:lnTo>
                <a:lnTo>
                  <a:pt x="2871" y="5425"/>
                </a:lnTo>
                <a:lnTo>
                  <a:pt x="2890" y="5295"/>
                </a:lnTo>
                <a:lnTo>
                  <a:pt x="2871" y="5146"/>
                </a:lnTo>
                <a:lnTo>
                  <a:pt x="2834" y="5034"/>
                </a:lnTo>
                <a:lnTo>
                  <a:pt x="2759" y="4922"/>
                </a:lnTo>
                <a:lnTo>
                  <a:pt x="2685" y="4829"/>
                </a:lnTo>
                <a:lnTo>
                  <a:pt x="5126" y="4829"/>
                </a:lnTo>
                <a:lnTo>
                  <a:pt x="5033" y="4922"/>
                </a:lnTo>
                <a:lnTo>
                  <a:pt x="4977" y="5034"/>
                </a:lnTo>
                <a:lnTo>
                  <a:pt x="4940" y="5164"/>
                </a:lnTo>
                <a:lnTo>
                  <a:pt x="4921" y="5295"/>
                </a:lnTo>
                <a:lnTo>
                  <a:pt x="4940" y="5425"/>
                </a:lnTo>
                <a:lnTo>
                  <a:pt x="4977" y="5556"/>
                </a:lnTo>
                <a:lnTo>
                  <a:pt x="5033" y="5649"/>
                </a:lnTo>
                <a:lnTo>
                  <a:pt x="5126" y="5742"/>
                </a:lnTo>
                <a:lnTo>
                  <a:pt x="5220" y="5817"/>
                </a:lnTo>
                <a:lnTo>
                  <a:pt x="5313" y="5891"/>
                </a:lnTo>
                <a:lnTo>
                  <a:pt x="5443" y="5928"/>
                </a:lnTo>
                <a:lnTo>
                  <a:pt x="5704" y="5928"/>
                </a:lnTo>
                <a:lnTo>
                  <a:pt x="5816" y="5891"/>
                </a:lnTo>
                <a:lnTo>
                  <a:pt x="5928" y="5835"/>
                </a:lnTo>
                <a:lnTo>
                  <a:pt x="6021" y="5742"/>
                </a:lnTo>
                <a:lnTo>
                  <a:pt x="6114" y="5649"/>
                </a:lnTo>
                <a:lnTo>
                  <a:pt x="6170" y="5537"/>
                </a:lnTo>
                <a:lnTo>
                  <a:pt x="6208" y="5425"/>
                </a:lnTo>
                <a:lnTo>
                  <a:pt x="6226" y="5295"/>
                </a:lnTo>
                <a:lnTo>
                  <a:pt x="6208" y="5183"/>
                </a:lnTo>
                <a:lnTo>
                  <a:pt x="6189" y="5108"/>
                </a:lnTo>
                <a:lnTo>
                  <a:pt x="6170" y="5015"/>
                </a:lnTo>
                <a:lnTo>
                  <a:pt x="6114" y="4940"/>
                </a:lnTo>
                <a:lnTo>
                  <a:pt x="6077" y="4866"/>
                </a:lnTo>
                <a:lnTo>
                  <a:pt x="6003" y="4810"/>
                </a:lnTo>
                <a:lnTo>
                  <a:pt x="5928" y="4754"/>
                </a:lnTo>
                <a:lnTo>
                  <a:pt x="5853" y="4698"/>
                </a:lnTo>
                <a:lnTo>
                  <a:pt x="5928" y="4419"/>
                </a:lnTo>
                <a:lnTo>
                  <a:pt x="5928" y="4363"/>
                </a:lnTo>
                <a:lnTo>
                  <a:pt x="5928" y="4288"/>
                </a:lnTo>
                <a:lnTo>
                  <a:pt x="5891" y="4232"/>
                </a:lnTo>
                <a:lnTo>
                  <a:pt x="5872" y="4176"/>
                </a:lnTo>
                <a:lnTo>
                  <a:pt x="5816" y="4139"/>
                </a:lnTo>
                <a:lnTo>
                  <a:pt x="5779" y="4102"/>
                </a:lnTo>
                <a:lnTo>
                  <a:pt x="5723" y="4083"/>
                </a:lnTo>
                <a:lnTo>
                  <a:pt x="2536" y="4083"/>
                </a:lnTo>
                <a:lnTo>
                  <a:pt x="2461" y="3710"/>
                </a:lnTo>
                <a:lnTo>
                  <a:pt x="5853" y="3710"/>
                </a:lnTo>
                <a:lnTo>
                  <a:pt x="5947" y="3692"/>
                </a:lnTo>
                <a:lnTo>
                  <a:pt x="6040" y="3654"/>
                </a:lnTo>
                <a:lnTo>
                  <a:pt x="6096" y="3580"/>
                </a:lnTo>
                <a:lnTo>
                  <a:pt x="6133" y="3487"/>
                </a:lnTo>
                <a:lnTo>
                  <a:pt x="6674" y="1082"/>
                </a:lnTo>
                <a:lnTo>
                  <a:pt x="6692" y="1007"/>
                </a:lnTo>
                <a:lnTo>
                  <a:pt x="6674" y="952"/>
                </a:lnTo>
                <a:lnTo>
                  <a:pt x="6655" y="896"/>
                </a:lnTo>
                <a:lnTo>
                  <a:pt x="6618" y="840"/>
                </a:lnTo>
                <a:lnTo>
                  <a:pt x="6580" y="802"/>
                </a:lnTo>
                <a:lnTo>
                  <a:pt x="6524" y="765"/>
                </a:lnTo>
                <a:lnTo>
                  <a:pt x="6469" y="747"/>
                </a:lnTo>
                <a:lnTo>
                  <a:pt x="1846" y="747"/>
                </a:lnTo>
                <a:lnTo>
                  <a:pt x="1753" y="225"/>
                </a:lnTo>
                <a:lnTo>
                  <a:pt x="1715" y="131"/>
                </a:lnTo>
                <a:lnTo>
                  <a:pt x="1641" y="57"/>
                </a:lnTo>
                <a:lnTo>
                  <a:pt x="1566" y="20"/>
                </a:lnTo>
                <a:lnTo>
                  <a:pt x="1473" y="1"/>
                </a:lnTo>
                <a:close/>
              </a:path>
            </a:pathLst>
          </a:custGeom>
          <a:noFill/>
          <a:ln w="19050">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0189665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818147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81286" y="761603"/>
            <a:ext cx="9632553" cy="803654"/>
          </a:xfrm>
        </p:spPr>
        <p:txBody>
          <a:bodyPr/>
          <a:lstStyle/>
          <a:p>
            <a:r>
              <a:rPr lang="en-US" dirty="0" err="1">
                <a:solidFill>
                  <a:schemeClr val="bg1"/>
                </a:solidFill>
              </a:rPr>
              <a:t>Aannames</a:t>
            </a:r>
            <a:r>
              <a:rPr lang="en-US" dirty="0">
                <a:solidFill>
                  <a:schemeClr val="bg1"/>
                </a:solidFill>
              </a:rPr>
              <a:t> </a:t>
            </a:r>
            <a:r>
              <a:rPr lang="en-US" dirty="0" err="1">
                <a:solidFill>
                  <a:schemeClr val="bg1"/>
                </a:solidFill>
              </a:rPr>
              <a:t>Sluiten</a:t>
            </a:r>
            <a:endParaRPr lang="en-US" dirty="0"/>
          </a:p>
        </p:txBody>
      </p:sp>
      <p:sp>
        <p:nvSpPr>
          <p:cNvPr id="3" name="Oval 2">
            <a:extLst>
              <a:ext uri="{FF2B5EF4-FFF2-40B4-BE49-F238E27FC236}">
                <a16:creationId xmlns:a16="http://schemas.microsoft.com/office/drawing/2014/main" id="{1E44C1FD-7676-3D5C-1BA7-C2628947D62A}"/>
              </a:ext>
            </a:extLst>
          </p:cNvPr>
          <p:cNvSpPr/>
          <p:nvPr/>
        </p:nvSpPr>
        <p:spPr>
          <a:xfrm>
            <a:off x="9057516" y="1613325"/>
            <a:ext cx="916056" cy="916056"/>
          </a:xfrm>
          <a:prstGeom prst="ellipse">
            <a:avLst/>
          </a:pr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cxnSp>
        <p:nvCxnSpPr>
          <p:cNvPr id="6" name="Straight Connector 5">
            <a:extLst>
              <a:ext uri="{FF2B5EF4-FFF2-40B4-BE49-F238E27FC236}">
                <a16:creationId xmlns:a16="http://schemas.microsoft.com/office/drawing/2014/main" id="{78B5F934-09AD-550B-6AB8-03CAF01005E1}"/>
              </a:ext>
            </a:extLst>
          </p:cNvPr>
          <p:cNvCxnSpPr>
            <a:cxnSpLocks/>
          </p:cNvCxnSpPr>
          <p:nvPr/>
        </p:nvCxnSpPr>
        <p:spPr>
          <a:xfrm flipH="1">
            <a:off x="9515544" y="2135161"/>
            <a:ext cx="4680" cy="3920459"/>
          </a:xfrm>
          <a:prstGeom prst="line">
            <a:avLst/>
          </a:prstGeom>
          <a:ln>
            <a:solidFill>
              <a:srgbClr val="DE0A1D"/>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81696F3-F128-0E88-E0D9-ADA8D3E8D92A}"/>
              </a:ext>
            </a:extLst>
          </p:cNvPr>
          <p:cNvSpPr txBox="1"/>
          <p:nvPr/>
        </p:nvSpPr>
        <p:spPr>
          <a:xfrm>
            <a:off x="9057516" y="1808008"/>
            <a:ext cx="846218" cy="769441"/>
          </a:xfrm>
          <a:prstGeom prst="rect">
            <a:avLst/>
          </a:prstGeom>
          <a:noFill/>
        </p:spPr>
        <p:txBody>
          <a:bodyPr wrap="square">
            <a:spAutoFit/>
          </a:bodyPr>
          <a:lstStyle/>
          <a:p>
            <a:pPr algn="ctr"/>
            <a:endParaRPr lang="en-US" sz="4400" dirty="0">
              <a:solidFill>
                <a:schemeClr val="bg1"/>
              </a:solidFill>
            </a:endParaRPr>
          </a:p>
        </p:txBody>
      </p:sp>
      <p:sp>
        <p:nvSpPr>
          <p:cNvPr id="12" name="Text Placeholder 6">
            <a:extLst>
              <a:ext uri="{FF2B5EF4-FFF2-40B4-BE49-F238E27FC236}">
                <a16:creationId xmlns:a16="http://schemas.microsoft.com/office/drawing/2014/main" id="{97082FD8-7554-3632-4EEA-B848EAD335CA}"/>
              </a:ext>
            </a:extLst>
          </p:cNvPr>
          <p:cNvSpPr txBox="1">
            <a:spLocks/>
          </p:cNvSpPr>
          <p:nvPr/>
        </p:nvSpPr>
        <p:spPr>
          <a:xfrm>
            <a:off x="935838" y="1468118"/>
            <a:ext cx="7909418" cy="104367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003841"/>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spcBef>
                <a:spcPts val="0"/>
              </a:spcBef>
            </a:pPr>
            <a:r>
              <a:rPr lang="nl-NL" dirty="0"/>
              <a:t>Uitgaan van de veronderstelling dat de klant gaat kopen, tenzij u anders wordt verteld</a:t>
            </a:r>
          </a:p>
          <a:p>
            <a:pPr>
              <a:spcBef>
                <a:spcPts val="0"/>
              </a:spcBef>
            </a:pPr>
            <a:endParaRPr lang="en-US" dirty="0"/>
          </a:p>
          <a:p>
            <a:pPr marL="342900" indent="-342900">
              <a:spcBef>
                <a:spcPts val="0"/>
              </a:spcBef>
              <a:buClr>
                <a:srgbClr val="DE0A1D"/>
              </a:buClr>
              <a:buFont typeface="Arial" panose="020B0604020202020204" pitchFamily="34" charset="0"/>
              <a:buChar char="•"/>
            </a:pPr>
            <a:r>
              <a:rPr lang="en-US" i="1" dirty="0"/>
              <a:t>“</a:t>
            </a:r>
            <a:r>
              <a:rPr lang="nl-NL" i="1" dirty="0"/>
              <a:t>We kunnen aanstaande vrijdagavond leveren als dat voor jou beter werkt?"
"Zouden 2 dozen genoeg zijn of denk je dat je er meer nodig zou hebben?"
"Ik zal je inschrijven voor één levering en we kunnen het exacte bedrag bevestigen voordat we leveren“</a:t>
            </a:r>
          </a:p>
          <a:p>
            <a:pPr marL="342900" indent="-342900">
              <a:spcBef>
                <a:spcPts val="0"/>
              </a:spcBef>
              <a:buClr>
                <a:srgbClr val="DE0A1D"/>
              </a:buClr>
              <a:buFont typeface="Arial" panose="020B0604020202020204" pitchFamily="34" charset="0"/>
              <a:buChar char="•"/>
            </a:pPr>
            <a:endParaRPr lang="en-US" sz="1800" dirty="0"/>
          </a:p>
          <a:p>
            <a:pPr>
              <a:spcBef>
                <a:spcPts val="0"/>
              </a:spcBef>
            </a:pPr>
            <a:r>
              <a:rPr lang="nl-NL" b="1" dirty="0">
                <a:solidFill>
                  <a:srgbClr val="DE0A1D"/>
                </a:solidFill>
              </a:rPr>
              <a:t>Onderliggende filosofie: </a:t>
            </a:r>
            <a:r>
              <a:rPr lang="nl-NL" dirty="0">
                <a:solidFill>
                  <a:srgbClr val="DE0A1D"/>
                </a:solidFill>
              </a:rPr>
              <a:t>Gebaseerd op de aanname dat als je het vertrouwen uitstraalt dat iets waar is, het voor de andere partij moeilijk is om het te ontkennen</a:t>
            </a:r>
            <a:endParaRPr kumimoji="0" lang="en-US" sz="2400" i="0" u="none" strike="noStrike" kern="1200" cap="none" spc="0" normalizeH="0" baseline="0" noProof="0" dirty="0">
              <a:ln>
                <a:noFill/>
              </a:ln>
              <a:solidFill>
                <a:srgbClr val="595959"/>
              </a:solidFill>
              <a:effectLst/>
              <a:uLnTx/>
              <a:uFillTx/>
              <a:latin typeface="Calibri" panose="020F0502020204030204"/>
              <a:ea typeface="+mn-ea"/>
              <a:cs typeface="+mn-cs"/>
            </a:endParaRPr>
          </a:p>
        </p:txBody>
      </p:sp>
      <p:sp>
        <p:nvSpPr>
          <p:cNvPr id="7" name="Google Shape;232;p8">
            <a:extLst>
              <a:ext uri="{FF2B5EF4-FFF2-40B4-BE49-F238E27FC236}">
                <a16:creationId xmlns:a16="http://schemas.microsoft.com/office/drawing/2014/main" id="{65DF3276-7500-4E20-43D9-CED50FC220F7}"/>
              </a:ext>
            </a:extLst>
          </p:cNvPr>
          <p:cNvSpPr/>
          <p:nvPr/>
        </p:nvSpPr>
        <p:spPr>
          <a:xfrm>
            <a:off x="9178060" y="1855433"/>
            <a:ext cx="674968" cy="431840"/>
          </a:xfrm>
          <a:custGeom>
            <a:avLst/>
            <a:gdLst/>
            <a:ahLst/>
            <a:cxnLst/>
            <a:rect l="l" t="t" r="r" b="b"/>
            <a:pathLst>
              <a:path w="6674" h="4270" extrusionOk="0">
                <a:moveTo>
                  <a:pt x="3058" y="578"/>
                </a:moveTo>
                <a:lnTo>
                  <a:pt x="3132" y="672"/>
                </a:lnTo>
                <a:lnTo>
                  <a:pt x="3207" y="765"/>
                </a:lnTo>
                <a:lnTo>
                  <a:pt x="3244" y="895"/>
                </a:lnTo>
                <a:lnTo>
                  <a:pt x="3244" y="1026"/>
                </a:lnTo>
                <a:lnTo>
                  <a:pt x="3225" y="1156"/>
                </a:lnTo>
                <a:lnTo>
                  <a:pt x="3188" y="1268"/>
                </a:lnTo>
                <a:lnTo>
                  <a:pt x="3132" y="1380"/>
                </a:lnTo>
                <a:lnTo>
                  <a:pt x="3058" y="1473"/>
                </a:lnTo>
                <a:lnTo>
                  <a:pt x="2965" y="1566"/>
                </a:lnTo>
                <a:lnTo>
                  <a:pt x="2853" y="1622"/>
                </a:lnTo>
                <a:lnTo>
                  <a:pt x="2722" y="1659"/>
                </a:lnTo>
                <a:lnTo>
                  <a:pt x="2592" y="1678"/>
                </a:lnTo>
                <a:lnTo>
                  <a:pt x="2461" y="1659"/>
                </a:lnTo>
                <a:lnTo>
                  <a:pt x="2349" y="1622"/>
                </a:lnTo>
                <a:lnTo>
                  <a:pt x="2238" y="1566"/>
                </a:lnTo>
                <a:lnTo>
                  <a:pt x="2144" y="1473"/>
                </a:lnTo>
                <a:lnTo>
                  <a:pt x="2051" y="1380"/>
                </a:lnTo>
                <a:lnTo>
                  <a:pt x="1995" y="1268"/>
                </a:lnTo>
                <a:lnTo>
                  <a:pt x="1958" y="1156"/>
                </a:lnTo>
                <a:lnTo>
                  <a:pt x="1958" y="1026"/>
                </a:lnTo>
                <a:lnTo>
                  <a:pt x="1865" y="1193"/>
                </a:lnTo>
                <a:lnTo>
                  <a:pt x="1809" y="1380"/>
                </a:lnTo>
                <a:lnTo>
                  <a:pt x="1772" y="1566"/>
                </a:lnTo>
                <a:lnTo>
                  <a:pt x="1772" y="1771"/>
                </a:lnTo>
                <a:lnTo>
                  <a:pt x="1772" y="1920"/>
                </a:lnTo>
                <a:lnTo>
                  <a:pt x="1790" y="2088"/>
                </a:lnTo>
                <a:lnTo>
                  <a:pt x="1827" y="2237"/>
                </a:lnTo>
                <a:lnTo>
                  <a:pt x="1883" y="2386"/>
                </a:lnTo>
                <a:lnTo>
                  <a:pt x="1958" y="2517"/>
                </a:lnTo>
                <a:lnTo>
                  <a:pt x="2033" y="2647"/>
                </a:lnTo>
                <a:lnTo>
                  <a:pt x="2126" y="2759"/>
                </a:lnTo>
                <a:lnTo>
                  <a:pt x="2219" y="2871"/>
                </a:lnTo>
                <a:lnTo>
                  <a:pt x="2331" y="2983"/>
                </a:lnTo>
                <a:lnTo>
                  <a:pt x="2461" y="3076"/>
                </a:lnTo>
                <a:lnTo>
                  <a:pt x="2592" y="3151"/>
                </a:lnTo>
                <a:lnTo>
                  <a:pt x="2722" y="3225"/>
                </a:lnTo>
                <a:lnTo>
                  <a:pt x="2871" y="3263"/>
                </a:lnTo>
                <a:lnTo>
                  <a:pt x="3020" y="3318"/>
                </a:lnTo>
                <a:lnTo>
                  <a:pt x="3188" y="3337"/>
                </a:lnTo>
                <a:lnTo>
                  <a:pt x="3505" y="3337"/>
                </a:lnTo>
                <a:lnTo>
                  <a:pt x="3654" y="3318"/>
                </a:lnTo>
                <a:lnTo>
                  <a:pt x="3803" y="3263"/>
                </a:lnTo>
                <a:lnTo>
                  <a:pt x="3952" y="3225"/>
                </a:lnTo>
                <a:lnTo>
                  <a:pt x="4102" y="3151"/>
                </a:lnTo>
                <a:lnTo>
                  <a:pt x="4232" y="3076"/>
                </a:lnTo>
                <a:lnTo>
                  <a:pt x="4344" y="2983"/>
                </a:lnTo>
                <a:lnTo>
                  <a:pt x="4456" y="2871"/>
                </a:lnTo>
                <a:lnTo>
                  <a:pt x="4568" y="2759"/>
                </a:lnTo>
                <a:lnTo>
                  <a:pt x="4642" y="2647"/>
                </a:lnTo>
                <a:lnTo>
                  <a:pt x="4735" y="2517"/>
                </a:lnTo>
                <a:lnTo>
                  <a:pt x="4791" y="2386"/>
                </a:lnTo>
                <a:lnTo>
                  <a:pt x="4847" y="2237"/>
                </a:lnTo>
                <a:lnTo>
                  <a:pt x="4884" y="2088"/>
                </a:lnTo>
                <a:lnTo>
                  <a:pt x="4903" y="1920"/>
                </a:lnTo>
                <a:lnTo>
                  <a:pt x="4922" y="1771"/>
                </a:lnTo>
                <a:lnTo>
                  <a:pt x="4922" y="1622"/>
                </a:lnTo>
                <a:lnTo>
                  <a:pt x="4903" y="1492"/>
                </a:lnTo>
                <a:lnTo>
                  <a:pt x="4829" y="1249"/>
                </a:lnTo>
                <a:lnTo>
                  <a:pt x="4735" y="1026"/>
                </a:lnTo>
                <a:lnTo>
                  <a:pt x="4586" y="802"/>
                </a:lnTo>
                <a:lnTo>
                  <a:pt x="4829" y="914"/>
                </a:lnTo>
                <a:lnTo>
                  <a:pt x="5052" y="1044"/>
                </a:lnTo>
                <a:lnTo>
                  <a:pt x="5276" y="1193"/>
                </a:lnTo>
                <a:lnTo>
                  <a:pt x="5462" y="1343"/>
                </a:lnTo>
                <a:lnTo>
                  <a:pt x="5667" y="1529"/>
                </a:lnTo>
                <a:lnTo>
                  <a:pt x="5835" y="1715"/>
                </a:lnTo>
                <a:lnTo>
                  <a:pt x="5984" y="1920"/>
                </a:lnTo>
                <a:lnTo>
                  <a:pt x="6133" y="2144"/>
                </a:lnTo>
                <a:lnTo>
                  <a:pt x="6021" y="2312"/>
                </a:lnTo>
                <a:lnTo>
                  <a:pt x="5891" y="2480"/>
                </a:lnTo>
                <a:lnTo>
                  <a:pt x="5761" y="2629"/>
                </a:lnTo>
                <a:lnTo>
                  <a:pt x="5630" y="2778"/>
                </a:lnTo>
                <a:lnTo>
                  <a:pt x="5481" y="2927"/>
                </a:lnTo>
                <a:lnTo>
                  <a:pt x="5313" y="3057"/>
                </a:lnTo>
                <a:lnTo>
                  <a:pt x="5145" y="3169"/>
                </a:lnTo>
                <a:lnTo>
                  <a:pt x="4978" y="3281"/>
                </a:lnTo>
                <a:lnTo>
                  <a:pt x="4791" y="3374"/>
                </a:lnTo>
                <a:lnTo>
                  <a:pt x="4605" y="3468"/>
                </a:lnTo>
                <a:lnTo>
                  <a:pt x="4400" y="3542"/>
                </a:lnTo>
                <a:lnTo>
                  <a:pt x="4195" y="3598"/>
                </a:lnTo>
                <a:lnTo>
                  <a:pt x="3990" y="3654"/>
                </a:lnTo>
                <a:lnTo>
                  <a:pt x="3785" y="3691"/>
                </a:lnTo>
                <a:lnTo>
                  <a:pt x="3561" y="3710"/>
                </a:lnTo>
                <a:lnTo>
                  <a:pt x="3114" y="3710"/>
                </a:lnTo>
                <a:lnTo>
                  <a:pt x="2909" y="3691"/>
                </a:lnTo>
                <a:lnTo>
                  <a:pt x="2685" y="3654"/>
                </a:lnTo>
                <a:lnTo>
                  <a:pt x="2480" y="3598"/>
                </a:lnTo>
                <a:lnTo>
                  <a:pt x="2275" y="3542"/>
                </a:lnTo>
                <a:lnTo>
                  <a:pt x="2088" y="3468"/>
                </a:lnTo>
                <a:lnTo>
                  <a:pt x="1902" y="3374"/>
                </a:lnTo>
                <a:lnTo>
                  <a:pt x="1716" y="3281"/>
                </a:lnTo>
                <a:lnTo>
                  <a:pt x="1529" y="3169"/>
                </a:lnTo>
                <a:lnTo>
                  <a:pt x="1361" y="3057"/>
                </a:lnTo>
                <a:lnTo>
                  <a:pt x="1212" y="2927"/>
                </a:lnTo>
                <a:lnTo>
                  <a:pt x="1063" y="2778"/>
                </a:lnTo>
                <a:lnTo>
                  <a:pt x="914" y="2629"/>
                </a:lnTo>
                <a:lnTo>
                  <a:pt x="784" y="2480"/>
                </a:lnTo>
                <a:lnTo>
                  <a:pt x="672" y="2312"/>
                </a:lnTo>
                <a:lnTo>
                  <a:pt x="560" y="2144"/>
                </a:lnTo>
                <a:lnTo>
                  <a:pt x="653" y="1976"/>
                </a:lnTo>
                <a:lnTo>
                  <a:pt x="765" y="1827"/>
                </a:lnTo>
                <a:lnTo>
                  <a:pt x="1007" y="1529"/>
                </a:lnTo>
                <a:lnTo>
                  <a:pt x="1287" y="1287"/>
                </a:lnTo>
                <a:lnTo>
                  <a:pt x="1436" y="1175"/>
                </a:lnTo>
                <a:lnTo>
                  <a:pt x="1604" y="1063"/>
                </a:lnTo>
                <a:lnTo>
                  <a:pt x="1772" y="970"/>
                </a:lnTo>
                <a:lnTo>
                  <a:pt x="1939" y="877"/>
                </a:lnTo>
                <a:lnTo>
                  <a:pt x="2107" y="802"/>
                </a:lnTo>
                <a:lnTo>
                  <a:pt x="2293" y="727"/>
                </a:lnTo>
                <a:lnTo>
                  <a:pt x="2480" y="672"/>
                </a:lnTo>
                <a:lnTo>
                  <a:pt x="2666" y="634"/>
                </a:lnTo>
                <a:lnTo>
                  <a:pt x="2871" y="597"/>
                </a:lnTo>
                <a:lnTo>
                  <a:pt x="3058" y="578"/>
                </a:lnTo>
                <a:close/>
                <a:moveTo>
                  <a:pt x="3337" y="1"/>
                </a:moveTo>
                <a:lnTo>
                  <a:pt x="3076" y="19"/>
                </a:lnTo>
                <a:lnTo>
                  <a:pt x="2834" y="38"/>
                </a:lnTo>
                <a:lnTo>
                  <a:pt x="2573" y="75"/>
                </a:lnTo>
                <a:lnTo>
                  <a:pt x="2331" y="131"/>
                </a:lnTo>
                <a:lnTo>
                  <a:pt x="2107" y="206"/>
                </a:lnTo>
                <a:lnTo>
                  <a:pt x="1865" y="299"/>
                </a:lnTo>
                <a:lnTo>
                  <a:pt x="1641" y="392"/>
                </a:lnTo>
                <a:lnTo>
                  <a:pt x="1436" y="504"/>
                </a:lnTo>
                <a:lnTo>
                  <a:pt x="1231" y="634"/>
                </a:lnTo>
                <a:lnTo>
                  <a:pt x="1026" y="783"/>
                </a:lnTo>
                <a:lnTo>
                  <a:pt x="840" y="933"/>
                </a:lnTo>
                <a:lnTo>
                  <a:pt x="672" y="1100"/>
                </a:lnTo>
                <a:lnTo>
                  <a:pt x="504" y="1268"/>
                </a:lnTo>
                <a:lnTo>
                  <a:pt x="355" y="1454"/>
                </a:lnTo>
                <a:lnTo>
                  <a:pt x="206" y="1641"/>
                </a:lnTo>
                <a:lnTo>
                  <a:pt x="75" y="1846"/>
                </a:lnTo>
                <a:lnTo>
                  <a:pt x="19" y="1995"/>
                </a:lnTo>
                <a:lnTo>
                  <a:pt x="1" y="2144"/>
                </a:lnTo>
                <a:lnTo>
                  <a:pt x="19" y="2275"/>
                </a:lnTo>
                <a:lnTo>
                  <a:pt x="75" y="2424"/>
                </a:lnTo>
                <a:lnTo>
                  <a:pt x="206" y="2629"/>
                </a:lnTo>
                <a:lnTo>
                  <a:pt x="355" y="2815"/>
                </a:lnTo>
                <a:lnTo>
                  <a:pt x="504" y="3002"/>
                </a:lnTo>
                <a:lnTo>
                  <a:pt x="672" y="3169"/>
                </a:lnTo>
                <a:lnTo>
                  <a:pt x="840" y="3337"/>
                </a:lnTo>
                <a:lnTo>
                  <a:pt x="1026" y="3486"/>
                </a:lnTo>
                <a:lnTo>
                  <a:pt x="1231" y="3635"/>
                </a:lnTo>
                <a:lnTo>
                  <a:pt x="1436" y="3766"/>
                </a:lnTo>
                <a:lnTo>
                  <a:pt x="1641" y="3878"/>
                </a:lnTo>
                <a:lnTo>
                  <a:pt x="1865" y="3971"/>
                </a:lnTo>
                <a:lnTo>
                  <a:pt x="2107" y="4064"/>
                </a:lnTo>
                <a:lnTo>
                  <a:pt x="2331" y="4139"/>
                </a:lnTo>
                <a:lnTo>
                  <a:pt x="2573" y="4195"/>
                </a:lnTo>
                <a:lnTo>
                  <a:pt x="2834" y="4232"/>
                </a:lnTo>
                <a:lnTo>
                  <a:pt x="3076" y="4269"/>
                </a:lnTo>
                <a:lnTo>
                  <a:pt x="3598" y="4269"/>
                </a:lnTo>
                <a:lnTo>
                  <a:pt x="3859" y="4232"/>
                </a:lnTo>
                <a:lnTo>
                  <a:pt x="4102" y="4195"/>
                </a:lnTo>
                <a:lnTo>
                  <a:pt x="4344" y="4139"/>
                </a:lnTo>
                <a:lnTo>
                  <a:pt x="4586" y="4064"/>
                </a:lnTo>
                <a:lnTo>
                  <a:pt x="4810" y="3971"/>
                </a:lnTo>
                <a:lnTo>
                  <a:pt x="5034" y="3878"/>
                </a:lnTo>
                <a:lnTo>
                  <a:pt x="5257" y="3766"/>
                </a:lnTo>
                <a:lnTo>
                  <a:pt x="5462" y="3635"/>
                </a:lnTo>
                <a:lnTo>
                  <a:pt x="5649" y="3486"/>
                </a:lnTo>
                <a:lnTo>
                  <a:pt x="5835" y="3337"/>
                </a:lnTo>
                <a:lnTo>
                  <a:pt x="6021" y="3169"/>
                </a:lnTo>
                <a:lnTo>
                  <a:pt x="6189" y="3002"/>
                </a:lnTo>
                <a:lnTo>
                  <a:pt x="6338" y="2815"/>
                </a:lnTo>
                <a:lnTo>
                  <a:pt x="6469" y="2629"/>
                </a:lnTo>
                <a:lnTo>
                  <a:pt x="6599" y="2424"/>
                </a:lnTo>
                <a:lnTo>
                  <a:pt x="6655" y="2275"/>
                </a:lnTo>
                <a:lnTo>
                  <a:pt x="6674" y="2144"/>
                </a:lnTo>
                <a:lnTo>
                  <a:pt x="6655" y="1995"/>
                </a:lnTo>
                <a:lnTo>
                  <a:pt x="6599" y="1846"/>
                </a:lnTo>
                <a:lnTo>
                  <a:pt x="6469" y="1641"/>
                </a:lnTo>
                <a:lnTo>
                  <a:pt x="6338" y="1454"/>
                </a:lnTo>
                <a:lnTo>
                  <a:pt x="6171" y="1268"/>
                </a:lnTo>
                <a:lnTo>
                  <a:pt x="6021" y="1100"/>
                </a:lnTo>
                <a:lnTo>
                  <a:pt x="5835" y="933"/>
                </a:lnTo>
                <a:lnTo>
                  <a:pt x="5649" y="783"/>
                </a:lnTo>
                <a:lnTo>
                  <a:pt x="5462" y="634"/>
                </a:lnTo>
                <a:lnTo>
                  <a:pt x="5257" y="504"/>
                </a:lnTo>
                <a:lnTo>
                  <a:pt x="5034" y="392"/>
                </a:lnTo>
                <a:lnTo>
                  <a:pt x="4810" y="299"/>
                </a:lnTo>
                <a:lnTo>
                  <a:pt x="4586" y="206"/>
                </a:lnTo>
                <a:lnTo>
                  <a:pt x="4344" y="131"/>
                </a:lnTo>
                <a:lnTo>
                  <a:pt x="4102" y="75"/>
                </a:lnTo>
                <a:lnTo>
                  <a:pt x="3859" y="38"/>
                </a:lnTo>
                <a:lnTo>
                  <a:pt x="3598" y="19"/>
                </a:lnTo>
                <a:lnTo>
                  <a:pt x="3337" y="1"/>
                </a:lnTo>
                <a:close/>
              </a:path>
            </a:pathLst>
          </a:custGeom>
          <a:noFill/>
          <a:ln w="19050">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6131019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818147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81286" y="761603"/>
            <a:ext cx="9632553" cy="803654"/>
          </a:xfrm>
        </p:spPr>
        <p:txBody>
          <a:bodyPr/>
          <a:lstStyle/>
          <a:p>
            <a:r>
              <a:rPr lang="en-US">
                <a:solidFill>
                  <a:schemeClr val="bg1"/>
                </a:solidFill>
              </a:rPr>
              <a:t>Voorwaardelijke afsluiting</a:t>
            </a:r>
            <a:endParaRPr lang="en-US" dirty="0"/>
          </a:p>
        </p:txBody>
      </p:sp>
      <p:sp>
        <p:nvSpPr>
          <p:cNvPr id="3" name="Oval 2">
            <a:extLst>
              <a:ext uri="{FF2B5EF4-FFF2-40B4-BE49-F238E27FC236}">
                <a16:creationId xmlns:a16="http://schemas.microsoft.com/office/drawing/2014/main" id="{1E44C1FD-7676-3D5C-1BA7-C2628947D62A}"/>
              </a:ext>
            </a:extLst>
          </p:cNvPr>
          <p:cNvSpPr/>
          <p:nvPr/>
        </p:nvSpPr>
        <p:spPr>
          <a:xfrm>
            <a:off x="9180254" y="1637141"/>
            <a:ext cx="916056" cy="916056"/>
          </a:xfrm>
          <a:prstGeom prst="ellipse">
            <a:avLst/>
          </a:pr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cxnSp>
        <p:nvCxnSpPr>
          <p:cNvPr id="6" name="Straight Connector 5">
            <a:extLst>
              <a:ext uri="{FF2B5EF4-FFF2-40B4-BE49-F238E27FC236}">
                <a16:creationId xmlns:a16="http://schemas.microsoft.com/office/drawing/2014/main" id="{78B5F934-09AD-550B-6AB8-03CAF01005E1}"/>
              </a:ext>
            </a:extLst>
          </p:cNvPr>
          <p:cNvCxnSpPr>
            <a:cxnSpLocks/>
          </p:cNvCxnSpPr>
          <p:nvPr/>
        </p:nvCxnSpPr>
        <p:spPr>
          <a:xfrm flipH="1">
            <a:off x="9638282" y="2175288"/>
            <a:ext cx="4680" cy="3920459"/>
          </a:xfrm>
          <a:prstGeom prst="line">
            <a:avLst/>
          </a:prstGeom>
          <a:ln>
            <a:solidFill>
              <a:srgbClr val="DE0A1D"/>
            </a:solidFill>
          </a:ln>
        </p:spPr>
        <p:style>
          <a:lnRef idx="1">
            <a:schemeClr val="accent1"/>
          </a:lnRef>
          <a:fillRef idx="0">
            <a:schemeClr val="accent1"/>
          </a:fillRef>
          <a:effectRef idx="0">
            <a:schemeClr val="accent1"/>
          </a:effectRef>
          <a:fontRef idx="minor">
            <a:schemeClr val="tx1"/>
          </a:fontRef>
        </p:style>
      </p:cxnSp>
      <p:sp>
        <p:nvSpPr>
          <p:cNvPr id="7" name="Google Shape;213;p8">
            <a:extLst>
              <a:ext uri="{FF2B5EF4-FFF2-40B4-BE49-F238E27FC236}">
                <a16:creationId xmlns:a16="http://schemas.microsoft.com/office/drawing/2014/main" id="{B2F1CC79-83D0-6235-CADF-FA539F8CA6A3}"/>
              </a:ext>
            </a:extLst>
          </p:cNvPr>
          <p:cNvSpPr/>
          <p:nvPr/>
        </p:nvSpPr>
        <p:spPr>
          <a:xfrm>
            <a:off x="9354833" y="1874863"/>
            <a:ext cx="566898" cy="440611"/>
          </a:xfrm>
          <a:custGeom>
            <a:avLst/>
            <a:gdLst/>
            <a:ahLst/>
            <a:cxnLst/>
            <a:rect l="l" t="t" r="r" b="b"/>
            <a:pathLst>
              <a:path w="6693" h="5202" extrusionOk="0">
                <a:moveTo>
                  <a:pt x="2424" y="1"/>
                </a:moveTo>
                <a:lnTo>
                  <a:pt x="2163" y="19"/>
                </a:lnTo>
                <a:lnTo>
                  <a:pt x="1939" y="38"/>
                </a:lnTo>
                <a:lnTo>
                  <a:pt x="1697" y="94"/>
                </a:lnTo>
                <a:lnTo>
                  <a:pt x="1473" y="150"/>
                </a:lnTo>
                <a:lnTo>
                  <a:pt x="1268" y="224"/>
                </a:lnTo>
                <a:lnTo>
                  <a:pt x="1063" y="318"/>
                </a:lnTo>
                <a:lnTo>
                  <a:pt x="877" y="429"/>
                </a:lnTo>
                <a:lnTo>
                  <a:pt x="709" y="541"/>
                </a:lnTo>
                <a:lnTo>
                  <a:pt x="560" y="672"/>
                </a:lnTo>
                <a:lnTo>
                  <a:pt x="411" y="821"/>
                </a:lnTo>
                <a:lnTo>
                  <a:pt x="299" y="970"/>
                </a:lnTo>
                <a:lnTo>
                  <a:pt x="187" y="1138"/>
                </a:lnTo>
                <a:lnTo>
                  <a:pt x="113" y="1305"/>
                </a:lnTo>
                <a:lnTo>
                  <a:pt x="57" y="1492"/>
                </a:lnTo>
                <a:lnTo>
                  <a:pt x="19" y="1678"/>
                </a:lnTo>
                <a:lnTo>
                  <a:pt x="1" y="1865"/>
                </a:lnTo>
                <a:lnTo>
                  <a:pt x="19" y="2014"/>
                </a:lnTo>
                <a:lnTo>
                  <a:pt x="38" y="2144"/>
                </a:lnTo>
                <a:lnTo>
                  <a:pt x="75" y="2293"/>
                </a:lnTo>
                <a:lnTo>
                  <a:pt x="131" y="2424"/>
                </a:lnTo>
                <a:lnTo>
                  <a:pt x="187" y="2554"/>
                </a:lnTo>
                <a:lnTo>
                  <a:pt x="262" y="2685"/>
                </a:lnTo>
                <a:lnTo>
                  <a:pt x="355" y="2815"/>
                </a:lnTo>
                <a:lnTo>
                  <a:pt x="448" y="2927"/>
                </a:lnTo>
                <a:lnTo>
                  <a:pt x="318" y="3169"/>
                </a:lnTo>
                <a:lnTo>
                  <a:pt x="187" y="3375"/>
                </a:lnTo>
                <a:lnTo>
                  <a:pt x="38" y="3561"/>
                </a:lnTo>
                <a:lnTo>
                  <a:pt x="1" y="3617"/>
                </a:lnTo>
                <a:lnTo>
                  <a:pt x="19" y="3654"/>
                </a:lnTo>
                <a:lnTo>
                  <a:pt x="57" y="3710"/>
                </a:lnTo>
                <a:lnTo>
                  <a:pt x="262" y="3710"/>
                </a:lnTo>
                <a:lnTo>
                  <a:pt x="411" y="3691"/>
                </a:lnTo>
                <a:lnTo>
                  <a:pt x="672" y="3635"/>
                </a:lnTo>
                <a:lnTo>
                  <a:pt x="914" y="3542"/>
                </a:lnTo>
                <a:lnTo>
                  <a:pt x="1119" y="3430"/>
                </a:lnTo>
                <a:lnTo>
                  <a:pt x="1417" y="3542"/>
                </a:lnTo>
                <a:lnTo>
                  <a:pt x="1734" y="3635"/>
                </a:lnTo>
                <a:lnTo>
                  <a:pt x="2070" y="3691"/>
                </a:lnTo>
                <a:lnTo>
                  <a:pt x="2424" y="3710"/>
                </a:lnTo>
                <a:lnTo>
                  <a:pt x="2666" y="3710"/>
                </a:lnTo>
                <a:lnTo>
                  <a:pt x="2909" y="3673"/>
                </a:lnTo>
                <a:lnTo>
                  <a:pt x="3132" y="3635"/>
                </a:lnTo>
                <a:lnTo>
                  <a:pt x="3356" y="3580"/>
                </a:lnTo>
                <a:lnTo>
                  <a:pt x="3561" y="3486"/>
                </a:lnTo>
                <a:lnTo>
                  <a:pt x="3766" y="3393"/>
                </a:lnTo>
                <a:lnTo>
                  <a:pt x="3952" y="3300"/>
                </a:lnTo>
                <a:lnTo>
                  <a:pt x="4120" y="3169"/>
                </a:lnTo>
                <a:lnTo>
                  <a:pt x="4288" y="3039"/>
                </a:lnTo>
                <a:lnTo>
                  <a:pt x="4418" y="2890"/>
                </a:lnTo>
                <a:lnTo>
                  <a:pt x="4549" y="2741"/>
                </a:lnTo>
                <a:lnTo>
                  <a:pt x="4642" y="2592"/>
                </a:lnTo>
                <a:lnTo>
                  <a:pt x="4717" y="2405"/>
                </a:lnTo>
                <a:lnTo>
                  <a:pt x="4791" y="2237"/>
                </a:lnTo>
                <a:lnTo>
                  <a:pt x="4810" y="2051"/>
                </a:lnTo>
                <a:lnTo>
                  <a:pt x="4828" y="1865"/>
                </a:lnTo>
                <a:lnTo>
                  <a:pt x="4810" y="1678"/>
                </a:lnTo>
                <a:lnTo>
                  <a:pt x="4791" y="1492"/>
                </a:lnTo>
                <a:lnTo>
                  <a:pt x="4717" y="1305"/>
                </a:lnTo>
                <a:lnTo>
                  <a:pt x="4642" y="1138"/>
                </a:lnTo>
                <a:lnTo>
                  <a:pt x="4549" y="970"/>
                </a:lnTo>
                <a:lnTo>
                  <a:pt x="4418" y="821"/>
                </a:lnTo>
                <a:lnTo>
                  <a:pt x="4288" y="672"/>
                </a:lnTo>
                <a:lnTo>
                  <a:pt x="4120" y="541"/>
                </a:lnTo>
                <a:lnTo>
                  <a:pt x="3952" y="429"/>
                </a:lnTo>
                <a:lnTo>
                  <a:pt x="3766" y="318"/>
                </a:lnTo>
                <a:lnTo>
                  <a:pt x="3561" y="224"/>
                </a:lnTo>
                <a:lnTo>
                  <a:pt x="3356" y="150"/>
                </a:lnTo>
                <a:lnTo>
                  <a:pt x="3132" y="94"/>
                </a:lnTo>
                <a:lnTo>
                  <a:pt x="2909" y="38"/>
                </a:lnTo>
                <a:lnTo>
                  <a:pt x="2666" y="19"/>
                </a:lnTo>
                <a:lnTo>
                  <a:pt x="2424" y="1"/>
                </a:lnTo>
                <a:close/>
                <a:moveTo>
                  <a:pt x="5183" y="1622"/>
                </a:moveTo>
                <a:lnTo>
                  <a:pt x="5201" y="1865"/>
                </a:lnTo>
                <a:lnTo>
                  <a:pt x="5183" y="2088"/>
                </a:lnTo>
                <a:lnTo>
                  <a:pt x="5145" y="2312"/>
                </a:lnTo>
                <a:lnTo>
                  <a:pt x="5071" y="2517"/>
                </a:lnTo>
                <a:lnTo>
                  <a:pt x="4978" y="2722"/>
                </a:lnTo>
                <a:lnTo>
                  <a:pt x="4866" y="2927"/>
                </a:lnTo>
                <a:lnTo>
                  <a:pt x="4735" y="3114"/>
                </a:lnTo>
                <a:lnTo>
                  <a:pt x="4568" y="3281"/>
                </a:lnTo>
                <a:lnTo>
                  <a:pt x="4381" y="3430"/>
                </a:lnTo>
                <a:lnTo>
                  <a:pt x="4195" y="3580"/>
                </a:lnTo>
                <a:lnTo>
                  <a:pt x="3971" y="3710"/>
                </a:lnTo>
                <a:lnTo>
                  <a:pt x="3747" y="3822"/>
                </a:lnTo>
                <a:lnTo>
                  <a:pt x="3505" y="3915"/>
                </a:lnTo>
                <a:lnTo>
                  <a:pt x="3244" y="3990"/>
                </a:lnTo>
                <a:lnTo>
                  <a:pt x="2983" y="4046"/>
                </a:lnTo>
                <a:lnTo>
                  <a:pt x="2704" y="4083"/>
                </a:lnTo>
                <a:lnTo>
                  <a:pt x="2238" y="4083"/>
                </a:lnTo>
                <a:lnTo>
                  <a:pt x="2051" y="4064"/>
                </a:lnTo>
                <a:lnTo>
                  <a:pt x="2126" y="4195"/>
                </a:lnTo>
                <a:lnTo>
                  <a:pt x="2219" y="4306"/>
                </a:lnTo>
                <a:lnTo>
                  <a:pt x="2312" y="4418"/>
                </a:lnTo>
                <a:lnTo>
                  <a:pt x="2405" y="4530"/>
                </a:lnTo>
                <a:lnTo>
                  <a:pt x="2648" y="4717"/>
                </a:lnTo>
                <a:lnTo>
                  <a:pt x="2927" y="4884"/>
                </a:lnTo>
                <a:lnTo>
                  <a:pt x="3225" y="5015"/>
                </a:lnTo>
                <a:lnTo>
                  <a:pt x="3561" y="5127"/>
                </a:lnTo>
                <a:lnTo>
                  <a:pt x="3915" y="5183"/>
                </a:lnTo>
                <a:lnTo>
                  <a:pt x="4269" y="5201"/>
                </a:lnTo>
                <a:lnTo>
                  <a:pt x="4623" y="5183"/>
                </a:lnTo>
                <a:lnTo>
                  <a:pt x="4959" y="5127"/>
                </a:lnTo>
                <a:lnTo>
                  <a:pt x="5276" y="5033"/>
                </a:lnTo>
                <a:lnTo>
                  <a:pt x="5574" y="4903"/>
                </a:lnTo>
                <a:lnTo>
                  <a:pt x="5779" y="5015"/>
                </a:lnTo>
                <a:lnTo>
                  <a:pt x="6021" y="5108"/>
                </a:lnTo>
                <a:lnTo>
                  <a:pt x="6282" y="5183"/>
                </a:lnTo>
                <a:lnTo>
                  <a:pt x="6432" y="5201"/>
                </a:lnTo>
                <a:lnTo>
                  <a:pt x="6599" y="5201"/>
                </a:lnTo>
                <a:lnTo>
                  <a:pt x="6655" y="5183"/>
                </a:lnTo>
                <a:lnTo>
                  <a:pt x="6674" y="5145"/>
                </a:lnTo>
                <a:lnTo>
                  <a:pt x="6692" y="5089"/>
                </a:lnTo>
                <a:lnTo>
                  <a:pt x="6655" y="5052"/>
                </a:lnTo>
                <a:lnTo>
                  <a:pt x="6506" y="4866"/>
                </a:lnTo>
                <a:lnTo>
                  <a:pt x="6376" y="4661"/>
                </a:lnTo>
                <a:lnTo>
                  <a:pt x="6245" y="4418"/>
                </a:lnTo>
                <a:lnTo>
                  <a:pt x="6338" y="4288"/>
                </a:lnTo>
                <a:lnTo>
                  <a:pt x="6432" y="4176"/>
                </a:lnTo>
                <a:lnTo>
                  <a:pt x="6506" y="4046"/>
                </a:lnTo>
                <a:lnTo>
                  <a:pt x="6562" y="3915"/>
                </a:lnTo>
                <a:lnTo>
                  <a:pt x="6618" y="3785"/>
                </a:lnTo>
                <a:lnTo>
                  <a:pt x="6655" y="3635"/>
                </a:lnTo>
                <a:lnTo>
                  <a:pt x="6674" y="3486"/>
                </a:lnTo>
                <a:lnTo>
                  <a:pt x="6692" y="3337"/>
                </a:lnTo>
                <a:lnTo>
                  <a:pt x="6674" y="3207"/>
                </a:lnTo>
                <a:lnTo>
                  <a:pt x="6655" y="3058"/>
                </a:lnTo>
                <a:lnTo>
                  <a:pt x="6618" y="2927"/>
                </a:lnTo>
                <a:lnTo>
                  <a:pt x="6581" y="2797"/>
                </a:lnTo>
                <a:lnTo>
                  <a:pt x="6525" y="2666"/>
                </a:lnTo>
                <a:lnTo>
                  <a:pt x="6450" y="2536"/>
                </a:lnTo>
                <a:lnTo>
                  <a:pt x="6357" y="2405"/>
                </a:lnTo>
                <a:lnTo>
                  <a:pt x="6264" y="2293"/>
                </a:lnTo>
                <a:lnTo>
                  <a:pt x="6171" y="2200"/>
                </a:lnTo>
                <a:lnTo>
                  <a:pt x="6040" y="2088"/>
                </a:lnTo>
                <a:lnTo>
                  <a:pt x="5798" y="1902"/>
                </a:lnTo>
                <a:lnTo>
                  <a:pt x="5500" y="1753"/>
                </a:lnTo>
                <a:lnTo>
                  <a:pt x="5183" y="1622"/>
                </a:lnTo>
                <a:close/>
              </a:path>
            </a:pathLst>
          </a:custGeom>
          <a:noFill/>
          <a:ln w="19050">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TextBox 9">
            <a:extLst>
              <a:ext uri="{FF2B5EF4-FFF2-40B4-BE49-F238E27FC236}">
                <a16:creationId xmlns:a16="http://schemas.microsoft.com/office/drawing/2014/main" id="{81F53D56-2CB2-10BF-7A75-2BF5C760D65C}"/>
              </a:ext>
            </a:extLst>
          </p:cNvPr>
          <p:cNvSpPr txBox="1"/>
          <p:nvPr/>
        </p:nvSpPr>
        <p:spPr>
          <a:xfrm>
            <a:off x="830560" y="1637141"/>
            <a:ext cx="8245504" cy="4081117"/>
          </a:xfrm>
          <a:prstGeom prst="rect">
            <a:avLst/>
          </a:prstGeom>
          <a:noFill/>
        </p:spPr>
        <p:txBody>
          <a:bodyPr wrap="square">
            <a:spAutoFit/>
          </a:bodyPr>
          <a:lstStyle/>
          <a:p>
            <a:pPr lvl="0">
              <a:lnSpc>
                <a:spcPct val="90000"/>
              </a:lnSpc>
              <a:defRPr/>
            </a:pPr>
            <a:r>
              <a:rPr lang="nl-NL" sz="2400" dirty="0">
                <a:solidFill>
                  <a:srgbClr val="003841"/>
                </a:solidFill>
              </a:rPr>
              <a:t>Gooit het meteen terug naar de klant door een aantrekkelijke 'voorwaarde' in te stellen om nu bij je te kopen!</a:t>
            </a:r>
          </a:p>
          <a:p>
            <a:pPr lvl="0">
              <a:lnSpc>
                <a:spcPct val="90000"/>
              </a:lnSpc>
              <a:defRPr/>
            </a:pPr>
            <a:endParaRPr kumimoji="0" lang="en-US" sz="2400" b="0" i="0" u="none" strike="noStrike" kern="1200" cap="none" spc="0" normalizeH="0" baseline="0" noProof="0" dirty="0">
              <a:ln>
                <a:noFill/>
              </a:ln>
              <a:solidFill>
                <a:srgbClr val="003841"/>
              </a:solidFill>
              <a:effectLst/>
              <a:uLnTx/>
              <a:uFillTx/>
              <a:latin typeface="Calibri" panose="020F0502020204030204"/>
              <a:ea typeface="+mn-ea"/>
              <a:cs typeface="+mn-cs"/>
            </a:endParaRPr>
          </a:p>
          <a:p>
            <a:pPr marL="285750" lvl="0" indent="-285750">
              <a:lnSpc>
                <a:spcPct val="90000"/>
              </a:lnSpc>
              <a:buClr>
                <a:srgbClr val="DE0A1D"/>
              </a:buClr>
              <a:buFont typeface="Arial" panose="020B0604020202020204" pitchFamily="34" charset="0"/>
              <a:buChar char="•"/>
              <a:defRPr/>
            </a:pPr>
            <a:r>
              <a:rPr kumimoji="0" lang="en-US" sz="2400" b="0" i="1" u="none" strike="noStrike" kern="1200" cap="none" spc="0" normalizeH="0" baseline="0" noProof="0" dirty="0">
                <a:ln>
                  <a:noFill/>
                </a:ln>
                <a:solidFill>
                  <a:srgbClr val="003841"/>
                </a:solidFill>
                <a:effectLst/>
                <a:uLnTx/>
                <a:uFillTx/>
                <a:latin typeface="Calibri" panose="020F0502020204030204"/>
                <a:ea typeface="+mn-ea"/>
                <a:cs typeface="+mn-cs"/>
              </a:rPr>
              <a:t>“</a:t>
            </a:r>
            <a:r>
              <a:rPr lang="nl-NL" sz="2400" i="1" dirty="0">
                <a:solidFill>
                  <a:srgbClr val="003841"/>
                </a:solidFill>
              </a:rPr>
              <a:t>Als ik een betalingsplan voor u opstel, overweegt u dan om zaken met ons te doen?
"Als we onze afspraak 's avonds kunnen inplannen als je het niet zo druk hebt, past dat dan beter bij je?"
"Als we een levering eerder kunnen garanderen&lt;date&gt;, plaatst u de bestelling dan vandaag nog?“</a:t>
            </a:r>
          </a:p>
          <a:p>
            <a:pPr marL="285750" lvl="0" indent="-285750">
              <a:lnSpc>
                <a:spcPct val="90000"/>
              </a:lnSpc>
              <a:buClr>
                <a:srgbClr val="DE0A1D"/>
              </a:buClr>
              <a:buFont typeface="Arial" panose="020B0604020202020204" pitchFamily="34" charset="0"/>
              <a:buChar char="•"/>
              <a:defRPr/>
            </a:pPr>
            <a:endParaRPr kumimoji="0" lang="en-US" sz="2400" b="0" i="1" u="none" strike="noStrike" kern="1200" cap="none" spc="0" normalizeH="0" baseline="0" noProof="0" dirty="0">
              <a:ln>
                <a:noFill/>
              </a:ln>
              <a:solidFill>
                <a:srgbClr val="003841"/>
              </a:solidFill>
              <a:effectLst/>
              <a:uLnTx/>
              <a:uFillTx/>
              <a:latin typeface="Calibri" panose="020F0502020204030204"/>
              <a:ea typeface="+mn-ea"/>
              <a:cs typeface="+mn-cs"/>
            </a:endParaRPr>
          </a:p>
          <a:p>
            <a:pPr lvl="0">
              <a:lnSpc>
                <a:spcPct val="90000"/>
              </a:lnSpc>
              <a:defRPr/>
            </a:pPr>
            <a:r>
              <a:rPr lang="nl-NL" sz="2400" b="1" dirty="0">
                <a:solidFill>
                  <a:srgbClr val="DE0A1D"/>
                </a:solidFill>
              </a:rPr>
              <a:t>Onderliggende filosofie: </a:t>
            </a:r>
            <a:r>
              <a:rPr lang="nl-NL" sz="2400" dirty="0">
                <a:solidFill>
                  <a:srgbClr val="DE0A1D"/>
                </a:solidFill>
              </a:rPr>
              <a:t>Gebaseerd op het uitwisselingsprincipe. 
Als ik je probleem oplos, dan koop je bij mij</a:t>
            </a:r>
            <a:endParaRPr kumimoji="0" lang="en-US" sz="2400" i="0" u="none" strike="noStrike" kern="1200" cap="none" spc="0" normalizeH="0" baseline="0" noProof="0" dirty="0">
              <a:ln>
                <a:noFill/>
              </a:ln>
              <a:solidFill>
                <a:srgbClr val="DE0A1D"/>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706407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818147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81286" y="761603"/>
            <a:ext cx="9632553" cy="803654"/>
          </a:xfrm>
        </p:spPr>
        <p:txBody>
          <a:bodyPr/>
          <a:lstStyle/>
          <a:p>
            <a:r>
              <a:rPr lang="en-US" dirty="0">
                <a:solidFill>
                  <a:schemeClr val="bg1"/>
                </a:solidFill>
              </a:rPr>
              <a:t>Bonus </a:t>
            </a:r>
            <a:r>
              <a:rPr lang="en-US" dirty="0" err="1">
                <a:solidFill>
                  <a:schemeClr val="bg1"/>
                </a:solidFill>
              </a:rPr>
              <a:t>sluiten</a:t>
            </a:r>
            <a:endParaRPr lang="en-US" dirty="0"/>
          </a:p>
        </p:txBody>
      </p:sp>
      <p:sp>
        <p:nvSpPr>
          <p:cNvPr id="3" name="Oval 2">
            <a:extLst>
              <a:ext uri="{FF2B5EF4-FFF2-40B4-BE49-F238E27FC236}">
                <a16:creationId xmlns:a16="http://schemas.microsoft.com/office/drawing/2014/main" id="{1E44C1FD-7676-3D5C-1BA7-C2628947D62A}"/>
              </a:ext>
            </a:extLst>
          </p:cNvPr>
          <p:cNvSpPr/>
          <p:nvPr/>
        </p:nvSpPr>
        <p:spPr>
          <a:xfrm>
            <a:off x="8482104" y="1717260"/>
            <a:ext cx="916056" cy="916056"/>
          </a:xfrm>
          <a:prstGeom prst="ellipse">
            <a:avLst/>
          </a:pr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cxnSp>
        <p:nvCxnSpPr>
          <p:cNvPr id="6" name="Straight Connector 5">
            <a:extLst>
              <a:ext uri="{FF2B5EF4-FFF2-40B4-BE49-F238E27FC236}">
                <a16:creationId xmlns:a16="http://schemas.microsoft.com/office/drawing/2014/main" id="{78B5F934-09AD-550B-6AB8-03CAF01005E1}"/>
              </a:ext>
            </a:extLst>
          </p:cNvPr>
          <p:cNvCxnSpPr>
            <a:cxnSpLocks/>
          </p:cNvCxnSpPr>
          <p:nvPr/>
        </p:nvCxnSpPr>
        <p:spPr>
          <a:xfrm flipH="1">
            <a:off x="8944811" y="2031539"/>
            <a:ext cx="4680" cy="3920459"/>
          </a:xfrm>
          <a:prstGeom prst="line">
            <a:avLst/>
          </a:prstGeom>
          <a:ln>
            <a:solidFill>
              <a:srgbClr val="DE0A1D"/>
            </a:solidFill>
          </a:ln>
        </p:spPr>
        <p:style>
          <a:lnRef idx="1">
            <a:schemeClr val="accent1"/>
          </a:lnRef>
          <a:fillRef idx="0">
            <a:schemeClr val="accent1"/>
          </a:fillRef>
          <a:effectRef idx="0">
            <a:schemeClr val="accent1"/>
          </a:effectRef>
          <a:fontRef idx="minor">
            <a:schemeClr val="tx1"/>
          </a:fontRef>
        </p:style>
      </p:cxnSp>
      <p:sp>
        <p:nvSpPr>
          <p:cNvPr id="12" name="Text Placeholder 6">
            <a:extLst>
              <a:ext uri="{FF2B5EF4-FFF2-40B4-BE49-F238E27FC236}">
                <a16:creationId xmlns:a16="http://schemas.microsoft.com/office/drawing/2014/main" id="{97082FD8-7554-3632-4EEA-B848EAD335CA}"/>
              </a:ext>
            </a:extLst>
          </p:cNvPr>
          <p:cNvSpPr txBox="1">
            <a:spLocks/>
          </p:cNvSpPr>
          <p:nvPr/>
        </p:nvSpPr>
        <p:spPr>
          <a:xfrm>
            <a:off x="751058" y="1717260"/>
            <a:ext cx="7282377" cy="104367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003841"/>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spcBef>
                <a:spcPts val="0"/>
              </a:spcBef>
            </a:pPr>
            <a:r>
              <a:rPr lang="nl-NL" dirty="0"/>
              <a:t>Gebruikt als je er bijna bent!  Dit is gebaseerd op het geven van iets extra's aan de klant.</a:t>
            </a:r>
          </a:p>
          <a:p>
            <a:pPr>
              <a:spcBef>
                <a:spcPts val="0"/>
              </a:spcBef>
            </a:pPr>
            <a:endParaRPr lang="en-US" dirty="0"/>
          </a:p>
          <a:p>
            <a:pPr marL="342900" indent="-342900">
              <a:spcBef>
                <a:spcPts val="0"/>
              </a:spcBef>
              <a:buClr>
                <a:srgbClr val="DE0A1D"/>
              </a:buClr>
              <a:buFont typeface="Arial" charset="0"/>
              <a:buChar char="•"/>
            </a:pPr>
            <a:r>
              <a:rPr lang="nl-NL" i="1" dirty="0"/>
              <a:t>Omdat je een van onze trouwe klanten bent, geef ik je een extra 10% korting/gratis cadeau als je vandaag boekt</a:t>
            </a:r>
          </a:p>
          <a:p>
            <a:pPr marL="342900" indent="-342900">
              <a:spcBef>
                <a:spcPts val="0"/>
              </a:spcBef>
              <a:buClr>
                <a:srgbClr val="DE0A1D"/>
              </a:buClr>
              <a:buFont typeface="Arial" charset="0"/>
              <a:buChar char="•"/>
            </a:pPr>
            <a:endParaRPr lang="en-US" dirty="0"/>
          </a:p>
          <a:p>
            <a:pPr>
              <a:spcBef>
                <a:spcPts val="0"/>
              </a:spcBef>
            </a:pPr>
            <a:r>
              <a:rPr lang="nl-NL" b="1" dirty="0">
                <a:solidFill>
                  <a:srgbClr val="DE0A1D"/>
                </a:solidFill>
              </a:rPr>
              <a:t>Onderliggende filosofie: </a:t>
            </a:r>
            <a:r>
              <a:rPr lang="nl-NL" dirty="0">
                <a:solidFill>
                  <a:srgbClr val="DE0A1D"/>
                </a:solidFill>
              </a:rPr>
              <a:t>Gebaseerd op het </a:t>
            </a:r>
            <a:r>
              <a:rPr lang="nl-NL" dirty="0" err="1">
                <a:solidFill>
                  <a:srgbClr val="DE0A1D"/>
                </a:solidFill>
              </a:rPr>
              <a:t>delight</a:t>
            </a:r>
            <a:r>
              <a:rPr lang="nl-NL" dirty="0">
                <a:solidFill>
                  <a:srgbClr val="DE0A1D"/>
                </a:solidFill>
              </a:rPr>
              <a:t> principe en het feit dat je de verwachtingen van de klant niet alleen kunt waarmaken, maar ook kunt overtreffen</a:t>
            </a:r>
            <a:endParaRPr kumimoji="0" lang="en-US" sz="2400" i="0" u="none" strike="noStrike" kern="1200" cap="none" spc="0" normalizeH="0" baseline="0" noProof="0" dirty="0">
              <a:ln>
                <a:noFill/>
              </a:ln>
              <a:solidFill>
                <a:srgbClr val="595959"/>
              </a:solidFill>
              <a:effectLst/>
              <a:uLnTx/>
              <a:uFillTx/>
              <a:latin typeface="Calibri" panose="020F0502020204030204"/>
              <a:ea typeface="+mn-ea"/>
              <a:cs typeface="+mn-cs"/>
            </a:endParaRPr>
          </a:p>
        </p:txBody>
      </p:sp>
      <p:sp>
        <p:nvSpPr>
          <p:cNvPr id="7" name="Google Shape;126;p7">
            <a:extLst>
              <a:ext uri="{FF2B5EF4-FFF2-40B4-BE49-F238E27FC236}">
                <a16:creationId xmlns:a16="http://schemas.microsoft.com/office/drawing/2014/main" id="{1FC548A2-0047-A4DD-D63D-72C2D7C75CF1}"/>
              </a:ext>
            </a:extLst>
          </p:cNvPr>
          <p:cNvSpPr/>
          <p:nvPr/>
        </p:nvSpPr>
        <p:spPr>
          <a:xfrm>
            <a:off x="8646054" y="1799263"/>
            <a:ext cx="602193" cy="604020"/>
          </a:xfrm>
          <a:custGeom>
            <a:avLst/>
            <a:gdLst/>
            <a:ahLst/>
            <a:cxnLst/>
            <a:rect l="l" t="t" r="r" b="b"/>
            <a:pathLst>
              <a:path w="5929" h="5947" extrusionOk="0">
                <a:moveTo>
                  <a:pt x="784" y="4940"/>
                </a:moveTo>
                <a:lnTo>
                  <a:pt x="839" y="4958"/>
                </a:lnTo>
                <a:lnTo>
                  <a:pt x="933" y="5014"/>
                </a:lnTo>
                <a:lnTo>
                  <a:pt x="989" y="5107"/>
                </a:lnTo>
                <a:lnTo>
                  <a:pt x="1007" y="5145"/>
                </a:lnTo>
                <a:lnTo>
                  <a:pt x="1007" y="5201"/>
                </a:lnTo>
                <a:lnTo>
                  <a:pt x="1007" y="5257"/>
                </a:lnTo>
                <a:lnTo>
                  <a:pt x="989" y="5313"/>
                </a:lnTo>
                <a:lnTo>
                  <a:pt x="933" y="5406"/>
                </a:lnTo>
                <a:lnTo>
                  <a:pt x="839" y="5462"/>
                </a:lnTo>
                <a:lnTo>
                  <a:pt x="784" y="5480"/>
                </a:lnTo>
                <a:lnTo>
                  <a:pt x="672" y="5480"/>
                </a:lnTo>
                <a:lnTo>
                  <a:pt x="634" y="5462"/>
                </a:lnTo>
                <a:lnTo>
                  <a:pt x="541" y="5406"/>
                </a:lnTo>
                <a:lnTo>
                  <a:pt x="485" y="5313"/>
                </a:lnTo>
                <a:lnTo>
                  <a:pt x="467" y="5257"/>
                </a:lnTo>
                <a:lnTo>
                  <a:pt x="448" y="5201"/>
                </a:lnTo>
                <a:lnTo>
                  <a:pt x="467" y="5145"/>
                </a:lnTo>
                <a:lnTo>
                  <a:pt x="485" y="5107"/>
                </a:lnTo>
                <a:lnTo>
                  <a:pt x="541" y="5014"/>
                </a:lnTo>
                <a:lnTo>
                  <a:pt x="634" y="4958"/>
                </a:lnTo>
                <a:lnTo>
                  <a:pt x="672" y="4940"/>
                </a:lnTo>
                <a:close/>
                <a:moveTo>
                  <a:pt x="206" y="2610"/>
                </a:moveTo>
                <a:lnTo>
                  <a:pt x="168" y="2628"/>
                </a:lnTo>
                <a:lnTo>
                  <a:pt x="75" y="2684"/>
                </a:lnTo>
                <a:lnTo>
                  <a:pt x="19" y="2777"/>
                </a:lnTo>
                <a:lnTo>
                  <a:pt x="1" y="2833"/>
                </a:lnTo>
                <a:lnTo>
                  <a:pt x="1" y="2889"/>
                </a:lnTo>
                <a:lnTo>
                  <a:pt x="1" y="5667"/>
                </a:lnTo>
                <a:lnTo>
                  <a:pt x="1" y="5723"/>
                </a:lnTo>
                <a:lnTo>
                  <a:pt x="19" y="5779"/>
                </a:lnTo>
                <a:lnTo>
                  <a:pt x="75" y="5872"/>
                </a:lnTo>
                <a:lnTo>
                  <a:pt x="168" y="5928"/>
                </a:lnTo>
                <a:lnTo>
                  <a:pt x="206" y="5946"/>
                </a:lnTo>
                <a:lnTo>
                  <a:pt x="1250" y="5946"/>
                </a:lnTo>
                <a:lnTo>
                  <a:pt x="1305" y="5928"/>
                </a:lnTo>
                <a:lnTo>
                  <a:pt x="1399" y="5872"/>
                </a:lnTo>
                <a:lnTo>
                  <a:pt x="1455" y="5779"/>
                </a:lnTo>
                <a:lnTo>
                  <a:pt x="1473" y="5723"/>
                </a:lnTo>
                <a:lnTo>
                  <a:pt x="1473" y="5667"/>
                </a:lnTo>
                <a:lnTo>
                  <a:pt x="1473" y="2889"/>
                </a:lnTo>
                <a:lnTo>
                  <a:pt x="1473" y="2833"/>
                </a:lnTo>
                <a:lnTo>
                  <a:pt x="1455" y="2777"/>
                </a:lnTo>
                <a:lnTo>
                  <a:pt x="1399" y="2684"/>
                </a:lnTo>
                <a:lnTo>
                  <a:pt x="1305" y="2628"/>
                </a:lnTo>
                <a:lnTo>
                  <a:pt x="1250" y="2610"/>
                </a:lnTo>
                <a:close/>
                <a:moveTo>
                  <a:pt x="3617" y="0"/>
                </a:moveTo>
                <a:lnTo>
                  <a:pt x="3524" y="19"/>
                </a:lnTo>
                <a:lnTo>
                  <a:pt x="3468" y="75"/>
                </a:lnTo>
                <a:lnTo>
                  <a:pt x="3393" y="168"/>
                </a:lnTo>
                <a:lnTo>
                  <a:pt x="3337" y="261"/>
                </a:lnTo>
                <a:lnTo>
                  <a:pt x="3263" y="485"/>
                </a:lnTo>
                <a:lnTo>
                  <a:pt x="3225" y="671"/>
                </a:lnTo>
                <a:lnTo>
                  <a:pt x="3169" y="858"/>
                </a:lnTo>
                <a:lnTo>
                  <a:pt x="3114" y="1044"/>
                </a:lnTo>
                <a:lnTo>
                  <a:pt x="3039" y="1212"/>
                </a:lnTo>
                <a:lnTo>
                  <a:pt x="2983" y="1286"/>
                </a:lnTo>
                <a:lnTo>
                  <a:pt x="2927" y="1361"/>
                </a:lnTo>
                <a:lnTo>
                  <a:pt x="2797" y="1510"/>
                </a:lnTo>
                <a:lnTo>
                  <a:pt x="2666" y="1659"/>
                </a:lnTo>
                <a:lnTo>
                  <a:pt x="2442" y="1995"/>
                </a:lnTo>
                <a:lnTo>
                  <a:pt x="2200" y="2330"/>
                </a:lnTo>
                <a:lnTo>
                  <a:pt x="2051" y="2498"/>
                </a:lnTo>
                <a:lnTo>
                  <a:pt x="1883" y="2666"/>
                </a:lnTo>
                <a:lnTo>
                  <a:pt x="1865" y="2722"/>
                </a:lnTo>
                <a:lnTo>
                  <a:pt x="1846" y="2777"/>
                </a:lnTo>
                <a:lnTo>
                  <a:pt x="1846" y="5257"/>
                </a:lnTo>
                <a:lnTo>
                  <a:pt x="1865" y="5313"/>
                </a:lnTo>
                <a:lnTo>
                  <a:pt x="1883" y="5350"/>
                </a:lnTo>
                <a:lnTo>
                  <a:pt x="1939" y="5387"/>
                </a:lnTo>
                <a:lnTo>
                  <a:pt x="1995" y="5387"/>
                </a:lnTo>
                <a:lnTo>
                  <a:pt x="2126" y="5406"/>
                </a:lnTo>
                <a:lnTo>
                  <a:pt x="2293" y="5462"/>
                </a:lnTo>
                <a:lnTo>
                  <a:pt x="2592" y="5573"/>
                </a:lnTo>
                <a:lnTo>
                  <a:pt x="2890" y="5704"/>
                </a:lnTo>
                <a:lnTo>
                  <a:pt x="3225" y="5816"/>
                </a:lnTo>
                <a:lnTo>
                  <a:pt x="3393" y="5872"/>
                </a:lnTo>
                <a:lnTo>
                  <a:pt x="3580" y="5909"/>
                </a:lnTo>
                <a:lnTo>
                  <a:pt x="3785" y="5946"/>
                </a:lnTo>
                <a:lnTo>
                  <a:pt x="4400" y="5946"/>
                </a:lnTo>
                <a:lnTo>
                  <a:pt x="4586" y="5928"/>
                </a:lnTo>
                <a:lnTo>
                  <a:pt x="4772" y="5909"/>
                </a:lnTo>
                <a:lnTo>
                  <a:pt x="4940" y="5853"/>
                </a:lnTo>
                <a:lnTo>
                  <a:pt x="5108" y="5797"/>
                </a:lnTo>
                <a:lnTo>
                  <a:pt x="5238" y="5723"/>
                </a:lnTo>
                <a:lnTo>
                  <a:pt x="5332" y="5611"/>
                </a:lnTo>
                <a:lnTo>
                  <a:pt x="5388" y="5499"/>
                </a:lnTo>
                <a:lnTo>
                  <a:pt x="5425" y="5368"/>
                </a:lnTo>
                <a:lnTo>
                  <a:pt x="5425" y="5238"/>
                </a:lnTo>
                <a:lnTo>
                  <a:pt x="5406" y="5089"/>
                </a:lnTo>
                <a:lnTo>
                  <a:pt x="5481" y="4996"/>
                </a:lnTo>
                <a:lnTo>
                  <a:pt x="5537" y="4902"/>
                </a:lnTo>
                <a:lnTo>
                  <a:pt x="5574" y="4809"/>
                </a:lnTo>
                <a:lnTo>
                  <a:pt x="5611" y="4697"/>
                </a:lnTo>
                <a:lnTo>
                  <a:pt x="5630" y="4567"/>
                </a:lnTo>
                <a:lnTo>
                  <a:pt x="5630" y="4455"/>
                </a:lnTo>
                <a:lnTo>
                  <a:pt x="5630" y="4325"/>
                </a:lnTo>
                <a:lnTo>
                  <a:pt x="5593" y="4213"/>
                </a:lnTo>
                <a:lnTo>
                  <a:pt x="5667" y="4101"/>
                </a:lnTo>
                <a:lnTo>
                  <a:pt x="5723" y="3989"/>
                </a:lnTo>
                <a:lnTo>
                  <a:pt x="5742" y="3877"/>
                </a:lnTo>
                <a:lnTo>
                  <a:pt x="5779" y="3747"/>
                </a:lnTo>
                <a:lnTo>
                  <a:pt x="5779" y="3635"/>
                </a:lnTo>
                <a:lnTo>
                  <a:pt x="5760" y="3523"/>
                </a:lnTo>
                <a:lnTo>
                  <a:pt x="5742" y="3393"/>
                </a:lnTo>
                <a:lnTo>
                  <a:pt x="5704" y="3299"/>
                </a:lnTo>
                <a:lnTo>
                  <a:pt x="5798" y="3169"/>
                </a:lnTo>
                <a:lnTo>
                  <a:pt x="5872" y="3038"/>
                </a:lnTo>
                <a:lnTo>
                  <a:pt x="5909" y="2889"/>
                </a:lnTo>
                <a:lnTo>
                  <a:pt x="5928" y="2722"/>
                </a:lnTo>
                <a:lnTo>
                  <a:pt x="5909" y="2591"/>
                </a:lnTo>
                <a:lnTo>
                  <a:pt x="5872" y="2461"/>
                </a:lnTo>
                <a:lnTo>
                  <a:pt x="5816" y="2349"/>
                </a:lnTo>
                <a:lnTo>
                  <a:pt x="5723" y="2256"/>
                </a:lnTo>
                <a:lnTo>
                  <a:pt x="5630" y="2162"/>
                </a:lnTo>
                <a:lnTo>
                  <a:pt x="5518" y="2106"/>
                </a:lnTo>
                <a:lnTo>
                  <a:pt x="5388" y="2069"/>
                </a:lnTo>
                <a:lnTo>
                  <a:pt x="5238" y="2051"/>
                </a:lnTo>
                <a:lnTo>
                  <a:pt x="4064" y="2051"/>
                </a:lnTo>
                <a:lnTo>
                  <a:pt x="4101" y="1920"/>
                </a:lnTo>
                <a:lnTo>
                  <a:pt x="4157" y="1808"/>
                </a:lnTo>
                <a:lnTo>
                  <a:pt x="4288" y="1566"/>
                </a:lnTo>
                <a:lnTo>
                  <a:pt x="4344" y="1435"/>
                </a:lnTo>
                <a:lnTo>
                  <a:pt x="4400" y="1286"/>
                </a:lnTo>
                <a:lnTo>
                  <a:pt x="4437" y="1119"/>
                </a:lnTo>
                <a:lnTo>
                  <a:pt x="4456" y="951"/>
                </a:lnTo>
                <a:lnTo>
                  <a:pt x="4437" y="802"/>
                </a:lnTo>
                <a:lnTo>
                  <a:pt x="4418" y="671"/>
                </a:lnTo>
                <a:lnTo>
                  <a:pt x="4400" y="541"/>
                </a:lnTo>
                <a:lnTo>
                  <a:pt x="4362" y="447"/>
                </a:lnTo>
                <a:lnTo>
                  <a:pt x="4306" y="354"/>
                </a:lnTo>
                <a:lnTo>
                  <a:pt x="4251" y="280"/>
                </a:lnTo>
                <a:lnTo>
                  <a:pt x="4195" y="205"/>
                </a:lnTo>
                <a:lnTo>
                  <a:pt x="4139" y="168"/>
                </a:lnTo>
                <a:lnTo>
                  <a:pt x="3990" y="75"/>
                </a:lnTo>
                <a:lnTo>
                  <a:pt x="3859" y="37"/>
                </a:lnTo>
                <a:lnTo>
                  <a:pt x="3729" y="19"/>
                </a:lnTo>
                <a:lnTo>
                  <a:pt x="3617" y="0"/>
                </a:lnTo>
                <a:close/>
              </a:path>
            </a:pathLst>
          </a:custGeom>
          <a:noFill/>
          <a:ln w="19050">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8698224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818147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81286" y="761603"/>
            <a:ext cx="9632553" cy="803654"/>
          </a:xfrm>
        </p:spPr>
        <p:txBody>
          <a:bodyPr/>
          <a:lstStyle/>
          <a:p>
            <a:r>
              <a:rPr lang="en-US">
                <a:solidFill>
                  <a:schemeClr val="bg1"/>
                </a:solidFill>
              </a:rPr>
              <a:t>Klant Referentie Sluiten</a:t>
            </a:r>
            <a:endParaRPr lang="en-US" dirty="0"/>
          </a:p>
        </p:txBody>
      </p:sp>
      <p:sp>
        <p:nvSpPr>
          <p:cNvPr id="3" name="Oval 2">
            <a:extLst>
              <a:ext uri="{FF2B5EF4-FFF2-40B4-BE49-F238E27FC236}">
                <a16:creationId xmlns:a16="http://schemas.microsoft.com/office/drawing/2014/main" id="{1E44C1FD-7676-3D5C-1BA7-C2628947D62A}"/>
              </a:ext>
            </a:extLst>
          </p:cNvPr>
          <p:cNvSpPr/>
          <p:nvPr/>
        </p:nvSpPr>
        <p:spPr>
          <a:xfrm>
            <a:off x="8482104" y="1717260"/>
            <a:ext cx="916056" cy="916056"/>
          </a:xfrm>
          <a:prstGeom prst="ellipse">
            <a:avLst/>
          </a:pr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cxnSp>
        <p:nvCxnSpPr>
          <p:cNvPr id="6" name="Straight Connector 5">
            <a:extLst>
              <a:ext uri="{FF2B5EF4-FFF2-40B4-BE49-F238E27FC236}">
                <a16:creationId xmlns:a16="http://schemas.microsoft.com/office/drawing/2014/main" id="{78B5F934-09AD-550B-6AB8-03CAF01005E1}"/>
              </a:ext>
            </a:extLst>
          </p:cNvPr>
          <p:cNvCxnSpPr>
            <a:cxnSpLocks/>
          </p:cNvCxnSpPr>
          <p:nvPr/>
        </p:nvCxnSpPr>
        <p:spPr>
          <a:xfrm flipH="1">
            <a:off x="8944811" y="2031539"/>
            <a:ext cx="4680" cy="3920459"/>
          </a:xfrm>
          <a:prstGeom prst="line">
            <a:avLst/>
          </a:prstGeom>
          <a:ln>
            <a:solidFill>
              <a:srgbClr val="DE0A1D"/>
            </a:solidFill>
          </a:ln>
        </p:spPr>
        <p:style>
          <a:lnRef idx="1">
            <a:schemeClr val="accent1"/>
          </a:lnRef>
          <a:fillRef idx="0">
            <a:schemeClr val="accent1"/>
          </a:fillRef>
          <a:effectRef idx="0">
            <a:schemeClr val="accent1"/>
          </a:effectRef>
          <a:fontRef idx="minor">
            <a:schemeClr val="tx1"/>
          </a:fontRef>
        </p:style>
      </p:cxnSp>
      <p:sp>
        <p:nvSpPr>
          <p:cNvPr id="7" name="Google Shape;239;p8">
            <a:extLst>
              <a:ext uri="{FF2B5EF4-FFF2-40B4-BE49-F238E27FC236}">
                <a16:creationId xmlns:a16="http://schemas.microsoft.com/office/drawing/2014/main" id="{43584A08-4F37-2687-2522-E7F485C161F4}"/>
              </a:ext>
            </a:extLst>
          </p:cNvPr>
          <p:cNvSpPr/>
          <p:nvPr/>
        </p:nvSpPr>
        <p:spPr>
          <a:xfrm>
            <a:off x="8676100" y="1964864"/>
            <a:ext cx="528063" cy="467784"/>
          </a:xfrm>
          <a:custGeom>
            <a:avLst/>
            <a:gdLst/>
            <a:ahLst/>
            <a:cxnLst/>
            <a:rect l="l" t="t" r="r" b="b"/>
            <a:pathLst>
              <a:path w="6693" h="5929" extrusionOk="0">
                <a:moveTo>
                  <a:pt x="224" y="1"/>
                </a:moveTo>
                <a:lnTo>
                  <a:pt x="168" y="20"/>
                </a:lnTo>
                <a:lnTo>
                  <a:pt x="94" y="75"/>
                </a:lnTo>
                <a:lnTo>
                  <a:pt x="19" y="169"/>
                </a:lnTo>
                <a:lnTo>
                  <a:pt x="19" y="225"/>
                </a:lnTo>
                <a:lnTo>
                  <a:pt x="1" y="281"/>
                </a:lnTo>
                <a:lnTo>
                  <a:pt x="1" y="467"/>
                </a:lnTo>
                <a:lnTo>
                  <a:pt x="19" y="523"/>
                </a:lnTo>
                <a:lnTo>
                  <a:pt x="19" y="560"/>
                </a:lnTo>
                <a:lnTo>
                  <a:pt x="94" y="653"/>
                </a:lnTo>
                <a:lnTo>
                  <a:pt x="168" y="709"/>
                </a:lnTo>
                <a:lnTo>
                  <a:pt x="224" y="728"/>
                </a:lnTo>
                <a:lnTo>
                  <a:pt x="280" y="747"/>
                </a:lnTo>
                <a:lnTo>
                  <a:pt x="1100" y="747"/>
                </a:lnTo>
                <a:lnTo>
                  <a:pt x="1902" y="4717"/>
                </a:lnTo>
                <a:lnTo>
                  <a:pt x="1827" y="4773"/>
                </a:lnTo>
                <a:lnTo>
                  <a:pt x="1771" y="4829"/>
                </a:lnTo>
                <a:lnTo>
                  <a:pt x="1715" y="4903"/>
                </a:lnTo>
                <a:lnTo>
                  <a:pt x="1659" y="4978"/>
                </a:lnTo>
                <a:lnTo>
                  <a:pt x="1622" y="5052"/>
                </a:lnTo>
                <a:lnTo>
                  <a:pt x="1604" y="5127"/>
                </a:lnTo>
                <a:lnTo>
                  <a:pt x="1585" y="5220"/>
                </a:lnTo>
                <a:lnTo>
                  <a:pt x="1585" y="5313"/>
                </a:lnTo>
                <a:lnTo>
                  <a:pt x="1604" y="5444"/>
                </a:lnTo>
                <a:lnTo>
                  <a:pt x="1641" y="5556"/>
                </a:lnTo>
                <a:lnTo>
                  <a:pt x="1697" y="5649"/>
                </a:lnTo>
                <a:lnTo>
                  <a:pt x="1771" y="5742"/>
                </a:lnTo>
                <a:lnTo>
                  <a:pt x="1864" y="5817"/>
                </a:lnTo>
                <a:lnTo>
                  <a:pt x="1976" y="5872"/>
                </a:lnTo>
                <a:lnTo>
                  <a:pt x="2088" y="5910"/>
                </a:lnTo>
                <a:lnTo>
                  <a:pt x="2200" y="5928"/>
                </a:lnTo>
                <a:lnTo>
                  <a:pt x="2330" y="5928"/>
                </a:lnTo>
                <a:lnTo>
                  <a:pt x="2461" y="5891"/>
                </a:lnTo>
                <a:lnTo>
                  <a:pt x="2573" y="5835"/>
                </a:lnTo>
                <a:lnTo>
                  <a:pt x="2685" y="5761"/>
                </a:lnTo>
                <a:lnTo>
                  <a:pt x="2759" y="5649"/>
                </a:lnTo>
                <a:lnTo>
                  <a:pt x="2834" y="5537"/>
                </a:lnTo>
                <a:lnTo>
                  <a:pt x="2871" y="5425"/>
                </a:lnTo>
                <a:lnTo>
                  <a:pt x="2890" y="5295"/>
                </a:lnTo>
                <a:lnTo>
                  <a:pt x="2871" y="5146"/>
                </a:lnTo>
                <a:lnTo>
                  <a:pt x="2834" y="5034"/>
                </a:lnTo>
                <a:lnTo>
                  <a:pt x="2759" y="4922"/>
                </a:lnTo>
                <a:lnTo>
                  <a:pt x="2685" y="4829"/>
                </a:lnTo>
                <a:lnTo>
                  <a:pt x="5126" y="4829"/>
                </a:lnTo>
                <a:lnTo>
                  <a:pt x="5033" y="4922"/>
                </a:lnTo>
                <a:lnTo>
                  <a:pt x="4977" y="5034"/>
                </a:lnTo>
                <a:lnTo>
                  <a:pt x="4940" y="5164"/>
                </a:lnTo>
                <a:lnTo>
                  <a:pt x="4921" y="5295"/>
                </a:lnTo>
                <a:lnTo>
                  <a:pt x="4940" y="5425"/>
                </a:lnTo>
                <a:lnTo>
                  <a:pt x="4977" y="5556"/>
                </a:lnTo>
                <a:lnTo>
                  <a:pt x="5033" y="5649"/>
                </a:lnTo>
                <a:lnTo>
                  <a:pt x="5126" y="5742"/>
                </a:lnTo>
                <a:lnTo>
                  <a:pt x="5220" y="5817"/>
                </a:lnTo>
                <a:lnTo>
                  <a:pt x="5313" y="5891"/>
                </a:lnTo>
                <a:lnTo>
                  <a:pt x="5443" y="5928"/>
                </a:lnTo>
                <a:lnTo>
                  <a:pt x="5704" y="5928"/>
                </a:lnTo>
                <a:lnTo>
                  <a:pt x="5816" y="5891"/>
                </a:lnTo>
                <a:lnTo>
                  <a:pt x="5928" y="5835"/>
                </a:lnTo>
                <a:lnTo>
                  <a:pt x="6021" y="5742"/>
                </a:lnTo>
                <a:lnTo>
                  <a:pt x="6114" y="5649"/>
                </a:lnTo>
                <a:lnTo>
                  <a:pt x="6170" y="5537"/>
                </a:lnTo>
                <a:lnTo>
                  <a:pt x="6208" y="5425"/>
                </a:lnTo>
                <a:lnTo>
                  <a:pt x="6226" y="5295"/>
                </a:lnTo>
                <a:lnTo>
                  <a:pt x="6208" y="5183"/>
                </a:lnTo>
                <a:lnTo>
                  <a:pt x="6189" y="5108"/>
                </a:lnTo>
                <a:lnTo>
                  <a:pt x="6170" y="5015"/>
                </a:lnTo>
                <a:lnTo>
                  <a:pt x="6114" y="4940"/>
                </a:lnTo>
                <a:lnTo>
                  <a:pt x="6077" y="4866"/>
                </a:lnTo>
                <a:lnTo>
                  <a:pt x="6003" y="4810"/>
                </a:lnTo>
                <a:lnTo>
                  <a:pt x="5928" y="4754"/>
                </a:lnTo>
                <a:lnTo>
                  <a:pt x="5853" y="4698"/>
                </a:lnTo>
                <a:lnTo>
                  <a:pt x="5928" y="4419"/>
                </a:lnTo>
                <a:lnTo>
                  <a:pt x="5928" y="4363"/>
                </a:lnTo>
                <a:lnTo>
                  <a:pt x="5928" y="4288"/>
                </a:lnTo>
                <a:lnTo>
                  <a:pt x="5891" y="4232"/>
                </a:lnTo>
                <a:lnTo>
                  <a:pt x="5872" y="4176"/>
                </a:lnTo>
                <a:lnTo>
                  <a:pt x="5816" y="4139"/>
                </a:lnTo>
                <a:lnTo>
                  <a:pt x="5779" y="4102"/>
                </a:lnTo>
                <a:lnTo>
                  <a:pt x="5723" y="4083"/>
                </a:lnTo>
                <a:lnTo>
                  <a:pt x="2536" y="4083"/>
                </a:lnTo>
                <a:lnTo>
                  <a:pt x="2461" y="3710"/>
                </a:lnTo>
                <a:lnTo>
                  <a:pt x="5853" y="3710"/>
                </a:lnTo>
                <a:lnTo>
                  <a:pt x="5947" y="3692"/>
                </a:lnTo>
                <a:lnTo>
                  <a:pt x="6040" y="3654"/>
                </a:lnTo>
                <a:lnTo>
                  <a:pt x="6096" y="3580"/>
                </a:lnTo>
                <a:lnTo>
                  <a:pt x="6133" y="3487"/>
                </a:lnTo>
                <a:lnTo>
                  <a:pt x="6674" y="1082"/>
                </a:lnTo>
                <a:lnTo>
                  <a:pt x="6692" y="1007"/>
                </a:lnTo>
                <a:lnTo>
                  <a:pt x="6674" y="952"/>
                </a:lnTo>
                <a:lnTo>
                  <a:pt x="6655" y="896"/>
                </a:lnTo>
                <a:lnTo>
                  <a:pt x="6618" y="840"/>
                </a:lnTo>
                <a:lnTo>
                  <a:pt x="6580" y="802"/>
                </a:lnTo>
                <a:lnTo>
                  <a:pt x="6524" y="765"/>
                </a:lnTo>
                <a:lnTo>
                  <a:pt x="6469" y="747"/>
                </a:lnTo>
                <a:lnTo>
                  <a:pt x="1846" y="747"/>
                </a:lnTo>
                <a:lnTo>
                  <a:pt x="1753" y="225"/>
                </a:lnTo>
                <a:lnTo>
                  <a:pt x="1715" y="131"/>
                </a:lnTo>
                <a:lnTo>
                  <a:pt x="1641" y="57"/>
                </a:lnTo>
                <a:lnTo>
                  <a:pt x="1566" y="20"/>
                </a:lnTo>
                <a:lnTo>
                  <a:pt x="1473" y="1"/>
                </a:lnTo>
                <a:close/>
              </a:path>
            </a:pathLst>
          </a:custGeom>
          <a:noFill/>
          <a:ln w="19050">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TextBox 9">
            <a:extLst>
              <a:ext uri="{FF2B5EF4-FFF2-40B4-BE49-F238E27FC236}">
                <a16:creationId xmlns:a16="http://schemas.microsoft.com/office/drawing/2014/main" id="{EDD1EC26-CC1C-69B4-38EE-70C71DA37E15}"/>
              </a:ext>
            </a:extLst>
          </p:cNvPr>
          <p:cNvSpPr txBox="1"/>
          <p:nvPr/>
        </p:nvSpPr>
        <p:spPr>
          <a:xfrm>
            <a:off x="812147" y="1565257"/>
            <a:ext cx="8132663" cy="3816429"/>
          </a:xfrm>
          <a:prstGeom prst="rect">
            <a:avLst/>
          </a:prstGeom>
          <a:noFill/>
        </p:spPr>
        <p:txBody>
          <a:bodyPr wrap="square">
            <a:spAutoFit/>
          </a:bodyPr>
          <a:lstStyle/>
          <a:p>
            <a:pPr>
              <a:spcBef>
                <a:spcPts val="0"/>
              </a:spcBef>
            </a:pPr>
            <a:r>
              <a:rPr lang="nl-NL" sz="2200" dirty="0">
                <a:solidFill>
                  <a:srgbClr val="595959"/>
                </a:solidFill>
              </a:rPr>
              <a:t>Gebruik de goedkeuring van een tevreden klant om af te sluiten de deal</a:t>
            </a:r>
          </a:p>
          <a:p>
            <a:pPr>
              <a:spcBef>
                <a:spcPts val="0"/>
              </a:spcBef>
            </a:pPr>
            <a:endParaRPr lang="en-US" sz="2200" dirty="0">
              <a:solidFill>
                <a:srgbClr val="595959"/>
              </a:solidFill>
            </a:endParaRPr>
          </a:p>
          <a:p>
            <a:pPr marL="285750" indent="-285750">
              <a:spcBef>
                <a:spcPts val="0"/>
              </a:spcBef>
              <a:buClr>
                <a:srgbClr val="DE0A1D"/>
              </a:buClr>
              <a:buFont typeface="Arial" panose="020B0604020202020204" pitchFamily="34" charset="0"/>
              <a:buChar char="•"/>
            </a:pPr>
            <a:r>
              <a:rPr lang="nl-NL" sz="2200" i="1" dirty="0">
                <a:solidFill>
                  <a:srgbClr val="595959"/>
                </a:solidFill>
              </a:rPr>
              <a:t>We hebben een bank van tevreden klanten die blij zijn met onze diensten - wilt u dat ik een afspraak maak voor een telefoontje/bezoek met een van hen?
Hier is een referentiebrief van een klant die een maand geleden bij mij heeft gekocht, wil je haar feedback lezen?</a:t>
            </a:r>
          </a:p>
          <a:p>
            <a:pPr marL="285750" indent="-285750">
              <a:spcBef>
                <a:spcPts val="0"/>
              </a:spcBef>
              <a:buClr>
                <a:srgbClr val="DE0A1D"/>
              </a:buClr>
              <a:buFont typeface="Arial" panose="020B0604020202020204" pitchFamily="34" charset="0"/>
              <a:buChar char="•"/>
            </a:pPr>
            <a:endParaRPr lang="en-US" sz="2200" i="1" dirty="0"/>
          </a:p>
          <a:p>
            <a:pPr>
              <a:spcBef>
                <a:spcPts val="0"/>
              </a:spcBef>
            </a:pPr>
            <a:r>
              <a:rPr lang="nl-NL" sz="2200" b="1" dirty="0">
                <a:solidFill>
                  <a:srgbClr val="DE0A1D"/>
                </a:solidFill>
              </a:rPr>
              <a:t>Onderliggende filosofie: </a:t>
            </a:r>
            <a:r>
              <a:rPr lang="nl-NL" sz="2200" dirty="0">
                <a:solidFill>
                  <a:srgbClr val="DE0A1D"/>
                </a:solidFill>
              </a:rPr>
              <a:t>Gebaseerd op het overtuigen van de prospect door bewijs te leveren van een geloofwaardige externe bron</a:t>
            </a:r>
            <a:endParaRPr lang="en-US" sz="2200" dirty="0">
              <a:solidFill>
                <a:srgbClr val="DE0A1D"/>
              </a:solidFill>
            </a:endParaRPr>
          </a:p>
        </p:txBody>
      </p:sp>
    </p:spTree>
    <p:extLst>
      <p:ext uri="{BB962C8B-B14F-4D97-AF65-F5344CB8AC3E}">
        <p14:creationId xmlns:p14="http://schemas.microsoft.com/office/powerpoint/2010/main" val="103215265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7474C93-C61B-CBCC-1438-A349A9569886}"/>
              </a:ext>
            </a:extLst>
          </p:cNvPr>
          <p:cNvSpPr>
            <a:spLocks noGrp="1"/>
          </p:cNvSpPr>
          <p:nvPr>
            <p:ph type="body" sz="quarter" idx="35"/>
          </p:nvPr>
        </p:nvSpPr>
        <p:spPr/>
        <p:txBody>
          <a:bodyPr/>
          <a:lstStyle/>
          <a:p>
            <a:r>
              <a:rPr lang="en-GB">
                <a:solidFill>
                  <a:srgbClr val="DE0A1D"/>
                </a:solidFill>
              </a:rPr>
              <a:t>Krachtige inleidende werkwoorden</a:t>
            </a:r>
            <a:endParaRPr lang="en-IE" dirty="0">
              <a:solidFill>
                <a:srgbClr val="DE0A1D"/>
              </a:solidFill>
            </a:endParaRPr>
          </a:p>
        </p:txBody>
      </p:sp>
      <p:sp>
        <p:nvSpPr>
          <p:cNvPr id="3" name="Text Placeholder 2">
            <a:extLst>
              <a:ext uri="{FF2B5EF4-FFF2-40B4-BE49-F238E27FC236}">
                <a16:creationId xmlns:a16="http://schemas.microsoft.com/office/drawing/2014/main" id="{C0AC6FBE-C78E-0C67-F1E3-96FE424E8CE2}"/>
              </a:ext>
            </a:extLst>
          </p:cNvPr>
          <p:cNvSpPr>
            <a:spLocks noGrp="1"/>
          </p:cNvSpPr>
          <p:nvPr>
            <p:ph type="body" sz="quarter" idx="36"/>
          </p:nvPr>
        </p:nvSpPr>
        <p:spPr>
          <a:xfrm>
            <a:off x="4141347" y="1345616"/>
            <a:ext cx="7324181" cy="999383"/>
          </a:xfrm>
        </p:spPr>
        <p:txBody>
          <a:bodyPr/>
          <a:lstStyle/>
          <a:p>
            <a:pPr marL="134938" lvl="1" indent="0" algn="r">
              <a:lnSpc>
                <a:spcPts val="2400"/>
              </a:lnSpc>
              <a:buClr>
                <a:srgbClr val="EC2179"/>
              </a:buClr>
              <a:buNone/>
              <a:tabLst>
                <a:tab pos="657225" algn="l"/>
              </a:tabLst>
            </a:pPr>
            <a:r>
              <a:rPr lang="nl-NL" altLang="en-US" sz="2200">
                <a:solidFill>
                  <a:srgbClr val="003841"/>
                </a:solidFill>
              </a:rPr>
              <a:t>Klik hier, Boek Nu, Lees dit, Download Hier,
Bel nu, E-mail voor meer informatie, Bestel nu, Koop nu etc</a:t>
            </a:r>
            <a:endParaRPr lang="en-IE" sz="2200" dirty="0"/>
          </a:p>
        </p:txBody>
      </p:sp>
      <p:sp>
        <p:nvSpPr>
          <p:cNvPr id="4" name="Text Placeholder 3">
            <a:extLst>
              <a:ext uri="{FF2B5EF4-FFF2-40B4-BE49-F238E27FC236}">
                <a16:creationId xmlns:a16="http://schemas.microsoft.com/office/drawing/2014/main" id="{11FE7F97-059E-BF74-7CD0-00C72C893CE1}"/>
              </a:ext>
            </a:extLst>
          </p:cNvPr>
          <p:cNvSpPr>
            <a:spLocks noGrp="1"/>
          </p:cNvSpPr>
          <p:nvPr>
            <p:ph type="body" sz="quarter" idx="37"/>
          </p:nvPr>
        </p:nvSpPr>
        <p:spPr/>
        <p:txBody>
          <a:bodyPr/>
          <a:lstStyle/>
          <a:p>
            <a:endParaRPr lang="en-IE"/>
          </a:p>
        </p:txBody>
      </p:sp>
      <p:pic>
        <p:nvPicPr>
          <p:cNvPr id="13" name="Picture Placeholder 12">
            <a:extLst>
              <a:ext uri="{FF2B5EF4-FFF2-40B4-BE49-F238E27FC236}">
                <a16:creationId xmlns:a16="http://schemas.microsoft.com/office/drawing/2014/main" id="{0B040533-7709-E62C-6CA3-7737C691A25D}"/>
              </a:ext>
            </a:extLst>
          </p:cNvPr>
          <p:cNvPicPr>
            <a:picLocks noGrp="1" noChangeAspect="1"/>
          </p:cNvPicPr>
          <p:nvPr>
            <p:ph type="pic" sz="quarter" idx="41"/>
          </p:nvPr>
        </p:nvPicPr>
        <p:blipFill>
          <a:blip r:embed="rId2"/>
          <a:srcRect l="7529" r="7529"/>
          <a:stretch>
            <a:fillRect/>
          </a:stretch>
        </p:blipFill>
        <p:spPr/>
      </p:pic>
      <p:sp>
        <p:nvSpPr>
          <p:cNvPr id="6" name="Text Placeholder 5">
            <a:extLst>
              <a:ext uri="{FF2B5EF4-FFF2-40B4-BE49-F238E27FC236}">
                <a16:creationId xmlns:a16="http://schemas.microsoft.com/office/drawing/2014/main" id="{DA2E220A-8BFF-7F58-24BA-A2CB07E96299}"/>
              </a:ext>
            </a:extLst>
          </p:cNvPr>
          <p:cNvSpPr>
            <a:spLocks noGrp="1"/>
          </p:cNvSpPr>
          <p:nvPr>
            <p:ph type="body" sz="quarter" idx="42"/>
          </p:nvPr>
        </p:nvSpPr>
        <p:spPr/>
        <p:txBody>
          <a:bodyPr/>
          <a:lstStyle/>
          <a:p>
            <a:r>
              <a:rPr lang="en-GB">
                <a:solidFill>
                  <a:srgbClr val="DE0A1D"/>
                </a:solidFill>
              </a:rPr>
              <a:t>Toon, niet vertellen</a:t>
            </a:r>
            <a:endParaRPr lang="en-IE" dirty="0">
              <a:solidFill>
                <a:srgbClr val="DE0A1D"/>
              </a:solidFill>
            </a:endParaRPr>
          </a:p>
        </p:txBody>
      </p:sp>
      <p:sp>
        <p:nvSpPr>
          <p:cNvPr id="7" name="Text Placeholder 6">
            <a:extLst>
              <a:ext uri="{FF2B5EF4-FFF2-40B4-BE49-F238E27FC236}">
                <a16:creationId xmlns:a16="http://schemas.microsoft.com/office/drawing/2014/main" id="{6197DA87-21E0-D7A9-5D22-C5DCE78ACB2C}"/>
              </a:ext>
            </a:extLst>
          </p:cNvPr>
          <p:cNvSpPr>
            <a:spLocks noGrp="1"/>
          </p:cNvSpPr>
          <p:nvPr>
            <p:ph type="body" sz="quarter" idx="43"/>
          </p:nvPr>
        </p:nvSpPr>
        <p:spPr>
          <a:xfrm>
            <a:off x="4345583" y="3216223"/>
            <a:ext cx="7144884" cy="999383"/>
          </a:xfrm>
        </p:spPr>
        <p:txBody>
          <a:bodyPr/>
          <a:lstStyle/>
          <a:p>
            <a:r>
              <a:rPr lang="nl-NL" altLang="en-US">
                <a:solidFill>
                  <a:srgbClr val="003841"/>
                </a:solidFill>
              </a:rPr>
              <a:t>Als je wilt dat ze bellen.  Deel uw directe telefoonnummer.                            Als uw call-to-action via internet verloopt, koppel ze dan aan de juiste pagina. Een call-to-action-knop gebruiken</a:t>
            </a:r>
            <a:endParaRPr lang="en-IE" dirty="0"/>
          </a:p>
        </p:txBody>
      </p:sp>
      <p:sp>
        <p:nvSpPr>
          <p:cNvPr id="8" name="Text Placeholder 7">
            <a:extLst>
              <a:ext uri="{FF2B5EF4-FFF2-40B4-BE49-F238E27FC236}">
                <a16:creationId xmlns:a16="http://schemas.microsoft.com/office/drawing/2014/main" id="{42C01080-5CD8-F5C6-D61A-E1B784012F97}"/>
              </a:ext>
            </a:extLst>
          </p:cNvPr>
          <p:cNvSpPr>
            <a:spLocks noGrp="1"/>
          </p:cNvSpPr>
          <p:nvPr>
            <p:ph type="body" sz="quarter" idx="44"/>
          </p:nvPr>
        </p:nvSpPr>
        <p:spPr/>
        <p:txBody>
          <a:bodyPr/>
          <a:lstStyle/>
          <a:p>
            <a:endParaRPr lang="en-IE"/>
          </a:p>
        </p:txBody>
      </p:sp>
      <p:sp>
        <p:nvSpPr>
          <p:cNvPr id="9" name="Text Placeholder 8">
            <a:extLst>
              <a:ext uri="{FF2B5EF4-FFF2-40B4-BE49-F238E27FC236}">
                <a16:creationId xmlns:a16="http://schemas.microsoft.com/office/drawing/2014/main" id="{27E36A96-473A-F206-B3E6-1ED742121BA1}"/>
              </a:ext>
            </a:extLst>
          </p:cNvPr>
          <p:cNvSpPr>
            <a:spLocks noGrp="1"/>
          </p:cNvSpPr>
          <p:nvPr>
            <p:ph type="body" sz="quarter" idx="45"/>
          </p:nvPr>
        </p:nvSpPr>
        <p:spPr>
          <a:xfrm>
            <a:off x="4859520" y="4646483"/>
            <a:ext cx="6562677" cy="339415"/>
          </a:xfrm>
        </p:spPr>
        <p:txBody>
          <a:bodyPr/>
          <a:lstStyle/>
          <a:p>
            <a:r>
              <a:rPr lang="en-GB" dirty="0">
                <a:solidFill>
                  <a:srgbClr val="DE0A1D"/>
                </a:solidFill>
              </a:rPr>
              <a:t>Maak het </a:t>
            </a:r>
            <a:r>
              <a:rPr lang="en-GB" dirty="0" err="1">
                <a:solidFill>
                  <a:srgbClr val="DE0A1D"/>
                </a:solidFill>
              </a:rPr>
              <a:t>pittig</a:t>
            </a:r>
            <a:endParaRPr lang="en-IE" dirty="0">
              <a:solidFill>
                <a:srgbClr val="DE0A1D"/>
              </a:solidFill>
            </a:endParaRPr>
          </a:p>
        </p:txBody>
      </p:sp>
      <p:sp>
        <p:nvSpPr>
          <p:cNvPr id="10" name="Text Placeholder 9">
            <a:extLst>
              <a:ext uri="{FF2B5EF4-FFF2-40B4-BE49-F238E27FC236}">
                <a16:creationId xmlns:a16="http://schemas.microsoft.com/office/drawing/2014/main" id="{810FB509-A900-32F9-FED4-957C88604475}"/>
              </a:ext>
            </a:extLst>
          </p:cNvPr>
          <p:cNvSpPr>
            <a:spLocks noGrp="1"/>
          </p:cNvSpPr>
          <p:nvPr>
            <p:ph type="body" sz="quarter" idx="46"/>
          </p:nvPr>
        </p:nvSpPr>
        <p:spPr>
          <a:xfrm>
            <a:off x="4355025" y="5012692"/>
            <a:ext cx="7135442" cy="999383"/>
          </a:xfrm>
        </p:spPr>
        <p:txBody>
          <a:bodyPr/>
          <a:lstStyle/>
          <a:p>
            <a:r>
              <a:rPr lang="nl-NL" altLang="en-US" dirty="0">
                <a:solidFill>
                  <a:srgbClr val="003841"/>
                </a:solidFill>
              </a:rPr>
              <a:t>Je hebt seconden om de aandacht van je klant te trekken. Denk aan een goede slogan, bijvoorbeeld 'We kunnen u 15% of meer besparen op ..........'</a:t>
            </a:r>
            <a:endParaRPr lang="en-IE" sz="1800" dirty="0"/>
          </a:p>
        </p:txBody>
      </p:sp>
      <p:sp>
        <p:nvSpPr>
          <p:cNvPr id="11" name="Text Placeholder 10">
            <a:extLst>
              <a:ext uri="{FF2B5EF4-FFF2-40B4-BE49-F238E27FC236}">
                <a16:creationId xmlns:a16="http://schemas.microsoft.com/office/drawing/2014/main" id="{9D98BD04-3C25-D6F6-1C85-3B42C86CBBE1}"/>
              </a:ext>
            </a:extLst>
          </p:cNvPr>
          <p:cNvSpPr>
            <a:spLocks noGrp="1"/>
          </p:cNvSpPr>
          <p:nvPr>
            <p:ph type="body" sz="quarter" idx="47"/>
          </p:nvPr>
        </p:nvSpPr>
        <p:spPr/>
        <p:txBody>
          <a:bodyPr/>
          <a:lstStyle/>
          <a:p>
            <a:endParaRPr lang="en-IE"/>
          </a:p>
        </p:txBody>
      </p:sp>
      <p:sp>
        <p:nvSpPr>
          <p:cNvPr id="14" name="Freeform 10">
            <a:extLst>
              <a:ext uri="{FF2B5EF4-FFF2-40B4-BE49-F238E27FC236}">
                <a16:creationId xmlns:a16="http://schemas.microsoft.com/office/drawing/2014/main" id="{56171945-83FC-CDB7-75BF-5115113135E1}"/>
              </a:ext>
            </a:extLst>
          </p:cNvPr>
          <p:cNvSpPr/>
          <p:nvPr/>
        </p:nvSpPr>
        <p:spPr>
          <a:xfrm>
            <a:off x="0" y="-9010"/>
            <a:ext cx="6553690" cy="69661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nl-NL" sz="2800">
                <a:latin typeface="Calibri" panose="020F0502020204030204" pitchFamily="34" charset="0"/>
              </a:rPr>
              <a:t>Creëer overtuigende oproepen tot actie</a:t>
            </a:r>
            <a:endParaRPr lang="en-US" sz="2800" b="0" i="0" dirty="0">
              <a:latin typeface="Calibri" panose="020F0502020204030204" pitchFamily="34" charset="0"/>
            </a:endParaRPr>
          </a:p>
        </p:txBody>
      </p:sp>
      <p:sp>
        <p:nvSpPr>
          <p:cNvPr id="15" name="TextBox 14">
            <a:extLst>
              <a:ext uri="{FF2B5EF4-FFF2-40B4-BE49-F238E27FC236}">
                <a16:creationId xmlns:a16="http://schemas.microsoft.com/office/drawing/2014/main" id="{4E405A46-9DE1-727B-0F71-C350EE3FB481}"/>
              </a:ext>
            </a:extLst>
          </p:cNvPr>
          <p:cNvSpPr txBox="1"/>
          <p:nvPr/>
        </p:nvSpPr>
        <p:spPr>
          <a:xfrm>
            <a:off x="9568669" y="98700"/>
            <a:ext cx="2152641" cy="646331"/>
          </a:xfrm>
          <a:prstGeom prst="rect">
            <a:avLst/>
          </a:prstGeom>
          <a:noFill/>
        </p:spPr>
        <p:txBody>
          <a:bodyPr wrap="none" rtlCol="0">
            <a:spAutoFit/>
          </a:bodyPr>
          <a:lstStyle/>
          <a:p>
            <a:r>
              <a:rPr lang="en-GB" sz="3600" b="1">
                <a:solidFill>
                  <a:srgbClr val="DE0A1D"/>
                </a:solidFill>
              </a:rPr>
              <a:t>BEVATTEN</a:t>
            </a:r>
            <a:endParaRPr lang="en-IE" sz="3600" b="1" dirty="0">
              <a:solidFill>
                <a:srgbClr val="DE0A1D"/>
              </a:solidFill>
            </a:endParaRPr>
          </a:p>
        </p:txBody>
      </p:sp>
    </p:spTree>
    <p:extLst>
      <p:ext uri="{BB962C8B-B14F-4D97-AF65-F5344CB8AC3E}">
        <p14:creationId xmlns:p14="http://schemas.microsoft.com/office/powerpoint/2010/main" val="214794056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7474C93-C61B-CBCC-1438-A349A9569886}"/>
              </a:ext>
            </a:extLst>
          </p:cNvPr>
          <p:cNvSpPr>
            <a:spLocks noGrp="1"/>
          </p:cNvSpPr>
          <p:nvPr>
            <p:ph type="body" sz="quarter" idx="35"/>
          </p:nvPr>
        </p:nvSpPr>
        <p:spPr/>
        <p:txBody>
          <a:bodyPr/>
          <a:lstStyle/>
          <a:p>
            <a:r>
              <a:rPr lang="en-GB" dirty="0" err="1">
                <a:solidFill>
                  <a:srgbClr val="DE0A1D"/>
                </a:solidFill>
              </a:rPr>
              <a:t>Gebruik</a:t>
            </a:r>
            <a:r>
              <a:rPr lang="en-GB" dirty="0">
                <a:solidFill>
                  <a:srgbClr val="DE0A1D"/>
                </a:solidFill>
              </a:rPr>
              <a:t> </a:t>
            </a:r>
            <a:r>
              <a:rPr lang="en-GB" dirty="0" err="1">
                <a:solidFill>
                  <a:srgbClr val="DE0A1D"/>
                </a:solidFill>
              </a:rPr>
              <a:t>bewijs</a:t>
            </a:r>
            <a:endParaRPr lang="en-IE" dirty="0">
              <a:solidFill>
                <a:srgbClr val="DE0A1D"/>
              </a:solidFill>
            </a:endParaRPr>
          </a:p>
        </p:txBody>
      </p:sp>
      <p:sp>
        <p:nvSpPr>
          <p:cNvPr id="3" name="Text Placeholder 2">
            <a:extLst>
              <a:ext uri="{FF2B5EF4-FFF2-40B4-BE49-F238E27FC236}">
                <a16:creationId xmlns:a16="http://schemas.microsoft.com/office/drawing/2014/main" id="{C0AC6FBE-C78E-0C67-F1E3-96FE424E8CE2}"/>
              </a:ext>
            </a:extLst>
          </p:cNvPr>
          <p:cNvSpPr>
            <a:spLocks noGrp="1"/>
          </p:cNvSpPr>
          <p:nvPr>
            <p:ph type="body" sz="quarter" idx="36"/>
          </p:nvPr>
        </p:nvSpPr>
        <p:spPr>
          <a:xfrm>
            <a:off x="4345582" y="1271940"/>
            <a:ext cx="7129387" cy="999383"/>
          </a:xfrm>
        </p:spPr>
        <p:txBody>
          <a:bodyPr/>
          <a:lstStyle/>
          <a:p>
            <a:r>
              <a:rPr lang="nl-NL" altLang="en-US" dirty="0">
                <a:solidFill>
                  <a:srgbClr val="003841"/>
                </a:solidFill>
              </a:rPr>
              <a:t>Ondersteun waar mogelijk uw voordelen met gegevens. bijv. 'meer dan 90% van onze klanten beweert dat de administratiekosten met deze software worden verlaagd'</a:t>
            </a:r>
            <a:endParaRPr lang="en-IE" dirty="0"/>
          </a:p>
        </p:txBody>
      </p:sp>
      <p:sp>
        <p:nvSpPr>
          <p:cNvPr id="4" name="Text Placeholder 3">
            <a:extLst>
              <a:ext uri="{FF2B5EF4-FFF2-40B4-BE49-F238E27FC236}">
                <a16:creationId xmlns:a16="http://schemas.microsoft.com/office/drawing/2014/main" id="{11FE7F97-059E-BF74-7CD0-00C72C893CE1}"/>
              </a:ext>
            </a:extLst>
          </p:cNvPr>
          <p:cNvSpPr>
            <a:spLocks noGrp="1"/>
          </p:cNvSpPr>
          <p:nvPr>
            <p:ph type="body" sz="quarter" idx="37"/>
          </p:nvPr>
        </p:nvSpPr>
        <p:spPr/>
        <p:txBody>
          <a:bodyPr/>
          <a:lstStyle/>
          <a:p>
            <a:r>
              <a:rPr lang="en-GB" dirty="0"/>
              <a:t>4</a:t>
            </a:r>
            <a:endParaRPr lang="en-IE" dirty="0"/>
          </a:p>
        </p:txBody>
      </p:sp>
      <p:pic>
        <p:nvPicPr>
          <p:cNvPr id="13" name="Picture Placeholder 12">
            <a:extLst>
              <a:ext uri="{FF2B5EF4-FFF2-40B4-BE49-F238E27FC236}">
                <a16:creationId xmlns:a16="http://schemas.microsoft.com/office/drawing/2014/main" id="{0B040533-7709-E62C-6CA3-7737C691A25D}"/>
              </a:ext>
            </a:extLst>
          </p:cNvPr>
          <p:cNvPicPr>
            <a:picLocks noGrp="1" noChangeAspect="1"/>
          </p:cNvPicPr>
          <p:nvPr>
            <p:ph type="pic" sz="quarter" idx="41"/>
          </p:nvPr>
        </p:nvPicPr>
        <p:blipFill>
          <a:blip r:embed="rId2"/>
          <a:srcRect l="7529" r="7529"/>
          <a:stretch>
            <a:fillRect/>
          </a:stretch>
        </p:blipFill>
        <p:spPr/>
      </p:pic>
      <p:sp>
        <p:nvSpPr>
          <p:cNvPr id="6" name="Text Placeholder 5">
            <a:extLst>
              <a:ext uri="{FF2B5EF4-FFF2-40B4-BE49-F238E27FC236}">
                <a16:creationId xmlns:a16="http://schemas.microsoft.com/office/drawing/2014/main" id="{DA2E220A-8BFF-7F58-24BA-A2CB07E96299}"/>
              </a:ext>
            </a:extLst>
          </p:cNvPr>
          <p:cNvSpPr>
            <a:spLocks noGrp="1"/>
          </p:cNvSpPr>
          <p:nvPr>
            <p:ph type="body" sz="quarter" idx="42"/>
          </p:nvPr>
        </p:nvSpPr>
        <p:spPr/>
        <p:txBody>
          <a:bodyPr/>
          <a:lstStyle/>
          <a:p>
            <a:r>
              <a:rPr lang="nl-NL" dirty="0">
                <a:solidFill>
                  <a:srgbClr val="DE0A1D"/>
                </a:solidFill>
              </a:rPr>
              <a:t>Testen, testen en opnieuw testen</a:t>
            </a:r>
            <a:endParaRPr lang="en-IE" dirty="0">
              <a:solidFill>
                <a:srgbClr val="DE0A1D"/>
              </a:solidFill>
            </a:endParaRPr>
          </a:p>
        </p:txBody>
      </p:sp>
      <p:sp>
        <p:nvSpPr>
          <p:cNvPr id="7" name="Text Placeholder 6">
            <a:extLst>
              <a:ext uri="{FF2B5EF4-FFF2-40B4-BE49-F238E27FC236}">
                <a16:creationId xmlns:a16="http://schemas.microsoft.com/office/drawing/2014/main" id="{6197DA87-21E0-D7A9-5D22-C5DCE78ACB2C}"/>
              </a:ext>
            </a:extLst>
          </p:cNvPr>
          <p:cNvSpPr>
            <a:spLocks noGrp="1"/>
          </p:cNvSpPr>
          <p:nvPr>
            <p:ph type="body" sz="quarter" idx="43"/>
          </p:nvPr>
        </p:nvSpPr>
        <p:spPr>
          <a:xfrm>
            <a:off x="4320644" y="3268749"/>
            <a:ext cx="7144884" cy="999383"/>
          </a:xfrm>
        </p:spPr>
        <p:txBody>
          <a:bodyPr/>
          <a:lstStyle/>
          <a:p>
            <a:r>
              <a:rPr lang="nl-NL" altLang="en-US" dirty="0">
                <a:solidFill>
                  <a:srgbClr val="003841"/>
                </a:solidFill>
              </a:rPr>
              <a:t>Test om te zien welke call-</a:t>
            </a:r>
            <a:r>
              <a:rPr lang="nl-NL" altLang="en-US" dirty="0" err="1">
                <a:solidFill>
                  <a:srgbClr val="003841"/>
                </a:solidFill>
              </a:rPr>
              <a:t>to</a:t>
            </a:r>
            <a:r>
              <a:rPr lang="nl-NL" altLang="en-US" dirty="0">
                <a:solidFill>
                  <a:srgbClr val="003841"/>
                </a:solidFill>
              </a:rPr>
              <a:t>-actions beter werken om klanten naar de koopfase te krijgen. Bewaak uw analyse van verkoopgegevens en reageer dienovereenkomstig</a:t>
            </a:r>
            <a:endParaRPr lang="en-IE" dirty="0"/>
          </a:p>
        </p:txBody>
      </p:sp>
      <p:sp>
        <p:nvSpPr>
          <p:cNvPr id="8" name="Text Placeholder 7">
            <a:extLst>
              <a:ext uri="{FF2B5EF4-FFF2-40B4-BE49-F238E27FC236}">
                <a16:creationId xmlns:a16="http://schemas.microsoft.com/office/drawing/2014/main" id="{42C01080-5CD8-F5C6-D61A-E1B784012F97}"/>
              </a:ext>
            </a:extLst>
          </p:cNvPr>
          <p:cNvSpPr>
            <a:spLocks noGrp="1"/>
          </p:cNvSpPr>
          <p:nvPr>
            <p:ph type="body" sz="quarter" idx="44"/>
          </p:nvPr>
        </p:nvSpPr>
        <p:spPr/>
        <p:txBody>
          <a:bodyPr/>
          <a:lstStyle/>
          <a:p>
            <a:r>
              <a:rPr lang="en-GB" dirty="0"/>
              <a:t>5</a:t>
            </a:r>
            <a:endParaRPr lang="en-IE" dirty="0"/>
          </a:p>
        </p:txBody>
      </p:sp>
      <p:sp>
        <p:nvSpPr>
          <p:cNvPr id="9" name="Text Placeholder 8">
            <a:extLst>
              <a:ext uri="{FF2B5EF4-FFF2-40B4-BE49-F238E27FC236}">
                <a16:creationId xmlns:a16="http://schemas.microsoft.com/office/drawing/2014/main" id="{27E36A96-473A-F206-B3E6-1ED742121BA1}"/>
              </a:ext>
            </a:extLst>
          </p:cNvPr>
          <p:cNvSpPr>
            <a:spLocks noGrp="1"/>
          </p:cNvSpPr>
          <p:nvPr>
            <p:ph type="body" sz="quarter" idx="45"/>
          </p:nvPr>
        </p:nvSpPr>
        <p:spPr>
          <a:xfrm>
            <a:off x="4345582" y="4852467"/>
            <a:ext cx="7019135" cy="339415"/>
          </a:xfrm>
        </p:spPr>
        <p:txBody>
          <a:bodyPr/>
          <a:lstStyle/>
          <a:p>
            <a:r>
              <a:rPr lang="nl-NL" sz="3200" dirty="0">
                <a:solidFill>
                  <a:srgbClr val="47B5C8"/>
                </a:solidFill>
              </a:rPr>
              <a:t>Denk er altijd aan om </a:t>
            </a:r>
            <a:r>
              <a:rPr lang="nl-NL" sz="3200" dirty="0" err="1">
                <a:solidFill>
                  <a:srgbClr val="47B5C8"/>
                </a:solidFill>
              </a:rPr>
              <a:t>om</a:t>
            </a:r>
            <a:r>
              <a:rPr lang="nl-NL" sz="3200" dirty="0">
                <a:solidFill>
                  <a:srgbClr val="47B5C8"/>
                </a:solidFill>
              </a:rPr>
              <a:t> de verkoop te vragen</a:t>
            </a:r>
            <a:endParaRPr lang="en-IE" sz="3200" dirty="0">
              <a:solidFill>
                <a:srgbClr val="47B5C8"/>
              </a:solidFill>
            </a:endParaRPr>
          </a:p>
        </p:txBody>
      </p:sp>
      <p:sp>
        <p:nvSpPr>
          <p:cNvPr id="14" name="Freeform 10">
            <a:extLst>
              <a:ext uri="{FF2B5EF4-FFF2-40B4-BE49-F238E27FC236}">
                <a16:creationId xmlns:a16="http://schemas.microsoft.com/office/drawing/2014/main" id="{56171945-83FC-CDB7-75BF-5115113135E1}"/>
              </a:ext>
            </a:extLst>
          </p:cNvPr>
          <p:cNvSpPr/>
          <p:nvPr/>
        </p:nvSpPr>
        <p:spPr>
          <a:xfrm>
            <a:off x="0" y="-9010"/>
            <a:ext cx="6553690" cy="69661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nl-NL" sz="2800" dirty="0">
                <a:latin typeface="Calibri" panose="020F0502020204030204" pitchFamily="34" charset="0"/>
              </a:rPr>
              <a:t>Creëer overtuigende oproepen tot actie</a:t>
            </a:r>
            <a:endParaRPr lang="en-US" sz="2800" b="0" i="0" dirty="0">
              <a:latin typeface="Calibri" panose="020F0502020204030204" pitchFamily="34" charset="0"/>
            </a:endParaRPr>
          </a:p>
        </p:txBody>
      </p:sp>
      <p:sp>
        <p:nvSpPr>
          <p:cNvPr id="15" name="TextBox 14">
            <a:extLst>
              <a:ext uri="{FF2B5EF4-FFF2-40B4-BE49-F238E27FC236}">
                <a16:creationId xmlns:a16="http://schemas.microsoft.com/office/drawing/2014/main" id="{4E405A46-9DE1-727B-0F71-C350EE3FB481}"/>
              </a:ext>
            </a:extLst>
          </p:cNvPr>
          <p:cNvSpPr txBox="1"/>
          <p:nvPr/>
        </p:nvSpPr>
        <p:spPr>
          <a:xfrm>
            <a:off x="9528029" y="92861"/>
            <a:ext cx="2152641" cy="646331"/>
          </a:xfrm>
          <a:prstGeom prst="rect">
            <a:avLst/>
          </a:prstGeom>
          <a:noFill/>
        </p:spPr>
        <p:txBody>
          <a:bodyPr wrap="none" rtlCol="0">
            <a:spAutoFit/>
          </a:bodyPr>
          <a:lstStyle/>
          <a:p>
            <a:r>
              <a:rPr lang="en-GB" sz="3600" b="1" dirty="0">
                <a:solidFill>
                  <a:srgbClr val="DE0A1D"/>
                </a:solidFill>
              </a:rPr>
              <a:t>BEVATTEN</a:t>
            </a:r>
            <a:endParaRPr lang="en-IE" sz="3600" b="1" dirty="0">
              <a:solidFill>
                <a:srgbClr val="DE0A1D"/>
              </a:solidFill>
            </a:endParaRPr>
          </a:p>
        </p:txBody>
      </p:sp>
    </p:spTree>
    <p:extLst>
      <p:ext uri="{BB962C8B-B14F-4D97-AF65-F5344CB8AC3E}">
        <p14:creationId xmlns:p14="http://schemas.microsoft.com/office/powerpoint/2010/main" val="44469298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CC38CFA-EC34-9995-F776-4184379F7D95}"/>
              </a:ext>
            </a:extLst>
          </p:cNvPr>
          <p:cNvPicPr>
            <a:picLocks noGrp="1" noChangeAspect="1"/>
          </p:cNvPicPr>
          <p:nvPr>
            <p:ph type="pic" sz="quarter" idx="42"/>
          </p:nvPr>
        </p:nvPicPr>
        <p:blipFill>
          <a:blip r:embed="rId2"/>
          <a:srcRect t="16192" b="16192"/>
          <a:stretch>
            <a:fillRect/>
          </a:stretch>
        </p:blipFill>
        <p:spPr/>
      </p:pic>
      <p:sp>
        <p:nvSpPr>
          <p:cNvPr id="7" name="Text Placeholder 4">
            <a:extLst>
              <a:ext uri="{FF2B5EF4-FFF2-40B4-BE49-F238E27FC236}">
                <a16:creationId xmlns:a16="http://schemas.microsoft.com/office/drawing/2014/main" id="{CE426CC5-F5BB-B309-B3C9-8A99CECCD113}"/>
              </a:ext>
            </a:extLst>
          </p:cNvPr>
          <p:cNvSpPr>
            <a:spLocks noGrp="1"/>
          </p:cNvSpPr>
          <p:nvPr>
            <p:ph type="body" sz="quarter" idx="18"/>
          </p:nvPr>
        </p:nvSpPr>
        <p:spPr>
          <a:xfrm>
            <a:off x="779463" y="754856"/>
            <a:ext cx="5316537" cy="3025775"/>
          </a:xfrm>
        </p:spPr>
        <p:txBody>
          <a:bodyPr/>
          <a:lstStyle/>
          <a:p>
            <a:pPr marL="0" indent="0">
              <a:spcBef>
                <a:spcPts val="0"/>
              </a:spcBef>
            </a:pPr>
            <a:r>
              <a:rPr lang="nl-NL" sz="2000" dirty="0"/>
              <a:t>Een goede, goed gedocumenteerde follow-up van een verkoopbezoek is essentieel, zelfs als er geen verkoop is, aangezien het uit beleefdheid getuigt en aanleiding geeft tot bepaalde potentiële kansen</a:t>
            </a:r>
            <a:endParaRPr lang="en-US" sz="2000" dirty="0"/>
          </a:p>
          <a:p>
            <a:pPr marL="365125" indent="-342900">
              <a:spcBef>
                <a:spcPts val="0"/>
              </a:spcBef>
              <a:buClr>
                <a:srgbClr val="DE0A1D"/>
              </a:buClr>
              <a:buFont typeface="Arial" panose="020B0604020202020204" pitchFamily="34" charset="0"/>
              <a:buChar char="•"/>
            </a:pPr>
            <a:r>
              <a:rPr lang="nl-NL" sz="2000" dirty="0"/>
              <a:t>Schrijf een schriftelijke bedankbrief aan de klant
Voeg een paar visitekaartjes toe
Vraag naar de mogelijkheid om ze over 6 maanden opnieuw te bezoeken
Wees niet bang om verwijzingen te vragen
Vraag om feedback over uw product, dienst en uw presentatie
Vraag om ideeën voor verbetering van het huidige product of de huidige dienst</a:t>
            </a:r>
            <a:endParaRPr lang="en-US" sz="2000" dirty="0"/>
          </a:p>
        </p:txBody>
      </p:sp>
      <p:sp>
        <p:nvSpPr>
          <p:cNvPr id="8" name="Freeform 1">
            <a:extLst>
              <a:ext uri="{FF2B5EF4-FFF2-40B4-BE49-F238E27FC236}">
                <a16:creationId xmlns:a16="http://schemas.microsoft.com/office/drawing/2014/main" id="{A34BB102-24A5-343F-BA9D-17E1CBA0BF49}"/>
              </a:ext>
            </a:extLst>
          </p:cNvPr>
          <p:cNvSpPr/>
          <p:nvPr/>
        </p:nvSpPr>
        <p:spPr>
          <a:xfrm rot="10800000">
            <a:off x="6325298" y="292239"/>
            <a:ext cx="5866701"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3" name="Text Placeholder 2">
            <a:extLst>
              <a:ext uri="{FF2B5EF4-FFF2-40B4-BE49-F238E27FC236}">
                <a16:creationId xmlns:a16="http://schemas.microsoft.com/office/drawing/2014/main" id="{E78042A1-47E7-D148-2CB5-73B51BD66FF2}"/>
              </a:ext>
            </a:extLst>
          </p:cNvPr>
          <p:cNvSpPr>
            <a:spLocks noGrp="1"/>
          </p:cNvSpPr>
          <p:nvPr>
            <p:ph type="body" sz="quarter" idx="16"/>
          </p:nvPr>
        </p:nvSpPr>
        <p:spPr>
          <a:xfrm>
            <a:off x="8165922" y="459911"/>
            <a:ext cx="4990998" cy="992652"/>
          </a:xfrm>
        </p:spPr>
        <p:txBody>
          <a:bodyPr/>
          <a:lstStyle/>
          <a:p>
            <a:r>
              <a:rPr lang="en-GB" dirty="0" err="1"/>
              <a:t>Altijd</a:t>
            </a:r>
            <a:r>
              <a:rPr lang="en-GB" dirty="0"/>
              <a:t> </a:t>
            </a:r>
            <a:r>
              <a:rPr lang="en-GB" dirty="0" err="1"/>
              <a:t>een</a:t>
            </a:r>
            <a:r>
              <a:rPr lang="en-GB" dirty="0"/>
              <a:t> Follow Up</a:t>
            </a:r>
            <a:endParaRPr lang="en-IE" dirty="0"/>
          </a:p>
        </p:txBody>
      </p:sp>
    </p:spTree>
    <p:extLst>
      <p:ext uri="{BB962C8B-B14F-4D97-AF65-F5344CB8AC3E}">
        <p14:creationId xmlns:p14="http://schemas.microsoft.com/office/powerpoint/2010/main" val="360189698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143EDC4-FD06-DABA-ADA3-1E58A592D451}"/>
              </a:ext>
            </a:extLst>
          </p:cNvPr>
          <p:cNvSpPr>
            <a:spLocks noGrp="1"/>
          </p:cNvSpPr>
          <p:nvPr>
            <p:ph type="body" sz="quarter" idx="13"/>
          </p:nvPr>
        </p:nvSpPr>
        <p:spPr>
          <a:xfrm>
            <a:off x="1250830" y="1274746"/>
            <a:ext cx="3873261" cy="3808175"/>
          </a:xfrm>
        </p:spPr>
        <p:txBody>
          <a:bodyPr/>
          <a:lstStyle/>
          <a:p>
            <a:pPr algn="l"/>
            <a:r>
              <a:rPr lang="en-GB" dirty="0"/>
              <a:t>“</a:t>
            </a:r>
            <a:r>
              <a:rPr lang="nl-NL" dirty="0"/>
              <a:t>Vier niet het sluiten van een verkoop, maar vier het openen van een relatie</a:t>
            </a:r>
            <a:r>
              <a:rPr lang="en-GB" dirty="0"/>
              <a:t>”</a:t>
            </a:r>
            <a:endParaRPr lang="en-IE" dirty="0"/>
          </a:p>
        </p:txBody>
      </p:sp>
      <p:pic>
        <p:nvPicPr>
          <p:cNvPr id="11" name="Picture Placeholder 10">
            <a:extLst>
              <a:ext uri="{FF2B5EF4-FFF2-40B4-BE49-F238E27FC236}">
                <a16:creationId xmlns:a16="http://schemas.microsoft.com/office/drawing/2014/main" id="{07E0D895-1562-1751-2C1C-9E405238B249}"/>
              </a:ext>
            </a:extLst>
          </p:cNvPr>
          <p:cNvPicPr>
            <a:picLocks noGrp="1" noChangeAspect="1"/>
          </p:cNvPicPr>
          <p:nvPr>
            <p:ph type="pic" sz="quarter" idx="42"/>
          </p:nvPr>
        </p:nvPicPr>
        <p:blipFill>
          <a:blip r:embed="rId2"/>
          <a:srcRect l="12815" r="12815"/>
          <a:stretch>
            <a:fillRect/>
          </a:stretch>
        </p:blipFill>
        <p:spPr/>
      </p:pic>
      <p:sp>
        <p:nvSpPr>
          <p:cNvPr id="4" name="TextBox 3">
            <a:extLst>
              <a:ext uri="{FF2B5EF4-FFF2-40B4-BE49-F238E27FC236}">
                <a16:creationId xmlns:a16="http://schemas.microsoft.com/office/drawing/2014/main" id="{D1FE88CD-CC29-40C8-790C-C053EE9BC554}"/>
              </a:ext>
            </a:extLst>
          </p:cNvPr>
          <p:cNvSpPr txBox="1"/>
          <p:nvPr/>
        </p:nvSpPr>
        <p:spPr>
          <a:xfrm>
            <a:off x="3838755" y="5477774"/>
            <a:ext cx="1413528" cy="369332"/>
          </a:xfrm>
          <a:prstGeom prst="rect">
            <a:avLst/>
          </a:prstGeom>
          <a:noFill/>
        </p:spPr>
        <p:txBody>
          <a:bodyPr wrap="none" rtlCol="0">
            <a:spAutoFit/>
          </a:bodyPr>
          <a:lstStyle/>
          <a:p>
            <a:r>
              <a:rPr lang="en-GB" dirty="0">
                <a:solidFill>
                  <a:schemeClr val="bg1"/>
                </a:solidFill>
              </a:rPr>
              <a:t>Patricia </a:t>
            </a:r>
            <a:r>
              <a:rPr lang="en-GB" dirty="0" err="1">
                <a:solidFill>
                  <a:schemeClr val="bg1"/>
                </a:solidFill>
              </a:rPr>
              <a:t>Fripp</a:t>
            </a:r>
            <a:endParaRPr lang="en-IE" dirty="0">
              <a:solidFill>
                <a:schemeClr val="bg1"/>
              </a:solidFill>
            </a:endParaRPr>
          </a:p>
        </p:txBody>
      </p:sp>
      <p:grpSp>
        <p:nvGrpSpPr>
          <p:cNvPr id="5" name="Group 4">
            <a:extLst>
              <a:ext uri="{FF2B5EF4-FFF2-40B4-BE49-F238E27FC236}">
                <a16:creationId xmlns:a16="http://schemas.microsoft.com/office/drawing/2014/main" id="{B78C2641-68B0-4289-9475-30421D62152A}"/>
              </a:ext>
            </a:extLst>
          </p:cNvPr>
          <p:cNvGrpSpPr/>
          <p:nvPr/>
        </p:nvGrpSpPr>
        <p:grpSpPr>
          <a:xfrm>
            <a:off x="5124091" y="4115119"/>
            <a:ext cx="1487826" cy="1083162"/>
            <a:chOff x="3400450" y="986392"/>
            <a:chExt cx="1487826" cy="1083162"/>
          </a:xfrm>
        </p:grpSpPr>
        <p:sp>
          <p:nvSpPr>
            <p:cNvPr id="6" name="Freeform 9">
              <a:extLst>
                <a:ext uri="{FF2B5EF4-FFF2-40B4-BE49-F238E27FC236}">
                  <a16:creationId xmlns:a16="http://schemas.microsoft.com/office/drawing/2014/main" id="{7CAF83C5-195F-CAE5-664A-B98B0BAAB51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7" name="Freeform 10">
              <a:extLst>
                <a:ext uri="{FF2B5EF4-FFF2-40B4-BE49-F238E27FC236}">
                  <a16:creationId xmlns:a16="http://schemas.microsoft.com/office/drawing/2014/main" id="{9F2DBC0F-F865-BE6D-D602-C24B6DCF9F7E}"/>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346318699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8ABF53-931D-F3FD-1DC6-2BEEDCC8D91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8FBE6C3-DB24-8569-0C09-B92261552330}"/>
              </a:ext>
            </a:extLst>
          </p:cNvPr>
          <p:cNvSpPr>
            <a:spLocks noGrp="1"/>
          </p:cNvSpPr>
          <p:nvPr>
            <p:ph type="body" sz="quarter" idx="16"/>
          </p:nvPr>
        </p:nvSpPr>
        <p:spPr>
          <a:xfrm>
            <a:off x="4480560" y="1696564"/>
            <a:ext cx="8030172" cy="3066422"/>
          </a:xfrm>
        </p:spPr>
        <p:txBody>
          <a:bodyPr/>
          <a:lstStyle/>
          <a:p>
            <a:r>
              <a:rPr lang="en-US"/>
              <a:t>Oefeningen voor zelfreflectie</a:t>
            </a:r>
            <a:endParaRPr lang="en-US" dirty="0"/>
          </a:p>
        </p:txBody>
      </p:sp>
    </p:spTree>
    <p:extLst>
      <p:ext uri="{BB962C8B-B14F-4D97-AF65-F5344CB8AC3E}">
        <p14:creationId xmlns:p14="http://schemas.microsoft.com/office/powerpoint/2010/main" val="3900975567"/>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87</TotalTime>
  <Words>7377</Words>
  <Application>Microsoft Office PowerPoint</Application>
  <PresentationFormat>Breedbeeld</PresentationFormat>
  <Paragraphs>514</Paragraphs>
  <Slides>103</Slides>
  <Notes>8</Notes>
  <HiddenSlides>0</HiddenSlides>
  <MMClips>0</MMClips>
  <ScaleCrop>false</ScaleCrop>
  <HeadingPairs>
    <vt:vector size="6" baseType="variant">
      <vt:variant>
        <vt:lpstr>Gebruikte lettertypen</vt:lpstr>
      </vt:variant>
      <vt:variant>
        <vt:i4>7</vt:i4>
      </vt:variant>
      <vt:variant>
        <vt:lpstr>Thema</vt:lpstr>
      </vt:variant>
      <vt:variant>
        <vt:i4>1</vt:i4>
      </vt:variant>
      <vt:variant>
        <vt:lpstr>Diatitels</vt:lpstr>
      </vt:variant>
      <vt:variant>
        <vt:i4>103</vt:i4>
      </vt:variant>
    </vt:vector>
  </HeadingPairs>
  <TitlesOfParts>
    <vt:vector size="111" baseType="lpstr">
      <vt:lpstr>Arial</vt:lpstr>
      <vt:lpstr>Arial,Sans-Serif</vt:lpstr>
      <vt:lpstr>Calibri</vt:lpstr>
      <vt:lpstr>Century Gothic</vt:lpstr>
      <vt:lpstr>Montserrat Light</vt:lpstr>
      <vt:lpstr>Segoe UI</vt:lpstr>
      <vt:lpstr>Wingdings</vt:lpstr>
      <vt:lpstr>Office Theme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Oosterkamp, Roos van den (223688)</cp:lastModifiedBy>
  <cp:revision>13</cp:revision>
  <dcterms:created xsi:type="dcterms:W3CDTF">2020-10-14T13:32:04Z</dcterms:created>
  <dcterms:modified xsi:type="dcterms:W3CDTF">2025-04-30T07:10:52Z</dcterms:modified>
</cp:coreProperties>
</file>